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5" r:id="rId3"/>
    <p:sldId id="257" r:id="rId4"/>
    <p:sldId id="258" r:id="rId5"/>
    <p:sldId id="259" r:id="rId6"/>
    <p:sldId id="260" r:id="rId7"/>
    <p:sldId id="261" r:id="rId8"/>
    <p:sldId id="262" r:id="rId9"/>
    <p:sldId id="263" r:id="rId10"/>
    <p:sldId id="264" r:id="rId11"/>
    <p:sldId id="26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75" autoAdjust="0"/>
    <p:restoredTop sz="94792" autoAdjust="0"/>
  </p:normalViewPr>
  <p:slideViewPr>
    <p:cSldViewPr snapToObjects="1">
      <p:cViewPr>
        <p:scale>
          <a:sx n="40" d="100"/>
          <a:sy n="40" d="100"/>
        </p:scale>
        <p:origin x="-1430" y="-34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B2360-CD13-774A-AB78-A809FF9A7863}" type="datetimeFigureOut">
              <a:rPr lang="en-US"/>
              <a:pPr/>
              <a:t>4/3/2013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438D01-D416-5C48-BA1A-B70D7ED18F78}" type="slidenum">
              <a:rPr/>
              <a:pPr/>
              <a:t>‹#›</a:t>
            </a:fld>
            <a:endParaRPr lang="en-US"/>
          </a:p>
        </p:txBody>
      </p:sp>
    </p:spTree>
    <p:extLst>
      <p:ext uri="{BB962C8B-B14F-4D97-AF65-F5344CB8AC3E}">
        <p14:creationId xmlns:p14="http://schemas.microsoft.com/office/powerpoint/2010/main" val="6446836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Figures from:</a:t>
            </a:r>
            <a:r>
              <a:rPr lang="en-US" baseline="0"/>
              <a:t> http://mmcts.oxfordjournals.org/content/2007/0329/mmcts.2006.002485.full, accreditednursing.com, </a:t>
            </a:r>
            <a:endParaRPr lang="en-US"/>
          </a:p>
        </p:txBody>
      </p:sp>
      <p:sp>
        <p:nvSpPr>
          <p:cNvPr id="4" name="Slide Number Placeholder 3"/>
          <p:cNvSpPr>
            <a:spLocks noGrp="1"/>
          </p:cNvSpPr>
          <p:nvPr>
            <p:ph type="sldNum" sz="quarter" idx="10"/>
          </p:nvPr>
        </p:nvSpPr>
        <p:spPr/>
        <p:txBody>
          <a:bodyPr/>
          <a:lstStyle/>
          <a:p>
            <a:fld id="{12438D01-D416-5C48-BA1A-B70D7ED18F78}" type="slidenum">
              <a:rPr/>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Abbreviations used:</a:t>
            </a:r>
            <a:r>
              <a:rPr lang="en-US" baseline="0"/>
              <a:t> SVC= superior vena cava; IVC= inferior vena cava; Ao= aorta; PA= pulmonary artery; PV= pulmonary veins; LA= left atrium; RA= right atrium; LV=left ventricle; RV= right ventricle</a:t>
            </a:r>
            <a:endParaRPr lang="en-US"/>
          </a:p>
        </p:txBody>
      </p:sp>
      <p:sp>
        <p:nvSpPr>
          <p:cNvPr id="4" name="Slide Number Placeholder 3"/>
          <p:cNvSpPr>
            <a:spLocks noGrp="1"/>
          </p:cNvSpPr>
          <p:nvPr>
            <p:ph type="sldNum" sz="quarter" idx="10"/>
          </p:nvPr>
        </p:nvSpPr>
        <p:spPr/>
        <p:txBody>
          <a:bodyPr/>
          <a:lstStyle/>
          <a:p>
            <a:fld id="{12438D01-D416-5C48-BA1A-B70D7ED18F78}" type="slidenum">
              <a: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http://www.sentara.com/Services/Cardiac/Advanced-Heart-Failure/PublishingImages/syncardia-heart-image.jpg</a:t>
            </a:r>
          </a:p>
        </p:txBody>
      </p:sp>
      <p:sp>
        <p:nvSpPr>
          <p:cNvPr id="4" name="Slide Number Placeholder 3"/>
          <p:cNvSpPr>
            <a:spLocks noGrp="1"/>
          </p:cNvSpPr>
          <p:nvPr>
            <p:ph type="sldNum" sz="quarter" idx="10"/>
          </p:nvPr>
        </p:nvSpPr>
        <p:spPr/>
        <p:txBody>
          <a:bodyPr/>
          <a:lstStyle/>
          <a:p>
            <a:fld id="{12438D01-D416-5C48-BA1A-B70D7ED18F78}" type="slidenum">
              <a: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http://7billiontravellors.wordpress.com/2011/08/24/congenital-heart-disease-transposition-of-the-great-vessels/</a:t>
            </a:r>
          </a:p>
        </p:txBody>
      </p:sp>
      <p:sp>
        <p:nvSpPr>
          <p:cNvPr id="4" name="Slide Number Placeholder 3"/>
          <p:cNvSpPr>
            <a:spLocks noGrp="1"/>
          </p:cNvSpPr>
          <p:nvPr>
            <p:ph type="sldNum" sz="quarter" idx="10"/>
          </p:nvPr>
        </p:nvSpPr>
        <p:spPr/>
        <p:txBody>
          <a:bodyPr/>
          <a:lstStyle/>
          <a:p>
            <a:fld id="{12438D01-D416-5C48-BA1A-B70D7ED18F78}" type="slidenum">
              <a: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Fig3. Begin</a:t>
            </a:r>
            <a:r>
              <a:rPr lang="en-US" baseline="0"/>
              <a:t> w/ median sternotomy.</a:t>
            </a:r>
            <a:endParaRPr lang="en-US"/>
          </a:p>
          <a:p>
            <a:r>
              <a:rPr lang="en-US"/>
              <a:t> http://ht.edwards.com/sci/edwards/sitecollectionimages/products/heartvalves/magnamitralsternotomy.jpg</a:t>
            </a:r>
          </a:p>
          <a:p>
            <a:r>
              <a:rPr lang="en-US"/>
              <a:t>Fig 4. Connection of</a:t>
            </a:r>
            <a:r>
              <a:rPr lang="en-US" baseline="0"/>
              <a:t> heart-lung bypass machine and transfer to total cardiopulmonary bypass</a:t>
            </a:r>
            <a:endParaRPr lang="en-US"/>
          </a:p>
          <a:p>
            <a:r>
              <a:rPr lang="en-US"/>
              <a:t> http://www.tabers.com/tabersonline/ub?cmd=repview&amp;type=tabers_21&amp;name=h086p0</a:t>
            </a:r>
          </a:p>
        </p:txBody>
      </p:sp>
      <p:sp>
        <p:nvSpPr>
          <p:cNvPr id="4" name="Slide Number Placeholder 3"/>
          <p:cNvSpPr>
            <a:spLocks noGrp="1"/>
          </p:cNvSpPr>
          <p:nvPr>
            <p:ph type="sldNum" sz="quarter" idx="10"/>
          </p:nvPr>
        </p:nvSpPr>
        <p:spPr/>
        <p:txBody>
          <a:bodyPr/>
          <a:lstStyle/>
          <a:p>
            <a:fld id="{12438D01-D416-5C48-BA1A-B70D7ED18F78}" type="slidenum">
              <a: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Figure</a:t>
            </a:r>
            <a:r>
              <a:rPr lang="en-US" baseline="0"/>
              <a:t> 4- after cross-clamping the aorta, section the aorta and pulmonary arteries close to the valves. </a:t>
            </a:r>
            <a:endParaRPr lang="en-US" b="1" baseline="0"/>
          </a:p>
          <a:p>
            <a:r>
              <a:rPr lang="en-US"/>
              <a:t>http://mmcts.oxfordjournals.org/content/2007/0329/mmcts.2006.002485/F11.large.jpg</a:t>
            </a:r>
          </a:p>
          <a:p>
            <a:endParaRPr lang="en-US"/>
          </a:p>
          <a:p>
            <a:r>
              <a:rPr lang="en-US"/>
              <a:t>Figure 5- Both</a:t>
            </a:r>
            <a:r>
              <a:rPr lang="en-US" baseline="0"/>
              <a:t> ventricles are excised at the atrioventricular level, sparing the valvular rings </a:t>
            </a:r>
          </a:p>
          <a:p>
            <a:r>
              <a:rPr lang="en-US" baseline="0"/>
              <a:t>http://www.fda.gov/ohrms/dockets/ac/04/briefing/4029b1_FINAL_files/image008.jpg</a:t>
            </a:r>
          </a:p>
          <a:p>
            <a:endParaRPr lang="en-US"/>
          </a:p>
        </p:txBody>
      </p:sp>
      <p:sp>
        <p:nvSpPr>
          <p:cNvPr id="4" name="Slide Number Placeholder 3"/>
          <p:cNvSpPr>
            <a:spLocks noGrp="1"/>
          </p:cNvSpPr>
          <p:nvPr>
            <p:ph type="sldNum" sz="quarter" idx="10"/>
          </p:nvPr>
        </p:nvSpPr>
        <p:spPr/>
        <p:txBody>
          <a:bodyPr/>
          <a:lstStyle/>
          <a:p>
            <a:fld id="{12438D01-D416-5C48-BA1A-B70D7ED18F78}" type="slidenum">
              <a: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Figure 6: close the coronary sinus and left atrial appendage. Suture trimmed atrial cuffs with running suture.</a:t>
            </a:r>
          </a:p>
          <a:p>
            <a:r>
              <a:rPr lang="en-US"/>
              <a:t>http://mmcts.oxfordjournals.org/content/2007/0329/mmcts.2006.002485/F13.expansion.html</a:t>
            </a:r>
          </a:p>
          <a:p>
            <a:endParaRPr lang="en-US"/>
          </a:p>
          <a:p>
            <a:r>
              <a:rPr lang="en-US"/>
              <a:t>Figure</a:t>
            </a:r>
            <a:r>
              <a:rPr lang="en-US" baseline="0"/>
              <a:t> 7: Use running suture to anastomose outflow grafts to aorta and pulmonary artery.  </a:t>
            </a:r>
          </a:p>
          <a:p>
            <a:r>
              <a:rPr lang="en-US" baseline="0"/>
              <a:t>(the photographs show the anastomosis of outflow graft and completed anastomosis)</a:t>
            </a:r>
          </a:p>
        </p:txBody>
      </p:sp>
      <p:sp>
        <p:nvSpPr>
          <p:cNvPr id="4" name="Slide Number Placeholder 3"/>
          <p:cNvSpPr>
            <a:spLocks noGrp="1"/>
          </p:cNvSpPr>
          <p:nvPr>
            <p:ph type="sldNum" sz="quarter" idx="10"/>
          </p:nvPr>
        </p:nvSpPr>
        <p:spPr/>
        <p:txBody>
          <a:bodyPr/>
          <a:lstStyle/>
          <a:p>
            <a:fld id="{12438D01-D416-5C48-BA1A-B70D7ED18F78}" type="slidenum">
              <a: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Figure 9- creation of driveline tunnels. </a:t>
            </a:r>
          </a:p>
          <a:p>
            <a:r>
              <a:rPr lang="en-US"/>
              <a:t/>
            </a:r>
            <a:br>
              <a:rPr lang="en-US"/>
            </a:br>
            <a:r>
              <a:rPr lang="en-US"/>
              <a:t>Figure</a:t>
            </a:r>
            <a:r>
              <a:rPr lang="en-US" baseline="0"/>
              <a:t> 10- start with left side. Connect the Syncardia LV to the atrial cuff and then to the aorta. After this, connect the outflow graft of the aorta .</a:t>
            </a:r>
          </a:p>
          <a:p>
            <a:r>
              <a:rPr lang="en-US" baseline="0"/>
              <a:t>Images from: http://mmcts.oxfordjournals.org/content/2007/0329/mmcts.2006.002485.full</a:t>
            </a:r>
            <a:endParaRPr lang="en-US"/>
          </a:p>
        </p:txBody>
      </p:sp>
      <p:sp>
        <p:nvSpPr>
          <p:cNvPr id="4" name="Slide Number Placeholder 3"/>
          <p:cNvSpPr>
            <a:spLocks noGrp="1"/>
          </p:cNvSpPr>
          <p:nvPr>
            <p:ph type="sldNum" sz="quarter" idx="10"/>
          </p:nvPr>
        </p:nvSpPr>
        <p:spPr/>
        <p:txBody>
          <a:bodyPr/>
          <a:lstStyle/>
          <a:p>
            <a:fld id="{12438D01-D416-5C48-BA1A-B70D7ED18F78}" type="slidenum">
              <a: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Figure</a:t>
            </a:r>
            <a:r>
              <a:rPr lang="en-US" baseline="0"/>
              <a:t> 11- after the left and right sides are connected (Syncardia LV to aorta and then to atrial cuff of LA and Syncardia RV to pulmonary artery and then to atrial cuff of RA), in a patient with TGA, the pumps should appear in parallel. </a:t>
            </a:r>
          </a:p>
          <a:p>
            <a:endParaRPr lang="en-US" baseline="0"/>
          </a:p>
          <a:p>
            <a:r>
              <a:rPr lang="en-US" baseline="0"/>
              <a:t>Here is a good site for drawings (but shows implantation in normal adult heart): http://www.fda.gov/ohrms/dockets/ac/04/briefing/4029b1_final.pdf</a:t>
            </a:r>
            <a:endParaRPr lang="en-US"/>
          </a:p>
        </p:txBody>
      </p:sp>
      <p:sp>
        <p:nvSpPr>
          <p:cNvPr id="4" name="Slide Number Placeholder 3"/>
          <p:cNvSpPr>
            <a:spLocks noGrp="1"/>
          </p:cNvSpPr>
          <p:nvPr>
            <p:ph type="sldNum" sz="quarter" idx="10"/>
          </p:nvPr>
        </p:nvSpPr>
        <p:spPr/>
        <p:txBody>
          <a:bodyPr/>
          <a:lstStyle/>
          <a:p>
            <a:fld id="{12438D01-D416-5C48-BA1A-B70D7ED18F78}" type="slidenum">
              <a: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3DBFD4-B3C3-5C45-9E6C-54EF237E425B}" type="datetimeFigureOut">
              <a:rPr lang="en-US"/>
              <a:pPr/>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DBFD4-B3C3-5C45-9E6C-54EF237E425B}" type="datetimeFigureOut">
              <a:rPr lang="en-US"/>
              <a:pPr/>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DBFD4-B3C3-5C45-9E6C-54EF237E425B}" type="datetimeFigureOut">
              <a:rPr lang="en-US"/>
              <a:pPr/>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DBFD4-B3C3-5C45-9E6C-54EF237E425B}" type="datetimeFigureOut">
              <a:rPr lang="en-US"/>
              <a:pPr/>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3DBFD4-B3C3-5C45-9E6C-54EF237E425B}" type="datetimeFigureOut">
              <a:rPr lang="en-US"/>
              <a:pPr/>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3DBFD4-B3C3-5C45-9E6C-54EF237E425B}" type="datetimeFigureOut">
              <a:rPr lang="en-US"/>
              <a:pPr/>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3DBFD4-B3C3-5C45-9E6C-54EF237E425B}" type="datetimeFigureOut">
              <a:rPr lang="en-US"/>
              <a:pPr/>
              <a:t>4/3/2013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3DBFD4-B3C3-5C45-9E6C-54EF237E425B}" type="datetimeFigureOut">
              <a:rPr lang="en-US"/>
              <a:pPr/>
              <a:t>4/3/2013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3DBFD4-B3C3-5C45-9E6C-54EF237E425B}" type="datetimeFigureOut">
              <a:rPr lang="en-US"/>
              <a:pPr/>
              <a:t>4/3/2013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3DBFD4-B3C3-5C45-9E6C-54EF237E425B}" type="datetimeFigureOut">
              <a:rPr lang="en-US"/>
              <a:pPr/>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3DBFD4-B3C3-5C45-9E6C-54EF237E425B}" type="datetimeFigureOut">
              <a:rPr lang="en-US"/>
              <a:pPr/>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CDEBA-290C-6745-A375-4D941D76BF98}"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DBFD4-B3C3-5C45-9E6C-54EF237E425B}" type="datetimeFigureOut">
              <a:rPr lang="en-US"/>
              <a:pPr/>
              <a:t>4/3/2013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DEBA-290C-6745-A375-4D941D76BF98}"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2.tif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Syncardia Figures	</a:t>
            </a:r>
          </a:p>
        </p:txBody>
      </p:sp>
      <p:sp>
        <p:nvSpPr>
          <p:cNvPr id="3" name="Subtitle 2"/>
          <p:cNvSpPr>
            <a:spLocks noGrp="1"/>
          </p:cNvSpPr>
          <p:nvPr>
            <p:ph type="subTitle" idx="1"/>
          </p:nvPr>
        </p:nvSpPr>
        <p:spPr>
          <a:xfrm>
            <a:off x="1371600" y="4419600"/>
            <a:ext cx="6400800" cy="1905000"/>
          </a:xfrm>
        </p:spPr>
        <p:txBody>
          <a:bodyPr>
            <a:normAutofit/>
          </a:bodyPr>
          <a:lstStyle/>
          <a:p>
            <a:r>
              <a:rPr lang="en-US" sz="3097" dirty="0" smtClean="0">
                <a:solidFill>
                  <a:srgbClr val="FF0000"/>
                </a:solidFill>
              </a:rPr>
              <a:t> Journal of Visualized Experiments</a:t>
            </a:r>
          </a:p>
          <a:p>
            <a:endParaRPr lang="en-US" sz="2000" dirty="0">
              <a:solidFill>
                <a:srgbClr val="FF0000"/>
              </a:solidFill>
            </a:endParaRPr>
          </a:p>
          <a:p>
            <a:r>
              <a:rPr lang="en-US" sz="2000" dirty="0">
                <a:solidFill>
                  <a:srgbClr val="FF0000"/>
                </a:solidFill>
              </a:rPr>
              <a:t>Note: where appropriate</a:t>
            </a:r>
            <a:r>
              <a:rPr lang="en-US" sz="2000" dirty="0" smtClean="0">
                <a:solidFill>
                  <a:srgbClr val="FF0000"/>
                </a:solidFill>
              </a:rPr>
              <a:t> we </a:t>
            </a:r>
            <a:r>
              <a:rPr lang="en-US" sz="2000" dirty="0">
                <a:solidFill>
                  <a:srgbClr val="FF0000"/>
                </a:solidFill>
              </a:rPr>
              <a:t>have tried to place similar figures from the web for ease of understanding alongside</a:t>
            </a:r>
            <a:r>
              <a:rPr lang="en-US" sz="2000" dirty="0" smtClean="0">
                <a:solidFill>
                  <a:srgbClr val="FF0000"/>
                </a:solidFill>
              </a:rPr>
              <a:t> our </a:t>
            </a:r>
            <a:r>
              <a:rPr lang="en-US" sz="2000" dirty="0">
                <a:solidFill>
                  <a:srgbClr val="FF0000"/>
                </a:solidFill>
              </a:rPr>
              <a:t>sketches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a:t>Figures 9 and 10: Surgical Procedure</a:t>
            </a:r>
          </a:p>
        </p:txBody>
      </p:sp>
      <p:pic>
        <p:nvPicPr>
          <p:cNvPr id="4" name="Content Placeholder 3" descr="syncardia0006.pdf"/>
          <p:cNvPicPr>
            <a:picLocks noGrp="1" noChangeAspect="1"/>
          </p:cNvPicPr>
          <p:nvPr>
            <p:ph idx="1"/>
          </p:nvPr>
        </p:nvPicPr>
        <p:blipFill>
          <a:blip r:embed="rId3"/>
          <a:srcRect l="-75083" r="-75083"/>
          <a:stretch>
            <a:fillRect/>
          </a:stretch>
        </p:blipFill>
        <p:spPr>
          <a:xfrm>
            <a:off x="-2819400" y="1066800"/>
            <a:ext cx="11049000" cy="5486400"/>
          </a:xfrm>
        </p:spPr>
      </p:pic>
      <p:pic>
        <p:nvPicPr>
          <p:cNvPr id="5" name="Picture 4"/>
          <p:cNvPicPr>
            <a:picLocks noChangeAspect="1"/>
          </p:cNvPicPr>
          <p:nvPr/>
        </p:nvPicPr>
        <p:blipFill>
          <a:blip r:embed="rId4"/>
          <a:stretch>
            <a:fillRect/>
          </a:stretch>
        </p:blipFill>
        <p:spPr>
          <a:xfrm>
            <a:off x="5486400" y="1066800"/>
            <a:ext cx="3200400" cy="2286000"/>
          </a:xfrm>
          <a:prstGeom prst="rect">
            <a:avLst/>
          </a:prstGeom>
        </p:spPr>
      </p:pic>
      <p:pic>
        <p:nvPicPr>
          <p:cNvPr id="6" name="Picture 5"/>
          <p:cNvPicPr>
            <a:picLocks noChangeAspect="1"/>
          </p:cNvPicPr>
          <p:nvPr/>
        </p:nvPicPr>
        <p:blipFill>
          <a:blip r:embed="rId5"/>
          <a:stretch>
            <a:fillRect/>
          </a:stretch>
        </p:blipFill>
        <p:spPr>
          <a:xfrm>
            <a:off x="5486400" y="3581400"/>
            <a:ext cx="3200400" cy="2819400"/>
          </a:xfrm>
          <a:prstGeom prst="rect">
            <a:avLst/>
          </a:prstGeom>
        </p:spPr>
      </p:pic>
      <p:sp>
        <p:nvSpPr>
          <p:cNvPr id="7" name="TextBox 6"/>
          <p:cNvSpPr txBox="1"/>
          <p:nvPr/>
        </p:nvSpPr>
        <p:spPr>
          <a:xfrm>
            <a:off x="914400" y="5105400"/>
            <a:ext cx="533400" cy="369332"/>
          </a:xfrm>
          <a:prstGeom prst="rect">
            <a:avLst/>
          </a:prstGeom>
          <a:solidFill>
            <a:schemeClr val="bg1"/>
          </a:solidFill>
        </p:spPr>
        <p:txBody>
          <a:bodyPr wrap="square" rtlCol="0">
            <a:spAutoFit/>
          </a:bodyPr>
          <a:lstStyle/>
          <a:p>
            <a:r>
              <a:rPr lang="en-US" dirty="0" smtClean="0"/>
              <a:t>RV</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400"/>
              <a:t>Figure 11: Surgical Procedure </a:t>
            </a:r>
          </a:p>
        </p:txBody>
      </p:sp>
      <p:pic>
        <p:nvPicPr>
          <p:cNvPr id="8" name="Picture 7" descr="Scan0014.pdf"/>
          <p:cNvPicPr>
            <a:picLocks noChangeAspect="1"/>
          </p:cNvPicPr>
          <p:nvPr/>
        </p:nvPicPr>
        <p:blipFill rotWithShape="1">
          <a:blip r:embed="rId3">
            <a:extLst>
              <a:ext uri="{28A0092B-C50C-407E-A947-70E740481C1C}">
                <a14:useLocalDpi xmlns:a14="http://schemas.microsoft.com/office/drawing/2010/main" val="0"/>
              </a:ext>
            </a:extLst>
          </a:blip>
          <a:srcRect t="10714" r="11990" b="40004"/>
          <a:stretch/>
        </p:blipFill>
        <p:spPr>
          <a:xfrm>
            <a:off x="1288731" y="1447800"/>
            <a:ext cx="6553200" cy="50486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2400"/>
              <a:t>Figure 0: Syncardia TAH (total artificial heart)</a:t>
            </a:r>
          </a:p>
        </p:txBody>
      </p:sp>
      <p:pic>
        <p:nvPicPr>
          <p:cNvPr id="5" name="Picture 4"/>
          <p:cNvPicPr>
            <a:picLocks noChangeAspect="1"/>
          </p:cNvPicPr>
          <p:nvPr/>
        </p:nvPicPr>
        <p:blipFill>
          <a:blip r:embed="rId3"/>
          <a:stretch>
            <a:fillRect/>
          </a:stretch>
        </p:blipFill>
        <p:spPr>
          <a:xfrm>
            <a:off x="838200" y="1371600"/>
            <a:ext cx="3429000" cy="2667000"/>
          </a:xfrm>
          <a:prstGeom prst="rect">
            <a:avLst/>
          </a:prstGeom>
        </p:spPr>
      </p:pic>
      <p:pic>
        <p:nvPicPr>
          <p:cNvPr id="6" name="Picture 5"/>
          <p:cNvPicPr>
            <a:picLocks noChangeAspect="1"/>
          </p:cNvPicPr>
          <p:nvPr/>
        </p:nvPicPr>
        <p:blipFill>
          <a:blip r:embed="rId4"/>
          <a:stretch>
            <a:fillRect/>
          </a:stretch>
        </p:blipFill>
        <p:spPr>
          <a:xfrm>
            <a:off x="838200" y="4176713"/>
            <a:ext cx="3429000" cy="2332037"/>
          </a:xfrm>
          <a:prstGeom prst="rect">
            <a:avLst/>
          </a:prstGeom>
        </p:spPr>
      </p:pic>
      <p:pic>
        <p:nvPicPr>
          <p:cNvPr id="7" name="Picture 6"/>
          <p:cNvPicPr>
            <a:picLocks noChangeAspect="1"/>
          </p:cNvPicPr>
          <p:nvPr/>
        </p:nvPicPr>
        <p:blipFill>
          <a:blip r:embed="rId5"/>
          <a:stretch>
            <a:fillRect/>
          </a:stretch>
        </p:blipFill>
        <p:spPr>
          <a:xfrm>
            <a:off x="5486400" y="3886200"/>
            <a:ext cx="2971800" cy="2622550"/>
          </a:xfrm>
          <a:prstGeom prst="rect">
            <a:avLst/>
          </a:prstGeom>
        </p:spPr>
      </p:pic>
      <p:sp>
        <p:nvSpPr>
          <p:cNvPr id="8" name="TextBox 7"/>
          <p:cNvSpPr txBox="1"/>
          <p:nvPr/>
        </p:nvSpPr>
        <p:spPr>
          <a:xfrm>
            <a:off x="5029200" y="1300877"/>
            <a:ext cx="3429000" cy="2062103"/>
          </a:xfrm>
          <a:prstGeom prst="rect">
            <a:avLst/>
          </a:prstGeom>
          <a:noFill/>
        </p:spPr>
        <p:txBody>
          <a:bodyPr wrap="square" rtlCol="0">
            <a:spAutoFit/>
          </a:bodyPr>
          <a:lstStyle/>
          <a:p>
            <a:r>
              <a:rPr lang="en-US" sz="1600"/>
              <a:t>Overall view of system components (Left)</a:t>
            </a:r>
          </a:p>
          <a:p>
            <a:endParaRPr lang="en-US" sz="1600"/>
          </a:p>
          <a:p>
            <a:r>
              <a:rPr lang="en-US" sz="1600"/>
              <a:t>Pump with atrial cuffs, outflow grafts and drivelines (bottom left)</a:t>
            </a:r>
          </a:p>
          <a:p>
            <a:endParaRPr lang="en-US" sz="1600"/>
          </a:p>
          <a:p>
            <a:r>
              <a:rPr lang="en-US" sz="1600"/>
              <a:t>Orientation of Syncardia TAH in adult heart with normal anatomy (below)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400"/>
              <a:t>Figure 1- Panels A and B: Normal Anatomy</a:t>
            </a:r>
          </a:p>
        </p:txBody>
      </p:sp>
      <p:sp>
        <p:nvSpPr>
          <p:cNvPr id="5" name="TextBox 4"/>
          <p:cNvSpPr txBox="1"/>
          <p:nvPr/>
        </p:nvSpPr>
        <p:spPr>
          <a:xfrm>
            <a:off x="4399128" y="4841588"/>
            <a:ext cx="4440072" cy="1815882"/>
          </a:xfrm>
          <a:prstGeom prst="rect">
            <a:avLst/>
          </a:prstGeom>
          <a:noFill/>
        </p:spPr>
        <p:txBody>
          <a:bodyPr wrap="square" rtlCol="0">
            <a:spAutoFit/>
          </a:bodyPr>
          <a:lstStyle/>
          <a:p>
            <a:r>
              <a:rPr lang="en-US" sz="1600" dirty="0" smtClean="0">
                <a:solidFill>
                  <a:srgbClr val="FF0000"/>
                </a:solidFill>
              </a:rPr>
              <a:t>Figure </a:t>
            </a:r>
            <a:r>
              <a:rPr lang="en-US" sz="1600" dirty="0">
                <a:solidFill>
                  <a:srgbClr val="FF0000"/>
                </a:solidFill>
              </a:rPr>
              <a:t>1-Panel B: </a:t>
            </a:r>
          </a:p>
          <a:p>
            <a:r>
              <a:rPr lang="en-US" sz="1600" dirty="0"/>
              <a:t>Orientation of </a:t>
            </a:r>
            <a:r>
              <a:rPr lang="en-US" sz="1600" dirty="0" err="1"/>
              <a:t>Syncardia</a:t>
            </a:r>
            <a:r>
              <a:rPr lang="en-US" sz="1600" dirty="0"/>
              <a:t> TAH (total artificial heart) in an adult heart with normal anatomy of the great vessels. Note that the LV and RV pumps appear crossed as they correspond to the normal anatomy of the pulmonary artery (which connects to the RV) and the aorta (which connects to the LV) </a:t>
            </a:r>
          </a:p>
        </p:txBody>
      </p:sp>
      <p:pic>
        <p:nvPicPr>
          <p:cNvPr id="7" name="Picture 6" descr="Scan0008.pdf"/>
          <p:cNvPicPr>
            <a:picLocks noChangeAspect="1"/>
          </p:cNvPicPr>
          <p:nvPr/>
        </p:nvPicPr>
        <p:blipFill rotWithShape="1">
          <a:blip r:embed="rId3">
            <a:extLst>
              <a:ext uri="{28A0092B-C50C-407E-A947-70E740481C1C}">
                <a14:useLocalDpi xmlns:a14="http://schemas.microsoft.com/office/drawing/2010/main" val="0"/>
              </a:ext>
            </a:extLst>
          </a:blip>
          <a:srcRect l="14967" t="28370" r="3964" b="5627"/>
          <a:stretch/>
        </p:blipFill>
        <p:spPr>
          <a:xfrm flipH="1" flipV="1">
            <a:off x="243060" y="3893202"/>
            <a:ext cx="1509540" cy="1690851"/>
          </a:xfrm>
          <a:prstGeom prst="rect">
            <a:avLst/>
          </a:prstGeom>
        </p:spPr>
      </p:pic>
      <p:sp>
        <p:nvSpPr>
          <p:cNvPr id="9" name="Rectangle 8"/>
          <p:cNvSpPr/>
          <p:nvPr/>
        </p:nvSpPr>
        <p:spPr>
          <a:xfrm>
            <a:off x="225660" y="5410200"/>
            <a:ext cx="4114800" cy="1323439"/>
          </a:xfrm>
          <a:prstGeom prst="rect">
            <a:avLst/>
          </a:prstGeom>
        </p:spPr>
        <p:txBody>
          <a:bodyPr wrap="square">
            <a:spAutoFit/>
          </a:bodyPr>
          <a:lstStyle/>
          <a:p>
            <a:endParaRPr lang="en-US" sz="1600" dirty="0">
              <a:solidFill>
                <a:srgbClr val="FF0000"/>
              </a:solidFill>
            </a:endParaRPr>
          </a:p>
          <a:p>
            <a:r>
              <a:rPr lang="en-US" sz="1600" dirty="0">
                <a:solidFill>
                  <a:srgbClr val="FF0000"/>
                </a:solidFill>
              </a:rPr>
              <a:t>Figure 1-Panel A: </a:t>
            </a:r>
          </a:p>
          <a:p>
            <a:r>
              <a:rPr lang="en-US" sz="1600" dirty="0"/>
              <a:t>Normal anatomy of the adult human heart. The pulmonary artery connects to the RV and aorta to the LV. </a:t>
            </a:r>
          </a:p>
        </p:txBody>
      </p:sp>
      <p:pic>
        <p:nvPicPr>
          <p:cNvPr id="10" name="Picture 9" descr="Scan0009.pdf"/>
          <p:cNvPicPr>
            <a:picLocks noChangeAspect="1"/>
          </p:cNvPicPr>
          <p:nvPr/>
        </p:nvPicPr>
        <p:blipFill rotWithShape="1">
          <a:blip r:embed="rId4">
            <a:extLst>
              <a:ext uri="{28A0092B-C50C-407E-A947-70E740481C1C}">
                <a14:useLocalDpi xmlns:a14="http://schemas.microsoft.com/office/drawing/2010/main" val="0"/>
              </a:ext>
            </a:extLst>
          </a:blip>
          <a:srcRect l="27637" t="48188" r="4674" b="8791"/>
          <a:stretch/>
        </p:blipFill>
        <p:spPr>
          <a:xfrm flipH="1" flipV="1">
            <a:off x="4340460" y="3200399"/>
            <a:ext cx="1917151" cy="1676400"/>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60" y="1064161"/>
            <a:ext cx="4114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71550"/>
            <a:ext cx="4114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685800" y="609601"/>
            <a:ext cx="8001000" cy="55165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97938"/>
          </a:xfrm>
        </p:spPr>
        <p:txBody>
          <a:bodyPr>
            <a:normAutofit/>
          </a:bodyPr>
          <a:lstStyle/>
          <a:p>
            <a:r>
              <a:rPr lang="en-US" sz="2400" dirty="0"/>
              <a:t>Figure 2- Panels A and B: </a:t>
            </a:r>
            <a:r>
              <a:rPr lang="en-US" sz="2400" dirty="0" smtClean="0"/>
              <a:t>Congenitally Corrected Transposition </a:t>
            </a:r>
            <a:r>
              <a:rPr lang="en-US" sz="2400" dirty="0"/>
              <a:t>of the </a:t>
            </a:r>
            <a:r>
              <a:rPr lang="en-US" sz="2400" dirty="0" smtClean="0"/>
              <a:t>Great Vessels (CC-TGA)</a:t>
            </a:r>
            <a:endParaRPr lang="en-US" sz="2400" dirty="0"/>
          </a:p>
        </p:txBody>
      </p:sp>
      <p:sp>
        <p:nvSpPr>
          <p:cNvPr id="5" name="TextBox 4"/>
          <p:cNvSpPr txBox="1"/>
          <p:nvPr/>
        </p:nvSpPr>
        <p:spPr>
          <a:xfrm>
            <a:off x="4442433" y="4813518"/>
            <a:ext cx="4396767" cy="1815882"/>
          </a:xfrm>
          <a:prstGeom prst="rect">
            <a:avLst/>
          </a:prstGeom>
          <a:noFill/>
        </p:spPr>
        <p:txBody>
          <a:bodyPr wrap="square" rtlCol="0">
            <a:spAutoFit/>
          </a:bodyPr>
          <a:lstStyle/>
          <a:p>
            <a:r>
              <a:rPr lang="en-US" sz="1400" dirty="0" smtClean="0">
                <a:solidFill>
                  <a:srgbClr val="FF0000"/>
                </a:solidFill>
              </a:rPr>
              <a:t>Figure </a:t>
            </a:r>
            <a:r>
              <a:rPr lang="en-US" sz="1400" dirty="0">
                <a:solidFill>
                  <a:srgbClr val="FF0000"/>
                </a:solidFill>
              </a:rPr>
              <a:t>2-Panel B: </a:t>
            </a:r>
          </a:p>
          <a:p>
            <a:r>
              <a:rPr lang="en-US" sz="1400" dirty="0"/>
              <a:t>Orientation of </a:t>
            </a:r>
            <a:r>
              <a:rPr lang="en-US" sz="1400" dirty="0" err="1"/>
              <a:t>Syncardia</a:t>
            </a:r>
            <a:r>
              <a:rPr lang="en-US" sz="1400" dirty="0"/>
              <a:t> TAH  in an adult heart with </a:t>
            </a:r>
            <a:r>
              <a:rPr lang="en-US" sz="1400" dirty="0" smtClean="0"/>
              <a:t>CC-TGA</a:t>
            </a:r>
            <a:r>
              <a:rPr lang="en-US" sz="1400" dirty="0"/>
              <a:t>.  Since the congenitally abnormal heart has the </a:t>
            </a:r>
            <a:r>
              <a:rPr lang="en-US" sz="1400" dirty="0" err="1"/>
              <a:t>Ao</a:t>
            </a:r>
            <a:r>
              <a:rPr lang="en-US" sz="1400" dirty="0"/>
              <a:t> opening to RV and PA to LV, the pumps must be placed in an orientation to correct the anatomy so that the </a:t>
            </a:r>
            <a:r>
              <a:rPr lang="en-US" sz="1400" dirty="0" err="1"/>
              <a:t>Ao</a:t>
            </a:r>
            <a:r>
              <a:rPr lang="en-US" sz="1400" dirty="0"/>
              <a:t> opens to LV and PA to RV; therefore, the pumps appear to be in a parallel orientation instead of crossed over as in Figure1-Panel B</a:t>
            </a:r>
          </a:p>
        </p:txBody>
      </p:sp>
      <p:pic>
        <p:nvPicPr>
          <p:cNvPr id="8" name="Content Placeholder 7" descr="Scan0008.pdf"/>
          <p:cNvPicPr>
            <a:picLocks noGrp="1" noChangeAspect="1"/>
          </p:cNvPicPr>
          <p:nvPr>
            <p:ph idx="1"/>
          </p:nvPr>
        </p:nvPicPr>
        <p:blipFill>
          <a:blip r:embed="rId2"/>
          <a:srcRect l="-75083" r="-75083"/>
          <a:stretch>
            <a:fillRect/>
          </a:stretch>
        </p:blipFill>
        <p:spPr>
          <a:xfrm rot="10800000">
            <a:off x="-6172200" y="2819400"/>
            <a:ext cx="8229600" cy="4525963"/>
          </a:xfrm>
        </p:spPr>
      </p:pic>
      <p:pic>
        <p:nvPicPr>
          <p:cNvPr id="3" name="Picture 2" descr="Scan0010.pdf"/>
          <p:cNvPicPr>
            <a:picLocks noChangeAspect="1"/>
          </p:cNvPicPr>
          <p:nvPr/>
        </p:nvPicPr>
        <p:blipFill rotWithShape="1">
          <a:blip r:embed="rId3">
            <a:extLst>
              <a:ext uri="{28A0092B-C50C-407E-A947-70E740481C1C}">
                <a14:useLocalDpi xmlns:a14="http://schemas.microsoft.com/office/drawing/2010/main" val="0"/>
              </a:ext>
            </a:extLst>
          </a:blip>
          <a:srcRect l="11840" t="13094" r="16611" b="28548"/>
          <a:stretch/>
        </p:blipFill>
        <p:spPr>
          <a:xfrm>
            <a:off x="590143" y="2548240"/>
            <a:ext cx="2381658" cy="2672627"/>
          </a:xfrm>
          <a:prstGeom prst="rect">
            <a:avLst/>
          </a:prstGeom>
        </p:spPr>
      </p:pic>
      <p:pic>
        <p:nvPicPr>
          <p:cNvPr id="4" name="Picture 3" descr="Scan0011.pdf"/>
          <p:cNvPicPr>
            <a:picLocks noChangeAspect="1"/>
          </p:cNvPicPr>
          <p:nvPr/>
        </p:nvPicPr>
        <p:blipFill rotWithShape="1">
          <a:blip r:embed="rId4">
            <a:extLst>
              <a:ext uri="{28A0092B-C50C-407E-A947-70E740481C1C}">
                <a14:useLocalDpi xmlns:a14="http://schemas.microsoft.com/office/drawing/2010/main" val="0"/>
              </a:ext>
            </a:extLst>
          </a:blip>
          <a:srcRect l="5354" t="14635" r="51150" b="56934"/>
          <a:stretch/>
        </p:blipFill>
        <p:spPr>
          <a:xfrm>
            <a:off x="4440411" y="3352800"/>
            <a:ext cx="1440449" cy="1295400"/>
          </a:xfrm>
          <a:prstGeom prst="rect">
            <a:avLst/>
          </a:prstGeom>
        </p:spPr>
      </p:pic>
      <p:sp>
        <p:nvSpPr>
          <p:cNvPr id="9" name="TextBox 8"/>
          <p:cNvSpPr txBox="1"/>
          <p:nvPr/>
        </p:nvSpPr>
        <p:spPr>
          <a:xfrm>
            <a:off x="609600" y="5252003"/>
            <a:ext cx="3627155" cy="1077218"/>
          </a:xfrm>
          <a:prstGeom prst="rect">
            <a:avLst/>
          </a:prstGeom>
          <a:noFill/>
        </p:spPr>
        <p:txBody>
          <a:bodyPr wrap="square" rtlCol="0">
            <a:spAutoFit/>
          </a:bodyPr>
          <a:lstStyle/>
          <a:p>
            <a:r>
              <a:rPr lang="en-US" sz="1600" dirty="0" smtClean="0">
                <a:solidFill>
                  <a:srgbClr val="FF0000"/>
                </a:solidFill>
              </a:rPr>
              <a:t>Figure </a:t>
            </a:r>
            <a:r>
              <a:rPr lang="en-US" sz="1600" dirty="0">
                <a:solidFill>
                  <a:srgbClr val="FF0000"/>
                </a:solidFill>
              </a:rPr>
              <a:t>1-Panel A: </a:t>
            </a:r>
          </a:p>
          <a:p>
            <a:r>
              <a:rPr lang="en-US" sz="1600" dirty="0"/>
              <a:t>Normal anatomy of the adult human heart. The pulmonary artery connects to the RV and aorta to the LV. </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729" y="1065721"/>
            <a:ext cx="3077703" cy="239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143000"/>
            <a:ext cx="3536274" cy="275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609600"/>
            <a:ext cx="8229600" cy="5715000"/>
          </a:xfrm>
          <a:prstGeom prst="rect">
            <a:avLst/>
          </a:prstGeom>
        </p:spPr>
      </p:pic>
      <p:pic>
        <p:nvPicPr>
          <p:cNvPr id="5" name="Content Placeholder 4" descr="cctga.jpg"/>
          <p:cNvPicPr>
            <a:picLocks noGrp="1" noChangeAspect="1"/>
          </p:cNvPicPr>
          <p:nvPr>
            <p:ph idx="1"/>
          </p:nvPr>
        </p:nvPicPr>
        <p:blipFill>
          <a:blip r:embed="rId4"/>
          <a:srcRect l="-758" r="-758"/>
          <a:stretch>
            <a:fillRect/>
          </a:stretch>
        </p:blipFill>
        <p:spPr>
          <a:xfrm>
            <a:off x="4343400" y="1295400"/>
            <a:ext cx="4409237" cy="50292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400"/>
              <a:t>Figures 3 and 4: Surgical Procedure</a:t>
            </a:r>
          </a:p>
        </p:txBody>
      </p:sp>
      <p:pic>
        <p:nvPicPr>
          <p:cNvPr id="6" name="Picture 5"/>
          <p:cNvPicPr>
            <a:picLocks noChangeAspect="1"/>
          </p:cNvPicPr>
          <p:nvPr/>
        </p:nvPicPr>
        <p:blipFill>
          <a:blip r:embed="rId3"/>
          <a:stretch>
            <a:fillRect/>
          </a:stretch>
        </p:blipFill>
        <p:spPr>
          <a:xfrm>
            <a:off x="3536548" y="4523289"/>
            <a:ext cx="2641600" cy="1680659"/>
          </a:xfrm>
          <a:prstGeom prst="rect">
            <a:avLst/>
          </a:prstGeom>
        </p:spPr>
      </p:pic>
      <p:pic>
        <p:nvPicPr>
          <p:cNvPr id="3" name="Picture 2" descr="Scan0012.pdf"/>
          <p:cNvPicPr>
            <a:picLocks noChangeAspect="1"/>
          </p:cNvPicPr>
          <p:nvPr/>
        </p:nvPicPr>
        <p:blipFill rotWithShape="1">
          <a:blip r:embed="rId4">
            <a:extLst>
              <a:ext uri="{28A0092B-C50C-407E-A947-70E740481C1C}">
                <a14:useLocalDpi xmlns:a14="http://schemas.microsoft.com/office/drawing/2010/main" val="0"/>
              </a:ext>
            </a:extLst>
          </a:blip>
          <a:srcRect l="27308" t="37951" r="-15828" b="11990"/>
          <a:stretch/>
        </p:blipFill>
        <p:spPr>
          <a:xfrm>
            <a:off x="285348" y="3908076"/>
            <a:ext cx="2950887" cy="2295873"/>
          </a:xfrm>
          <a:prstGeom prst="rect">
            <a:avLst/>
          </a:prstGeom>
        </p:spPr>
      </p:pic>
      <p:pic>
        <p:nvPicPr>
          <p:cNvPr id="8" name="Picture 7" descr="Scan0013.pdf"/>
          <p:cNvPicPr>
            <a:picLocks noChangeAspect="1"/>
          </p:cNvPicPr>
          <p:nvPr/>
        </p:nvPicPr>
        <p:blipFill rotWithShape="1">
          <a:blip r:embed="rId5">
            <a:extLst>
              <a:ext uri="{28A0092B-C50C-407E-A947-70E740481C1C}">
                <a14:useLocalDpi xmlns:a14="http://schemas.microsoft.com/office/drawing/2010/main" val="0"/>
              </a:ext>
            </a:extLst>
          </a:blip>
          <a:srcRect l="10747" t="9384" r="36851" b="58920"/>
          <a:stretch/>
        </p:blipFill>
        <p:spPr>
          <a:xfrm>
            <a:off x="6073122" y="3629372"/>
            <a:ext cx="3070878" cy="2555527"/>
          </a:xfrm>
          <a:prstGeom prst="rect">
            <a:avLst/>
          </a:prstGeom>
        </p:spPr>
      </p:pic>
      <p:sp>
        <p:nvSpPr>
          <p:cNvPr id="11" name="Rectangle 10"/>
          <p:cNvSpPr/>
          <p:nvPr/>
        </p:nvSpPr>
        <p:spPr>
          <a:xfrm>
            <a:off x="285348" y="6276172"/>
            <a:ext cx="4572000" cy="338554"/>
          </a:xfrm>
          <a:prstGeom prst="rect">
            <a:avLst/>
          </a:prstGeom>
        </p:spPr>
        <p:txBody>
          <a:bodyPr>
            <a:spAutoFit/>
          </a:bodyPr>
          <a:lstStyle/>
          <a:p>
            <a:r>
              <a:rPr lang="en-US" sz="1600" dirty="0">
                <a:solidFill>
                  <a:srgbClr val="FF0000"/>
                </a:solidFill>
              </a:rPr>
              <a:t>Figure </a:t>
            </a:r>
            <a:r>
              <a:rPr lang="en-US" sz="1600" dirty="0" smtClean="0">
                <a:solidFill>
                  <a:srgbClr val="FF0000"/>
                </a:solidFill>
              </a:rPr>
              <a:t>3-</a:t>
            </a:r>
            <a:r>
              <a:rPr lang="en-US" sz="1600" dirty="0">
                <a:solidFill>
                  <a:srgbClr val="FF0000"/>
                </a:solidFill>
              </a:rPr>
              <a:t>Panel A: </a:t>
            </a:r>
            <a:r>
              <a:rPr lang="en-US" sz="1600" dirty="0" smtClean="0"/>
              <a:t>Median </a:t>
            </a:r>
            <a:r>
              <a:rPr lang="en-US" sz="1600" dirty="0" err="1" smtClean="0"/>
              <a:t>sternotomy</a:t>
            </a:r>
            <a:endParaRPr lang="en-US" sz="1600" dirty="0"/>
          </a:p>
        </p:txBody>
      </p:sp>
      <p:sp>
        <p:nvSpPr>
          <p:cNvPr id="12" name="Rectangle 11"/>
          <p:cNvSpPr/>
          <p:nvPr/>
        </p:nvSpPr>
        <p:spPr>
          <a:xfrm>
            <a:off x="4419600" y="6290846"/>
            <a:ext cx="4953000" cy="338554"/>
          </a:xfrm>
          <a:prstGeom prst="rect">
            <a:avLst/>
          </a:prstGeom>
        </p:spPr>
        <p:txBody>
          <a:bodyPr wrap="square">
            <a:spAutoFit/>
          </a:bodyPr>
          <a:lstStyle/>
          <a:p>
            <a:r>
              <a:rPr lang="en-US" sz="1600" dirty="0">
                <a:solidFill>
                  <a:srgbClr val="FF0000"/>
                </a:solidFill>
              </a:rPr>
              <a:t>Figure 3-Panel </a:t>
            </a:r>
            <a:r>
              <a:rPr lang="en-US" sz="1600" dirty="0" smtClean="0">
                <a:solidFill>
                  <a:srgbClr val="FF0000"/>
                </a:solidFill>
              </a:rPr>
              <a:t>B: </a:t>
            </a:r>
            <a:r>
              <a:rPr lang="en-US" sz="1600" dirty="0" smtClean="0"/>
              <a:t>Hook up to cardiopulmonary bypass</a:t>
            </a:r>
            <a:endParaRPr lang="en-US" sz="1600"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1181100"/>
            <a:ext cx="3746500" cy="284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082002"/>
            <a:ext cx="4038600" cy="304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52400"/>
            <a:ext cx="1554163"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1094289"/>
            <a:ext cx="2764229" cy="313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US" sz="2400"/>
              <a:t>Figures 4 and 5: Surgical Procedure</a:t>
            </a:r>
          </a:p>
        </p:txBody>
      </p:sp>
      <p:pic>
        <p:nvPicPr>
          <p:cNvPr id="5" name="Picture 4"/>
          <p:cNvPicPr>
            <a:picLocks noChangeAspect="1"/>
          </p:cNvPicPr>
          <p:nvPr/>
        </p:nvPicPr>
        <p:blipFill>
          <a:blip r:embed="rId3"/>
          <a:stretch>
            <a:fillRect/>
          </a:stretch>
        </p:blipFill>
        <p:spPr>
          <a:xfrm>
            <a:off x="4748769" y="1143000"/>
            <a:ext cx="3608861" cy="2709465"/>
          </a:xfrm>
          <a:prstGeom prst="rect">
            <a:avLst/>
          </a:prstGeom>
        </p:spPr>
      </p:pic>
      <p:pic>
        <p:nvPicPr>
          <p:cNvPr id="6" name="Picture 5"/>
          <p:cNvPicPr>
            <a:picLocks noChangeAspect="1"/>
          </p:cNvPicPr>
          <p:nvPr/>
        </p:nvPicPr>
        <p:blipFill>
          <a:blip r:embed="rId4"/>
          <a:stretch>
            <a:fillRect/>
          </a:stretch>
        </p:blipFill>
        <p:spPr>
          <a:xfrm>
            <a:off x="4748769" y="3933825"/>
            <a:ext cx="3608861" cy="2619375"/>
          </a:xfrm>
          <a:prstGeom prst="rect">
            <a:avLst/>
          </a:prstGeom>
        </p:spPr>
      </p:pic>
      <p:pic>
        <p:nvPicPr>
          <p:cNvPr id="3" name="Picture 2" descr="Scan0013.pdf"/>
          <p:cNvPicPr>
            <a:picLocks noChangeAspect="1"/>
          </p:cNvPicPr>
          <p:nvPr/>
        </p:nvPicPr>
        <p:blipFill rotWithShape="1">
          <a:blip r:embed="rId5">
            <a:extLst>
              <a:ext uri="{28A0092B-C50C-407E-A947-70E740481C1C}">
                <a14:useLocalDpi xmlns:a14="http://schemas.microsoft.com/office/drawing/2010/main" val="0"/>
              </a:ext>
            </a:extLst>
          </a:blip>
          <a:srcRect t="44232" r="4733" b="4445"/>
          <a:stretch/>
        </p:blipFill>
        <p:spPr>
          <a:xfrm>
            <a:off x="13557" y="1752600"/>
            <a:ext cx="4748768" cy="351977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400"/>
              <a:t>Figures 6,7,8: Surgical Procedure</a:t>
            </a:r>
          </a:p>
        </p:txBody>
      </p:sp>
      <p:pic>
        <p:nvPicPr>
          <p:cNvPr id="4" name="Content Placeholder 3" descr="syncardia0005.pdf"/>
          <p:cNvPicPr>
            <a:picLocks noGrp="1" noChangeAspect="1"/>
          </p:cNvPicPr>
          <p:nvPr>
            <p:ph idx="1"/>
          </p:nvPr>
        </p:nvPicPr>
        <p:blipFill>
          <a:blip r:embed="rId3"/>
          <a:srcRect l="-75083" r="-75083"/>
          <a:stretch>
            <a:fillRect/>
          </a:stretch>
        </p:blipFill>
        <p:spPr>
          <a:xfrm>
            <a:off x="-2362200" y="1143000"/>
            <a:ext cx="8229600" cy="5486400"/>
          </a:xfrm>
        </p:spPr>
      </p:pic>
      <p:pic>
        <p:nvPicPr>
          <p:cNvPr id="5" name="Picture 4"/>
          <p:cNvPicPr>
            <a:picLocks noChangeAspect="1"/>
          </p:cNvPicPr>
          <p:nvPr/>
        </p:nvPicPr>
        <p:blipFill>
          <a:blip r:embed="rId4"/>
          <a:stretch>
            <a:fillRect/>
          </a:stretch>
        </p:blipFill>
        <p:spPr>
          <a:xfrm>
            <a:off x="3657600" y="1143000"/>
            <a:ext cx="2362200" cy="2057400"/>
          </a:xfrm>
          <a:prstGeom prst="rect">
            <a:avLst/>
          </a:prstGeom>
        </p:spPr>
      </p:pic>
      <p:pic>
        <p:nvPicPr>
          <p:cNvPr id="6" name="Picture 5"/>
          <p:cNvPicPr>
            <a:picLocks noChangeAspect="1"/>
          </p:cNvPicPr>
          <p:nvPr/>
        </p:nvPicPr>
        <p:blipFill>
          <a:blip r:embed="rId5"/>
          <a:stretch>
            <a:fillRect/>
          </a:stretch>
        </p:blipFill>
        <p:spPr>
          <a:xfrm>
            <a:off x="6146800" y="1143000"/>
            <a:ext cx="2540000" cy="2057400"/>
          </a:xfrm>
          <a:prstGeom prst="rect">
            <a:avLst/>
          </a:prstGeom>
        </p:spPr>
      </p:pic>
      <p:pic>
        <p:nvPicPr>
          <p:cNvPr id="7" name="Picture 6"/>
          <p:cNvPicPr>
            <a:picLocks noChangeAspect="1"/>
          </p:cNvPicPr>
          <p:nvPr/>
        </p:nvPicPr>
        <p:blipFill>
          <a:blip r:embed="rId6"/>
          <a:stretch>
            <a:fillRect/>
          </a:stretch>
        </p:blipFill>
        <p:spPr>
          <a:xfrm>
            <a:off x="3657600" y="3581400"/>
            <a:ext cx="2540000" cy="1905000"/>
          </a:xfrm>
          <a:prstGeom prst="rect">
            <a:avLst/>
          </a:prstGeom>
        </p:spPr>
      </p:pic>
      <p:pic>
        <p:nvPicPr>
          <p:cNvPr id="8" name="Picture 7"/>
          <p:cNvPicPr>
            <a:picLocks noChangeAspect="1"/>
          </p:cNvPicPr>
          <p:nvPr/>
        </p:nvPicPr>
        <p:blipFill>
          <a:blip r:embed="rId7"/>
          <a:stretch>
            <a:fillRect/>
          </a:stretch>
        </p:blipFill>
        <p:spPr>
          <a:xfrm>
            <a:off x="6400800" y="3581400"/>
            <a:ext cx="2540000" cy="1905000"/>
          </a:xfrm>
          <a:prstGeom prst="rect">
            <a:avLst/>
          </a:prstGeom>
        </p:spPr>
      </p:pic>
      <p:sp>
        <p:nvSpPr>
          <p:cNvPr id="10" name="TextBox 9"/>
          <p:cNvSpPr txBox="1"/>
          <p:nvPr/>
        </p:nvSpPr>
        <p:spPr>
          <a:xfrm>
            <a:off x="1600200" y="1524000"/>
            <a:ext cx="400050" cy="276999"/>
          </a:xfrm>
          <a:prstGeom prst="rect">
            <a:avLst/>
          </a:prstGeom>
          <a:solidFill>
            <a:schemeClr val="bg1"/>
          </a:solidFill>
        </p:spPr>
        <p:txBody>
          <a:bodyPr wrap="square" rtlCol="0">
            <a:spAutoFit/>
          </a:bodyPr>
          <a:lstStyle/>
          <a:p>
            <a:r>
              <a:rPr lang="en-US" sz="1200" dirty="0" smtClean="0"/>
              <a:t>RV</a:t>
            </a:r>
            <a:endParaRPr lang="en-US" sz="1200" dirty="0"/>
          </a:p>
        </p:txBody>
      </p:sp>
      <p:sp>
        <p:nvSpPr>
          <p:cNvPr id="11" name="TextBox 10"/>
          <p:cNvSpPr txBox="1"/>
          <p:nvPr/>
        </p:nvSpPr>
        <p:spPr>
          <a:xfrm>
            <a:off x="2114550" y="1524000"/>
            <a:ext cx="400050" cy="276999"/>
          </a:xfrm>
          <a:prstGeom prst="rect">
            <a:avLst/>
          </a:prstGeom>
          <a:solidFill>
            <a:schemeClr val="bg1"/>
          </a:solidFill>
        </p:spPr>
        <p:txBody>
          <a:bodyPr wrap="square" rtlCol="0">
            <a:spAutoFit/>
          </a:bodyPr>
          <a:lstStyle/>
          <a:p>
            <a:r>
              <a:rPr lang="en-US" sz="1200" dirty="0" smtClean="0"/>
              <a:t>LV</a:t>
            </a:r>
            <a:endParaRPr lang="en-US" sz="1200" dirty="0"/>
          </a:p>
        </p:txBody>
      </p:sp>
      <p:sp>
        <p:nvSpPr>
          <p:cNvPr id="12" name="TextBox 11"/>
          <p:cNvSpPr txBox="1"/>
          <p:nvPr/>
        </p:nvSpPr>
        <p:spPr>
          <a:xfrm>
            <a:off x="2419350" y="2971800"/>
            <a:ext cx="323850" cy="276999"/>
          </a:xfrm>
          <a:prstGeom prst="rect">
            <a:avLst/>
          </a:prstGeom>
          <a:solidFill>
            <a:schemeClr val="bg1"/>
          </a:solidFill>
        </p:spPr>
        <p:txBody>
          <a:bodyPr wrap="square" rtlCol="0">
            <a:spAutoFit/>
          </a:bodyPr>
          <a:lstStyle/>
          <a:p>
            <a:r>
              <a:rPr lang="en-US" sz="1200" dirty="0" smtClean="0"/>
              <a:t>LV</a:t>
            </a:r>
            <a:endParaRPr lang="en-US" sz="1200" dirty="0"/>
          </a:p>
        </p:txBody>
      </p:sp>
      <p:sp>
        <p:nvSpPr>
          <p:cNvPr id="13" name="TextBox 12"/>
          <p:cNvSpPr txBox="1"/>
          <p:nvPr/>
        </p:nvSpPr>
        <p:spPr>
          <a:xfrm>
            <a:off x="1828800" y="2990850"/>
            <a:ext cx="400050" cy="276999"/>
          </a:xfrm>
          <a:prstGeom prst="rect">
            <a:avLst/>
          </a:prstGeom>
          <a:solidFill>
            <a:schemeClr val="bg1"/>
          </a:solidFill>
        </p:spPr>
        <p:txBody>
          <a:bodyPr wrap="square" rtlCol="0">
            <a:spAutoFit/>
          </a:bodyPr>
          <a:lstStyle/>
          <a:p>
            <a:r>
              <a:rPr lang="en-US" sz="1200" dirty="0" smtClean="0"/>
              <a:t>RV</a:t>
            </a: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561</TotalTime>
  <Words>602</Words>
  <Application>Microsoft Office PowerPoint</Application>
  <PresentationFormat>On-screen Show (4:3)</PresentationFormat>
  <Paragraphs>66</Paragraphs>
  <Slides>11</Slides>
  <Notes>9</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Syncardia Figures </vt:lpstr>
      <vt:lpstr>Figure 0: Syncardia TAH (total artificial heart)</vt:lpstr>
      <vt:lpstr>Figure 1- Panels A and B: Normal Anatomy</vt:lpstr>
      <vt:lpstr>PowerPoint Presentation</vt:lpstr>
      <vt:lpstr>Figure 2- Panels A and B: Congenitally Corrected Transposition of the Great Vessels (CC-TGA)</vt:lpstr>
      <vt:lpstr>PowerPoint Presentation</vt:lpstr>
      <vt:lpstr>Figures 3 and 4: Surgical Procedure</vt:lpstr>
      <vt:lpstr>Figures 4 and 5: Surgical Procedure</vt:lpstr>
      <vt:lpstr>Figures 6,7,8: Surgical Procedure</vt:lpstr>
      <vt:lpstr>Figures 9 and 10: Surgical Procedure</vt:lpstr>
      <vt:lpstr>Figure 11: Surgical Procedure </vt:lpstr>
    </vt:vector>
  </TitlesOfParts>
  <Company>My JoVE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Syncardia Figures</dc:title>
  <dc:creator>Moshe Pritsker</dc:creator>
  <cp:lastModifiedBy>Matthew</cp:lastModifiedBy>
  <cp:revision>17</cp:revision>
  <dcterms:created xsi:type="dcterms:W3CDTF">2012-10-11T23:15:28Z</dcterms:created>
  <dcterms:modified xsi:type="dcterms:W3CDTF">2013-04-03T21:02:51Z</dcterms:modified>
</cp:coreProperties>
</file>