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  <p:sldId id="262" r:id="rId8"/>
    <p:sldId id="264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D2ABB-13BE-CA39-92C2-3B4B35C79A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94F68E-D9B8-3E9D-A2EB-30C265FE59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93095-EA68-D2D9-EB95-90F783601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734504-F4DD-3120-B1CD-55B3C3AD1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2C8793-D653-7A22-E8A1-BEC9DE320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570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5D0FA-9E82-3DF8-363C-318DEE14BC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BB6CE4-1FCA-5DCD-F20E-2D22566B5B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69CD8D-48A0-3ADB-9068-05EF8360B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7EB09-0B12-9803-B10E-E51C9849E0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296B88-8A02-B91A-2B13-49DC278C2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37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60B28D-DBE2-FE22-BCFE-ED67AE0898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7AE9D7-B701-01F1-C487-74253FD28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C48996-3A37-DD7B-C70F-AEBDAE5BB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254EC9-CAE5-E1E3-7609-226268908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30FB9-9CC0-4CE9-2976-CEE47E231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254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31C9A-EACF-A2FC-B0EA-8D3877157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D5E196-B1A3-5D3C-61C4-AAD20703B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7B31FD-590A-9ADF-75A7-4A36887CF7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D3735D-FED1-3668-7A74-0CE6B4F5E3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4E2A74-59C1-439F-2795-7C17A6B6F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2304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62B119-9F60-49ED-AEC4-990FA3304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FD0C0A-D283-94C1-334A-36BC6C7504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A5B106-CAEA-25BB-10F9-B03CFC866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30B74-CCDB-1334-79DA-1320CBA1A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6DE6D1-45DC-D88A-307F-2C557CD31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72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15DD7-378C-15E8-8872-743112772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DC8F3-E841-0DE1-EDE8-64BE22B002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FC352-185E-61C2-8AC8-46F9EA61F6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0134CE-08B3-69E0-8694-F74BFC447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FB6DAA-1F1F-483E-91D4-833D3BA01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643A5E-AFDF-D9B9-6F11-186E7BB1F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58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66F0E-5B81-5582-2474-81744BF04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2E5A3-7162-DE3E-3B3D-3C19FED452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E41AB7-213C-BE78-7B69-08CBCF2EB2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E12353-0E51-299B-216F-AC68DDB510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F87C987-9752-E2C5-58DE-34FD751C4D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5DC578-0E9C-04BE-4835-43DE872E47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55880E-82A8-9A50-E0EC-3759007A6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7C7816-1A69-4486-F46F-9D51094C7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2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779A-504C-948B-5F9C-6D52BBEA4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EFB3F3-4E97-59FB-715F-51CF84BD4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08C89AF-D48F-3533-109F-85FF814B7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8962C0-541C-73F0-3DE4-161DCF11C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55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4F5BE4-EC0D-35DC-189C-B9233DFFC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BDE750-A092-EFBB-717D-DEFE53F14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8ED982-5779-1F92-AD01-EB41DB46E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0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B0358-BA41-1CDE-DA7B-147D6D3417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5AAB9-4CA9-DC83-B0AF-F68A78146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802A66-66F1-97E8-5566-4564B41604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E0F705-35ED-36EE-7ED5-A7D1667A5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91E3B-A5C3-5B9F-6FEA-8C00C572C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C93D00-B36D-0D89-54F9-80FBB40E2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1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628C0-AECA-9603-B04A-886652E05A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AB2B91-3179-8EB9-C74F-63C41DF7DBE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D6F90A-AC6B-2E72-5A4F-8FF3B74FE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058F27-7CAE-CC00-D11D-22D4E75EC4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7A49CD-9509-0400-6448-F0BC6324F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BE45F4-B54A-86F9-6647-267BF289B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097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26FDD8-BC7D-C4F7-951B-8B5354494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FA23F4-5DA8-8C09-4B04-6C8C7316B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C838D4-444C-222E-DCEA-CD48612160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F7912-24C2-4633-8B20-9C4036510FB5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14528F-0C38-ABAA-CE96-6DDD51C578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005A4B-D222-F2D0-0002-D52A52983C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5108E-94CB-4038-AA16-557FF9437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377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6B3FBC-D33E-4378-C2B0-040719E4D3C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JOVE FILMING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CAA7F3-67FD-5D4A-F5E3-A7BAD5D075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2464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857805-8E87-77A7-F53B-B8EC7421D1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000" dirty="0"/>
              <a:t>361 </a:t>
            </a:r>
            <a:r>
              <a:rPr lang="en-US" sz="4000" dirty="0" err="1"/>
              <a:t>lb</a:t>
            </a:r>
            <a:r>
              <a:rPr lang="en-US" sz="4000" dirty="0"/>
              <a:t> (164 kg)</a:t>
            </a:r>
          </a:p>
          <a:p>
            <a:r>
              <a:rPr lang="en-US" sz="4000" dirty="0"/>
              <a:t>BMI 46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 kg/m</a:t>
            </a:r>
            <a:r>
              <a:rPr lang="en-US" sz="4000" b="0" i="0" baseline="30000" dirty="0">
                <a:solidFill>
                  <a:srgbClr val="000000"/>
                </a:solidFill>
                <a:effectLst/>
                <a:latin typeface="Roboto" panose="02000000000000000000" pitchFamily="2" charset="0"/>
              </a:rPr>
              <a:t>2</a:t>
            </a:r>
          </a:p>
          <a:p>
            <a:endParaRPr lang="en-US" sz="4000" b="0" i="0" baseline="30000" dirty="0">
              <a:solidFill>
                <a:srgbClr val="000000"/>
              </a:solidFill>
              <a:effectLst/>
              <a:latin typeface="Roboto" panose="02000000000000000000" pitchFamily="2" charset="0"/>
            </a:endParaRPr>
          </a:p>
          <a:p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Class III obesity</a:t>
            </a:r>
            <a:b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4000" baseline="30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Weight history</a:t>
            </a:r>
            <a:b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4000" baseline="30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Attempts weight loss</a:t>
            </a:r>
            <a:b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4000" baseline="30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lvl="1"/>
            <a: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Tracking app </a:t>
            </a:r>
          </a:p>
          <a:p>
            <a:pPr lvl="1"/>
            <a: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Support group</a:t>
            </a:r>
          </a:p>
          <a:p>
            <a:pPr lvl="1"/>
            <a: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Various diets </a:t>
            </a:r>
            <a:b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3600" baseline="30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marL="0" indent="0">
              <a:buNone/>
            </a:pPr>
            <a:br>
              <a:rPr lang="en-US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0960AE5-2DA5-0244-67C7-25D21D3B3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Physical Exam</a:t>
            </a:r>
          </a:p>
        </p:txBody>
      </p:sp>
    </p:spTree>
    <p:extLst>
      <p:ext uri="{BB962C8B-B14F-4D97-AF65-F5344CB8AC3E}">
        <p14:creationId xmlns:p14="http://schemas.microsoft.com/office/powerpoint/2010/main" val="37254642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AB29C2-E927-7B16-CB58-C5526496E3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73C44-BC76-69FC-A92A-E09B562EF9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032" y="728345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sz="4000" baseline="30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Past Medical History </a:t>
            </a:r>
            <a:b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</a:p>
          <a:p>
            <a:pPr lvl="1"/>
            <a: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Prediabetes (2022)</a:t>
            </a:r>
          </a:p>
          <a:p>
            <a:pPr lvl="1"/>
            <a: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Hypertension (2010)</a:t>
            </a:r>
          </a:p>
          <a:p>
            <a:pPr lvl="1"/>
            <a: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Depression (2000)</a:t>
            </a:r>
          </a:p>
          <a:p>
            <a:pPr lvl="1"/>
            <a: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Metablic Dysfunction-Associated Fatty Liver Disease (2024)</a:t>
            </a:r>
            <a:b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3600" baseline="30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Surgical history</a:t>
            </a:r>
          </a:p>
          <a:p>
            <a:pPr lvl="1"/>
            <a: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Left meniscus repair, complete tear, left (2000)</a:t>
            </a:r>
            <a:br>
              <a:rPr lang="en-US" sz="3600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br>
              <a:rPr lang="en-US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940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E66186-BC4C-305B-7614-61DE615C5E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61362-1EAC-CF42-AFBE-485B2BC26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6CD0D-6264-BF0C-740E-A899B40788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81988"/>
            <a:ext cx="10515600" cy="293839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b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4000" baseline="30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4000" baseline="30000" dirty="0" err="1">
                <a:solidFill>
                  <a:srgbClr val="000000"/>
                </a:solidFill>
                <a:latin typeface="Roboto" panose="02000000000000000000" pitchFamily="2" charset="0"/>
              </a:rPr>
              <a:t>Buproprion</a:t>
            </a:r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 XL – 300 mg daily</a:t>
            </a:r>
          </a:p>
          <a:p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Amlodipine 10 mg daily</a:t>
            </a:r>
          </a:p>
          <a:p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Chlortalidone – 25 mg </a:t>
            </a:r>
          </a:p>
          <a:p>
            <a:r>
              <a:rPr lang="en-US" sz="4000" b="1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Metoprolol</a:t>
            </a:r>
            <a:r>
              <a:rPr lang="en-US" sz="4000" baseline="30000" dirty="0">
                <a:solidFill>
                  <a:srgbClr val="000000"/>
                </a:solidFill>
                <a:latin typeface="Roboto" panose="02000000000000000000" pitchFamily="2" charset="0"/>
              </a:rPr>
              <a:t> </a:t>
            </a:r>
          </a:p>
          <a:p>
            <a:pPr marL="0" indent="0">
              <a:buNone/>
            </a:pPr>
            <a:br>
              <a:rPr lang="en-US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7641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126F6F-01A8-408C-A8FD-301BDBB4B4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ACCA8-60C8-3A7E-2023-CF7CEC90E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BFDC42-3BBA-E089-B4F8-76C2A670E2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b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  <a:t>A1c = 6.1%, fasting glucose: 105 mg/dL</a:t>
            </a:r>
            <a:b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2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  <a:t> Lipid panel: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  <a:t> total cholesterol of 220 mg/dL, 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  <a:t>LDL of 140 mg/dL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  <a:t> HDL of 35 mg/dL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  <a:t>Triglycerides of 190 mg/dL</a:t>
            </a:r>
            <a:b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2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  <a:t>ALT of 60 U/L and AST of 55 U/L</a:t>
            </a:r>
            <a:b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2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  <a:t>TSH: 1.5 </a:t>
            </a:r>
            <a:r>
              <a:rPr lang="en-US" sz="2000" dirty="0" err="1">
                <a:solidFill>
                  <a:srgbClr val="000000"/>
                </a:solidFill>
                <a:latin typeface="Roboto" panose="02000000000000000000" pitchFamily="2" charset="0"/>
              </a:rPr>
              <a:t>mIU</a:t>
            </a:r>
            <a:r>
              <a:rPr lang="en-US" sz="2000" dirty="0">
                <a:solidFill>
                  <a:srgbClr val="000000"/>
                </a:solidFill>
                <a:latin typeface="Roboto" panose="02000000000000000000" pitchFamily="2" charset="0"/>
              </a:rPr>
              <a:t>/L</a:t>
            </a:r>
          </a:p>
          <a:p>
            <a:pPr lvl="1"/>
            <a:endParaRPr lang="en-US" sz="2000" baseline="30000" dirty="0">
              <a:solidFill>
                <a:srgbClr val="000000"/>
              </a:solidFill>
              <a:latin typeface="Roboto" panose="02000000000000000000" pitchFamily="2" charset="0"/>
            </a:endParaRPr>
          </a:p>
          <a:p>
            <a:pPr marL="0" indent="0">
              <a:buNone/>
            </a:pPr>
            <a:br>
              <a:rPr lang="en-US" sz="2000" baseline="30000" dirty="0">
                <a:solidFill>
                  <a:srgbClr val="000000"/>
                </a:solidFill>
                <a:latin typeface="Roboto" panose="02000000000000000000" pitchFamily="2" charset="0"/>
              </a:rPr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03284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A4A5E-1A73-274E-E924-687D0BCBF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Imaging – RUQ Ultrasound – MAFLD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7516F97-00DA-4854-3C8E-C4AF91EDBF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893" y="1690688"/>
            <a:ext cx="10118901" cy="4527232"/>
          </a:xfrm>
        </p:spPr>
      </p:pic>
    </p:spTree>
    <p:extLst>
      <p:ext uri="{BB962C8B-B14F-4D97-AF65-F5344CB8AC3E}">
        <p14:creationId xmlns:p14="http://schemas.microsoft.com/office/powerpoint/2010/main" val="1800386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B231DB-528F-FA28-35CB-F681A7B0AA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871AD-C226-1DE9-D233-C9D72511E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Tests 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829FDA-1418-9D24-CB28-738DF6BCE5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Resting Metablic Rate: </a:t>
            </a:r>
            <a:r>
              <a:rPr lang="en-US" b="0" i="0" dirty="0">
                <a:solidFill>
                  <a:srgbClr val="333333"/>
                </a:solidFill>
                <a:effectLst/>
                <a:latin typeface="Roboto" panose="02000000000000000000" pitchFamily="2" charset="0"/>
              </a:rPr>
              <a:t>2,400 calories/day</a:t>
            </a:r>
            <a:endParaRPr lang="en-US" dirty="0"/>
          </a:p>
          <a:p>
            <a:r>
              <a:rPr lang="en-US" dirty="0"/>
              <a:t>Body composition test: </a:t>
            </a:r>
          </a:p>
          <a:p>
            <a:pPr lvl="1"/>
            <a:r>
              <a:rPr lang="en-US" dirty="0"/>
              <a:t>Percent Body fat: 34.4%</a:t>
            </a:r>
          </a:p>
          <a:p>
            <a:pPr lvl="1"/>
            <a:r>
              <a:rPr lang="en-US" dirty="0"/>
              <a:t>Visceral fat level: 20	</a:t>
            </a:r>
          </a:p>
          <a:p>
            <a:pPr lvl="2"/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6356CEB-5E45-1362-6537-5DFFECE971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710" y="3508874"/>
            <a:ext cx="4746301" cy="2361574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CC77C3A2-1A2B-D4D6-2EE3-03795724D9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364" y="3429000"/>
            <a:ext cx="3241068" cy="25963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4023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6F2C9-CFD2-4C87-C926-3291527F3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Sleep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B3D4D9-4F98-5E7F-BBA8-A993200D37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STOP BANG Screening</a:t>
            </a:r>
          </a:p>
          <a:p>
            <a:pPr lvl="1"/>
            <a:r>
              <a:rPr lang="en-US" dirty="0"/>
              <a:t>Snores loudly?</a:t>
            </a:r>
          </a:p>
          <a:p>
            <a:pPr lvl="1"/>
            <a:r>
              <a:rPr lang="en-US" dirty="0"/>
              <a:t>Tiered/fatigue?</a:t>
            </a:r>
          </a:p>
          <a:p>
            <a:pPr lvl="1"/>
            <a:r>
              <a:rPr lang="en-US" dirty="0"/>
              <a:t>Observed stopped breathing during sleep?</a:t>
            </a:r>
          </a:p>
          <a:p>
            <a:r>
              <a:rPr lang="en-US" dirty="0"/>
              <a:t>Sleep study history</a:t>
            </a:r>
          </a:p>
          <a:p>
            <a:r>
              <a:rPr lang="en-US" dirty="0"/>
              <a:t>Headache when waking up? Yes/no</a:t>
            </a:r>
          </a:p>
          <a:p>
            <a:r>
              <a:rPr lang="en-US" dirty="0"/>
              <a:t>Day time sleepiness? Yes/no</a:t>
            </a:r>
          </a:p>
          <a:p>
            <a:r>
              <a:rPr lang="en-US" dirty="0"/>
              <a:t>Neck circumference: </a:t>
            </a:r>
          </a:p>
        </p:txBody>
      </p:sp>
    </p:spTree>
    <p:extLst>
      <p:ext uri="{BB962C8B-B14F-4D97-AF65-F5344CB8AC3E}">
        <p14:creationId xmlns:p14="http://schemas.microsoft.com/office/powerpoint/2010/main" val="20160225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C45FB-3430-5DA3-AC04-3C4DC8034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Log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5C4EB-369A-55B9-DEA0-BC103E2D70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3 sets with 8-10 repetitions </a:t>
            </a:r>
          </a:p>
          <a:p>
            <a:r>
              <a:rPr lang="en-US" dirty="0"/>
              <a:t>Upper body, lower body and core</a:t>
            </a:r>
          </a:p>
          <a:p>
            <a:pPr lvl="1"/>
            <a:r>
              <a:rPr lang="en-US" dirty="0"/>
              <a:t>Back squat</a:t>
            </a:r>
          </a:p>
          <a:p>
            <a:pPr lvl="1"/>
            <a:r>
              <a:rPr lang="en-US" dirty="0"/>
              <a:t>Deadlift</a:t>
            </a:r>
          </a:p>
          <a:p>
            <a:pPr lvl="1"/>
            <a:r>
              <a:rPr lang="en-US" dirty="0"/>
              <a:t>Overhead press</a:t>
            </a:r>
          </a:p>
          <a:p>
            <a:pPr lvl="1"/>
            <a:r>
              <a:rPr lang="en-US" dirty="0"/>
              <a:t>Seated single-arm low rows, </a:t>
            </a:r>
          </a:p>
          <a:p>
            <a:pPr lvl="1"/>
            <a:r>
              <a:rPr lang="en-US" dirty="0"/>
              <a:t>Suitcase carry</a:t>
            </a:r>
          </a:p>
          <a:p>
            <a:pPr lvl="1"/>
            <a:r>
              <a:rPr lang="en-US"/>
              <a:t>Stagger </a:t>
            </a:r>
            <a:r>
              <a:rPr lang="en-US" dirty="0"/>
              <a:t>stance single-arm chest presses</a:t>
            </a:r>
          </a:p>
        </p:txBody>
      </p:sp>
    </p:spTree>
    <p:extLst>
      <p:ext uri="{BB962C8B-B14F-4D97-AF65-F5344CB8AC3E}">
        <p14:creationId xmlns:p14="http://schemas.microsoft.com/office/powerpoint/2010/main" val="2071396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</TotalTime>
  <Words>261</Words>
  <Application>Microsoft Office PowerPoint</Application>
  <PresentationFormat>Widescreen</PresentationFormat>
  <Paragraphs>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Roboto</vt:lpstr>
      <vt:lpstr>Office Theme</vt:lpstr>
      <vt:lpstr>JOVE FILMING</vt:lpstr>
      <vt:lpstr>Physical Exam</vt:lpstr>
      <vt:lpstr>PowerPoint Presentation</vt:lpstr>
      <vt:lpstr>Medications</vt:lpstr>
      <vt:lpstr>Labs</vt:lpstr>
      <vt:lpstr>Imaging – RUQ Ultrasound – MAFLD </vt:lpstr>
      <vt:lpstr>Tests  </vt:lpstr>
      <vt:lpstr>Sleep </vt:lpstr>
      <vt:lpstr>Exercise Log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Yuvalp Pinto</dc:creator>
  <cp:lastModifiedBy>Yuvalp Pinto</cp:lastModifiedBy>
  <cp:revision>10</cp:revision>
  <dcterms:created xsi:type="dcterms:W3CDTF">2025-05-27T14:18:08Z</dcterms:created>
  <dcterms:modified xsi:type="dcterms:W3CDTF">2025-06-06T19:29:50Z</dcterms:modified>
</cp:coreProperties>
</file>