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90" r:id="rId2"/>
    <p:sldId id="260" r:id="rId3"/>
    <p:sldId id="294" r:id="rId4"/>
    <p:sldId id="295" r:id="rId5"/>
    <p:sldId id="296" r:id="rId6"/>
    <p:sldId id="300" r:id="rId7"/>
    <p:sldId id="257" r:id="rId8"/>
    <p:sldId id="298" r:id="rId9"/>
    <p:sldId id="299" r:id="rId10"/>
    <p:sldId id="297" r:id="rId11"/>
    <p:sldId id="301" r:id="rId12"/>
    <p:sldId id="302" r:id="rId13"/>
    <p:sldId id="303" r:id="rId14"/>
    <p:sldId id="258" r:id="rId15"/>
    <p:sldId id="270" r:id="rId16"/>
    <p:sldId id="291" r:id="rId17"/>
    <p:sldId id="265" r:id="rId18"/>
    <p:sldId id="305" r:id="rId19"/>
    <p:sldId id="264" r:id="rId20"/>
    <p:sldId id="276" r:id="rId21"/>
    <p:sldId id="293" r:id="rId22"/>
    <p:sldId id="277" r:id="rId23"/>
    <p:sldId id="292" r:id="rId24"/>
    <p:sldId id="279" r:id="rId25"/>
    <p:sldId id="306" r:id="rId26"/>
    <p:sldId id="280" r:id="rId27"/>
    <p:sldId id="286" r:id="rId28"/>
    <p:sldId id="28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9616"/>
    <a:srgbClr val="57C414"/>
    <a:srgbClr val="003D9A"/>
    <a:srgbClr val="BF2A00"/>
    <a:srgbClr val="FFFFFF"/>
    <a:srgbClr val="C949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unkle Formatvorlage 1 - Akz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unkle Formatvorlage 1 - Akz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73" autoAdjust="0"/>
    <p:restoredTop sz="84609"/>
  </p:normalViewPr>
  <p:slideViewPr>
    <p:cSldViewPr snapToGrid="0">
      <p:cViewPr varScale="1">
        <p:scale>
          <a:sx n="164" d="100"/>
          <a:sy n="164" d="100"/>
        </p:scale>
        <p:origin x="12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EE51B-036D-4678-A70B-CBBBBDEF59E3}" type="datetimeFigureOut">
              <a:rPr lang="de-DE" smtClean="0"/>
              <a:t>22.07.24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F2C62-C6AD-40C2-8BFA-E9E07057E309}" type="slidenum">
              <a:rPr lang="de-DE" smtClean="0"/>
              <a:t>‹#›</a:t>
            </a:fld>
            <a:endParaRPr lang="de-DE"/>
          </a:p>
        </p:txBody>
      </p:sp>
    </p:spTree>
    <p:extLst>
      <p:ext uri="{BB962C8B-B14F-4D97-AF65-F5344CB8AC3E}">
        <p14:creationId xmlns:p14="http://schemas.microsoft.com/office/powerpoint/2010/main" val="150423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3D </a:t>
            </a:r>
            <a:r>
              <a:rPr lang="de-DE" dirty="0" err="1"/>
              <a:t>phase-Resolved</a:t>
            </a:r>
            <a:r>
              <a:rPr lang="de-DE" dirty="0"/>
              <a:t> </a:t>
            </a:r>
            <a:r>
              <a:rPr lang="de-DE" dirty="0" err="1"/>
              <a:t>Functional</a:t>
            </a:r>
            <a:r>
              <a:rPr lang="de-DE" dirty="0"/>
              <a:t> Lung MRI </a:t>
            </a:r>
            <a:r>
              <a:rPr lang="de-DE" dirty="0" err="1"/>
              <a:t>is</a:t>
            </a:r>
            <a:r>
              <a:rPr lang="de-DE" dirty="0"/>
              <a:t> a Proton Imaging Method in Free-</a:t>
            </a:r>
            <a:r>
              <a:rPr lang="de-DE" dirty="0" err="1"/>
              <a:t>Breating</a:t>
            </a:r>
            <a:r>
              <a:rPr lang="de-DE" dirty="0"/>
              <a:t> </a:t>
            </a:r>
            <a:r>
              <a:rPr lang="de-DE" dirty="0" err="1"/>
              <a:t>without</a:t>
            </a:r>
            <a:r>
              <a:rPr lang="de-DE" dirty="0"/>
              <a:t> </a:t>
            </a:r>
            <a:r>
              <a:rPr lang="de-DE" dirty="0" err="1"/>
              <a:t>requirement</a:t>
            </a:r>
            <a:r>
              <a:rPr lang="de-DE" dirty="0"/>
              <a:t> </a:t>
            </a:r>
            <a:r>
              <a:rPr lang="de-DE" dirty="0" err="1"/>
              <a:t>for</a:t>
            </a:r>
            <a:r>
              <a:rPr lang="de-DE" dirty="0"/>
              <a:t> </a:t>
            </a:r>
            <a:r>
              <a:rPr lang="de-DE" dirty="0" err="1"/>
              <a:t>any</a:t>
            </a:r>
            <a:r>
              <a:rPr lang="de-DE" dirty="0"/>
              <a:t> </a:t>
            </a:r>
            <a:r>
              <a:rPr lang="de-DE" dirty="0" err="1"/>
              <a:t>contrast</a:t>
            </a:r>
            <a:r>
              <a:rPr lang="de-DE" dirty="0"/>
              <a:t>-media. </a:t>
            </a:r>
            <a:r>
              <a:rPr lang="de-DE" dirty="0" err="1"/>
              <a:t>For</a:t>
            </a:r>
            <a:r>
              <a:rPr lang="de-DE" dirty="0"/>
              <a:t> Acquisition a </a:t>
            </a:r>
            <a:r>
              <a:rPr lang="de-DE" dirty="0" err="1"/>
              <a:t>commercially</a:t>
            </a:r>
            <a:r>
              <a:rPr lang="de-DE" dirty="0"/>
              <a:t> </a:t>
            </a:r>
            <a:r>
              <a:rPr lang="de-DE" dirty="0" err="1"/>
              <a:t>available</a:t>
            </a:r>
            <a:r>
              <a:rPr lang="de-DE" dirty="0"/>
              <a:t> </a:t>
            </a:r>
            <a:r>
              <a:rPr lang="de-DE" dirty="0" err="1"/>
              <a:t>stack</a:t>
            </a:r>
            <a:r>
              <a:rPr lang="de-DE" dirty="0"/>
              <a:t>-</a:t>
            </a:r>
            <a:r>
              <a:rPr lang="de-DE" dirty="0" err="1"/>
              <a:t>of</a:t>
            </a:r>
            <a:r>
              <a:rPr lang="de-DE" dirty="0"/>
              <a:t>-stars </a:t>
            </a:r>
            <a:r>
              <a:rPr lang="de-DE" dirty="0" err="1"/>
              <a:t>gradient</a:t>
            </a:r>
            <a:r>
              <a:rPr lang="de-DE" dirty="0"/>
              <a:t> echo </a:t>
            </a:r>
            <a:r>
              <a:rPr lang="de-DE" dirty="0" err="1"/>
              <a:t>sequence</a:t>
            </a:r>
            <a:r>
              <a:rPr lang="de-DE" dirty="0"/>
              <a:t> </a:t>
            </a:r>
            <a:r>
              <a:rPr lang="de-DE" dirty="0" err="1"/>
              <a:t>is</a:t>
            </a:r>
            <a:r>
              <a:rPr lang="de-DE" dirty="0"/>
              <a:t> </a:t>
            </a:r>
            <a:r>
              <a:rPr lang="de-DE" dirty="0" err="1"/>
              <a:t>used</a:t>
            </a:r>
            <a:r>
              <a:rPr lang="de-DE" dirty="0"/>
              <a:t>. Via Post-Processing Information </a:t>
            </a:r>
            <a:r>
              <a:rPr lang="de-DE" dirty="0" err="1"/>
              <a:t>about</a:t>
            </a:r>
            <a:r>
              <a:rPr lang="de-DE" dirty="0"/>
              <a:t> Ventilation </a:t>
            </a:r>
            <a:r>
              <a:rPr lang="de-DE" dirty="0" err="1"/>
              <a:t>dynamics</a:t>
            </a:r>
            <a:r>
              <a:rPr lang="de-DE" dirty="0"/>
              <a:t> </a:t>
            </a:r>
            <a:r>
              <a:rPr lang="de-DE" dirty="0" err="1"/>
              <a:t>is</a:t>
            </a:r>
            <a:r>
              <a:rPr lang="de-DE" dirty="0"/>
              <a:t> </a:t>
            </a:r>
            <a:r>
              <a:rPr lang="de-DE" dirty="0" err="1"/>
              <a:t>obtained</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1</a:t>
            </a:fld>
            <a:endParaRPr lang="de-DE"/>
          </a:p>
        </p:txBody>
      </p:sp>
    </p:spTree>
    <p:extLst>
      <p:ext uri="{BB962C8B-B14F-4D97-AF65-F5344CB8AC3E}">
        <p14:creationId xmlns:p14="http://schemas.microsoft.com/office/powerpoint/2010/main" val="944116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a:t>
            </a:r>
            <a:r>
              <a:rPr lang="de-DE" dirty="0" err="1"/>
              <a:t>the</a:t>
            </a:r>
            <a:r>
              <a:rPr lang="de-DE" dirty="0"/>
              <a:t> </a:t>
            </a:r>
            <a:r>
              <a:rPr lang="de-DE" dirty="0" err="1"/>
              <a:t>next</a:t>
            </a:r>
            <a:r>
              <a:rPr lang="de-DE" dirty="0"/>
              <a:t> </a:t>
            </a:r>
            <a:r>
              <a:rPr lang="de-DE" dirty="0" err="1"/>
              <a:t>step</a:t>
            </a:r>
            <a:r>
              <a:rPr lang="de-DE" dirty="0"/>
              <a:t>, perform fast Fourier </a:t>
            </a:r>
            <a:r>
              <a:rPr lang="de-DE" dirty="0" err="1"/>
              <a:t>transform</a:t>
            </a:r>
            <a:r>
              <a:rPr lang="de-DE" dirty="0"/>
              <a:t> on </a:t>
            </a:r>
            <a:r>
              <a:rPr lang="de-DE" dirty="0" err="1"/>
              <a:t>the</a:t>
            </a:r>
            <a:r>
              <a:rPr lang="de-DE" dirty="0"/>
              <a:t> </a:t>
            </a:r>
            <a:r>
              <a:rPr lang="de-DE" dirty="0" err="1"/>
              <a:t>hanning-filtered</a:t>
            </a:r>
            <a:r>
              <a:rPr lang="de-DE" dirty="0"/>
              <a:t> </a:t>
            </a:r>
            <a:r>
              <a:rPr lang="de-DE" dirty="0" err="1"/>
              <a:t>data</a:t>
            </a:r>
            <a:r>
              <a:rPr lang="de-DE" dirty="0"/>
              <a:t> </a:t>
            </a:r>
            <a:r>
              <a:rPr lang="de-DE" dirty="0" err="1"/>
              <a:t>along</a:t>
            </a:r>
            <a:r>
              <a:rPr lang="de-DE" dirty="0"/>
              <a:t> </a:t>
            </a:r>
            <a:r>
              <a:rPr lang="de-DE" dirty="0" err="1"/>
              <a:t>the</a:t>
            </a:r>
            <a:r>
              <a:rPr lang="de-DE" dirty="0"/>
              <a:t> slice </a:t>
            </a:r>
            <a:r>
              <a:rPr lang="de-DE" dirty="0" err="1"/>
              <a:t>direction</a:t>
            </a:r>
            <a:r>
              <a:rPr lang="de-DE" dirty="0"/>
              <a:t> slice-</a:t>
            </a:r>
            <a:r>
              <a:rPr lang="de-DE" dirty="0" err="1"/>
              <a:t>by</a:t>
            </a:r>
            <a:r>
              <a:rPr lang="de-DE" dirty="0"/>
              <a:t>-slice </a:t>
            </a:r>
            <a:r>
              <a:rPr lang="de-DE" dirty="0" err="1"/>
              <a:t>image</a:t>
            </a:r>
            <a:r>
              <a:rPr lang="de-DE" dirty="0"/>
              <a:t> </a:t>
            </a:r>
            <a:r>
              <a:rPr lang="de-DE" dirty="0" err="1"/>
              <a:t>reconstruction</a:t>
            </a:r>
            <a:r>
              <a:rPr lang="de-DE" dirty="0"/>
              <a:t>.</a:t>
            </a:r>
          </a:p>
          <a:p>
            <a:endParaRPr lang="de-DE" dirty="0"/>
          </a:p>
          <a:p>
            <a:r>
              <a:rPr lang="de-DE" dirty="0" err="1"/>
              <a:t>Reshape</a:t>
            </a:r>
            <a:r>
              <a:rPr lang="de-DE" dirty="0"/>
              <a:t> </a:t>
            </a:r>
            <a:r>
              <a:rPr lang="de-DE" dirty="0" err="1"/>
              <a:t>the</a:t>
            </a:r>
            <a:r>
              <a:rPr lang="de-DE" dirty="0"/>
              <a:t> </a:t>
            </a:r>
            <a:r>
              <a:rPr lang="de-DE" dirty="0" err="1"/>
              <a:t>k-space</a:t>
            </a:r>
            <a:r>
              <a:rPr lang="de-DE" dirty="0"/>
              <a:t> </a:t>
            </a:r>
            <a:r>
              <a:rPr lang="de-DE" dirty="0" err="1"/>
              <a:t>data</a:t>
            </a:r>
            <a:r>
              <a:rPr lang="de-DE" dirty="0"/>
              <a:t> </a:t>
            </a:r>
            <a:r>
              <a:rPr lang="de-DE" dirty="0" err="1"/>
              <a:t>matrix</a:t>
            </a:r>
            <a:r>
              <a:rPr lang="de-DE" dirty="0"/>
              <a:t> </a:t>
            </a:r>
            <a:r>
              <a:rPr lang="de-DE" dirty="0" err="1"/>
              <a:t>based</a:t>
            </a:r>
            <a:r>
              <a:rPr lang="de-DE" dirty="0"/>
              <a:t> on </a:t>
            </a:r>
            <a:r>
              <a:rPr lang="de-DE" dirty="0" err="1"/>
              <a:t>the</a:t>
            </a:r>
            <a:r>
              <a:rPr lang="de-DE" dirty="0"/>
              <a:t> </a:t>
            </a:r>
            <a:r>
              <a:rPr lang="de-DE" dirty="0" err="1"/>
              <a:t>extracted</a:t>
            </a:r>
            <a:r>
              <a:rPr lang="de-DE" dirty="0"/>
              <a:t> time </a:t>
            </a:r>
            <a:r>
              <a:rPr lang="de-DE" dirty="0" err="1"/>
              <a:t>series</a:t>
            </a:r>
            <a:r>
              <a:rPr lang="de-DE" dirty="0"/>
              <a:t> so </a:t>
            </a:r>
            <a:r>
              <a:rPr lang="de-DE" dirty="0" err="1"/>
              <a:t>that</a:t>
            </a:r>
            <a:r>
              <a:rPr lang="de-DE" dirty="0"/>
              <a:t> </a:t>
            </a:r>
            <a:r>
              <a:rPr lang="de-DE" dirty="0" err="1"/>
              <a:t>each</a:t>
            </a:r>
            <a:r>
              <a:rPr lang="de-DE" dirty="0"/>
              <a:t> </a:t>
            </a:r>
            <a:r>
              <a:rPr lang="de-DE" dirty="0" err="1"/>
              <a:t>respiratory</a:t>
            </a:r>
            <a:r>
              <a:rPr lang="de-DE" dirty="0"/>
              <a:t> bin </a:t>
            </a:r>
            <a:r>
              <a:rPr lang="de-DE" dirty="0" err="1"/>
              <a:t>contains</a:t>
            </a:r>
            <a:r>
              <a:rPr lang="de-DE" dirty="0"/>
              <a:t> a </a:t>
            </a:r>
            <a:r>
              <a:rPr lang="de-DE" dirty="0" err="1"/>
              <a:t>minimum</a:t>
            </a:r>
            <a:r>
              <a:rPr lang="de-DE" dirty="0"/>
              <a:t> </a:t>
            </a:r>
            <a:r>
              <a:rPr lang="de-DE" dirty="0" err="1"/>
              <a:t>of</a:t>
            </a:r>
            <a:r>
              <a:rPr lang="de-DE" dirty="0"/>
              <a:t> 100 </a:t>
            </a:r>
            <a:r>
              <a:rPr lang="de-DE" dirty="0" err="1"/>
              <a:t>spokes</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10</a:t>
            </a:fld>
            <a:endParaRPr lang="de-DE"/>
          </a:p>
        </p:txBody>
      </p:sp>
    </p:spTree>
    <p:extLst>
      <p:ext uri="{BB962C8B-B14F-4D97-AF65-F5344CB8AC3E}">
        <p14:creationId xmlns:p14="http://schemas.microsoft.com/office/powerpoint/2010/main" val="4012560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Utilize</a:t>
            </a:r>
            <a:r>
              <a:rPr lang="de-DE" dirty="0"/>
              <a:t> 20% </a:t>
            </a:r>
            <a:r>
              <a:rPr lang="de-DE" dirty="0" err="1"/>
              <a:t>of</a:t>
            </a:r>
            <a:r>
              <a:rPr lang="de-DE" dirty="0"/>
              <a:t> </a:t>
            </a:r>
            <a:r>
              <a:rPr lang="de-DE" dirty="0" err="1"/>
              <a:t>projections</a:t>
            </a:r>
            <a:r>
              <a:rPr lang="de-DE" dirty="0"/>
              <a:t> </a:t>
            </a:r>
            <a:r>
              <a:rPr lang="de-DE" dirty="0" err="1"/>
              <a:t>from</a:t>
            </a:r>
            <a:r>
              <a:rPr lang="de-DE" dirty="0"/>
              <a:t> </a:t>
            </a:r>
            <a:r>
              <a:rPr lang="de-DE" dirty="0" err="1"/>
              <a:t>adjacent</a:t>
            </a:r>
            <a:r>
              <a:rPr lang="de-DE" dirty="0"/>
              <a:t> </a:t>
            </a:r>
            <a:r>
              <a:rPr lang="de-DE" dirty="0" err="1"/>
              <a:t>bins</a:t>
            </a:r>
            <a:r>
              <a:rPr lang="de-DE" dirty="0"/>
              <a:t> </a:t>
            </a:r>
            <a:r>
              <a:rPr lang="de-DE" dirty="0" err="1"/>
              <a:t>to</a:t>
            </a:r>
            <a:r>
              <a:rPr lang="de-DE" dirty="0"/>
              <a:t> </a:t>
            </a:r>
            <a:r>
              <a:rPr lang="de-DE" dirty="0" err="1"/>
              <a:t>enhance</a:t>
            </a:r>
            <a:r>
              <a:rPr lang="de-DE" dirty="0"/>
              <a:t> </a:t>
            </a:r>
            <a:r>
              <a:rPr lang="de-DE" dirty="0" err="1"/>
              <a:t>the</a:t>
            </a:r>
            <a:r>
              <a:rPr lang="de-DE" dirty="0"/>
              <a:t> </a:t>
            </a:r>
            <a:r>
              <a:rPr lang="de-DE" dirty="0" err="1"/>
              <a:t>signal</a:t>
            </a:r>
            <a:r>
              <a:rPr lang="de-DE" dirty="0"/>
              <a:t> </a:t>
            </a:r>
            <a:r>
              <a:rPr lang="de-DE" dirty="0" err="1"/>
              <a:t>to</a:t>
            </a:r>
            <a:r>
              <a:rPr lang="de-DE" dirty="0"/>
              <a:t> </a:t>
            </a:r>
            <a:r>
              <a:rPr lang="de-DE" dirty="0" err="1"/>
              <a:t>noise</a:t>
            </a:r>
            <a:r>
              <a:rPr lang="de-DE" dirty="0"/>
              <a:t> </a:t>
            </a:r>
            <a:r>
              <a:rPr lang="de-DE" dirty="0" err="1"/>
              <a:t>ratio</a:t>
            </a:r>
            <a:r>
              <a:rPr lang="de-DE" dirty="0"/>
              <a:t> </a:t>
            </a:r>
            <a:r>
              <a:rPr lang="de-DE" dirty="0" err="1"/>
              <a:t>of</a:t>
            </a:r>
            <a:r>
              <a:rPr lang="de-DE" dirty="0"/>
              <a:t> </a:t>
            </a:r>
            <a:r>
              <a:rPr lang="de-DE" dirty="0" err="1"/>
              <a:t>each</a:t>
            </a:r>
            <a:r>
              <a:rPr lang="de-DE" dirty="0"/>
              <a:t> </a:t>
            </a:r>
            <a:r>
              <a:rPr lang="de-DE" dirty="0" err="1"/>
              <a:t>respiratory</a:t>
            </a:r>
            <a:r>
              <a:rPr lang="de-DE" dirty="0"/>
              <a:t> bin.</a:t>
            </a:r>
          </a:p>
        </p:txBody>
      </p:sp>
      <p:sp>
        <p:nvSpPr>
          <p:cNvPr id="4" name="Foliennummernplatzhalter 3"/>
          <p:cNvSpPr>
            <a:spLocks noGrp="1"/>
          </p:cNvSpPr>
          <p:nvPr>
            <p:ph type="sldNum" sz="quarter" idx="5"/>
          </p:nvPr>
        </p:nvSpPr>
        <p:spPr/>
        <p:txBody>
          <a:bodyPr/>
          <a:lstStyle/>
          <a:p>
            <a:fld id="{055F2C62-C6AD-40C2-8BFA-E9E07057E309}" type="slidenum">
              <a:rPr lang="de-DE" smtClean="0"/>
              <a:t>11</a:t>
            </a:fld>
            <a:endParaRPr lang="de-DE"/>
          </a:p>
        </p:txBody>
      </p:sp>
    </p:spTree>
    <p:extLst>
      <p:ext uri="{BB962C8B-B14F-4D97-AF65-F5344CB8AC3E}">
        <p14:creationId xmlns:p14="http://schemas.microsoft.com/office/powerpoint/2010/main" val="2199827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Reshape</a:t>
            </a:r>
            <a:r>
              <a:rPr lang="de-DE" dirty="0"/>
              <a:t> </a:t>
            </a:r>
            <a:r>
              <a:rPr lang="de-DE" dirty="0" err="1"/>
              <a:t>the</a:t>
            </a:r>
            <a:r>
              <a:rPr lang="de-DE" dirty="0"/>
              <a:t> </a:t>
            </a:r>
            <a:r>
              <a:rPr lang="de-DE" dirty="0" err="1"/>
              <a:t>k-space</a:t>
            </a:r>
            <a:r>
              <a:rPr lang="de-DE" dirty="0"/>
              <a:t> </a:t>
            </a:r>
            <a:r>
              <a:rPr lang="de-DE" dirty="0" err="1"/>
              <a:t>trajectories</a:t>
            </a:r>
            <a:r>
              <a:rPr lang="de-DE" dirty="0"/>
              <a:t> </a:t>
            </a:r>
            <a:r>
              <a:rPr lang="de-DE" dirty="0" err="1"/>
              <a:t>matrix</a:t>
            </a:r>
            <a:r>
              <a:rPr lang="de-DE" dirty="0"/>
              <a:t> </a:t>
            </a:r>
            <a:r>
              <a:rPr lang="de-DE" dirty="0" err="1"/>
              <a:t>to</a:t>
            </a:r>
            <a:r>
              <a:rPr lang="de-DE" dirty="0"/>
              <a:t> match </a:t>
            </a:r>
            <a:r>
              <a:rPr lang="de-DE" dirty="0" err="1"/>
              <a:t>the</a:t>
            </a:r>
            <a:r>
              <a:rPr lang="de-DE" dirty="0"/>
              <a:t> </a:t>
            </a:r>
            <a:r>
              <a:rPr lang="de-DE" dirty="0" err="1"/>
              <a:t>size</a:t>
            </a:r>
            <a:r>
              <a:rPr lang="de-DE" dirty="0"/>
              <a:t> </a:t>
            </a:r>
            <a:r>
              <a:rPr lang="de-DE" dirty="0" err="1"/>
              <a:t>of</a:t>
            </a:r>
            <a:r>
              <a:rPr lang="de-DE" dirty="0"/>
              <a:t> </a:t>
            </a:r>
            <a:r>
              <a:rPr lang="de-DE" dirty="0" err="1"/>
              <a:t>the</a:t>
            </a:r>
            <a:r>
              <a:rPr lang="de-DE" dirty="0"/>
              <a:t> </a:t>
            </a:r>
            <a:r>
              <a:rPr lang="de-DE" dirty="0" err="1"/>
              <a:t>k-space</a:t>
            </a:r>
            <a:r>
              <a:rPr lang="de-DE" dirty="0"/>
              <a:t> </a:t>
            </a:r>
            <a:r>
              <a:rPr lang="de-DE" dirty="0" err="1"/>
              <a:t>data</a:t>
            </a:r>
            <a:r>
              <a:rPr lang="de-DE" dirty="0"/>
              <a:t> [2]. </a:t>
            </a:r>
          </a:p>
          <a:p>
            <a:r>
              <a:rPr lang="de-DE" dirty="0"/>
              <a:t>Execute </a:t>
            </a:r>
            <a:r>
              <a:rPr lang="de-DE" dirty="0" err="1"/>
              <a:t>the</a:t>
            </a:r>
            <a:r>
              <a:rPr lang="de-DE" dirty="0"/>
              <a:t> </a:t>
            </a:r>
            <a:r>
              <a:rPr lang="de-DE" dirty="0" err="1"/>
              <a:t>pics</a:t>
            </a:r>
            <a:r>
              <a:rPr lang="de-DE" dirty="0"/>
              <a:t> </a:t>
            </a:r>
            <a:r>
              <a:rPr lang="de-DE" dirty="0" err="1"/>
              <a:t>command</a:t>
            </a:r>
            <a:r>
              <a:rPr lang="de-DE" dirty="0"/>
              <a:t> </a:t>
            </a:r>
            <a:r>
              <a:rPr lang="de-DE" dirty="0" err="1"/>
              <a:t>for</a:t>
            </a:r>
            <a:r>
              <a:rPr lang="de-DE" dirty="0"/>
              <a:t> </a:t>
            </a:r>
            <a:r>
              <a:rPr lang="de-DE" dirty="0" err="1"/>
              <a:t>image</a:t>
            </a:r>
            <a:r>
              <a:rPr lang="de-DE" dirty="0"/>
              <a:t> </a:t>
            </a:r>
            <a:r>
              <a:rPr lang="de-DE" dirty="0" err="1"/>
              <a:t>reconstruction</a:t>
            </a:r>
            <a:r>
              <a:rPr lang="de-DE" dirty="0"/>
              <a:t> </a:t>
            </a:r>
            <a:r>
              <a:rPr lang="de-DE" dirty="0" err="1"/>
              <a:t>for</a:t>
            </a:r>
            <a:r>
              <a:rPr lang="de-DE" dirty="0"/>
              <a:t> </a:t>
            </a:r>
            <a:r>
              <a:rPr lang="de-DE" dirty="0" err="1"/>
              <a:t>each</a:t>
            </a:r>
            <a:r>
              <a:rPr lang="de-DE" dirty="0"/>
              <a:t> slice.</a:t>
            </a:r>
          </a:p>
        </p:txBody>
      </p:sp>
      <p:sp>
        <p:nvSpPr>
          <p:cNvPr id="4" name="Foliennummernplatzhalter 3"/>
          <p:cNvSpPr>
            <a:spLocks noGrp="1"/>
          </p:cNvSpPr>
          <p:nvPr>
            <p:ph type="sldNum" sz="quarter" idx="5"/>
          </p:nvPr>
        </p:nvSpPr>
        <p:spPr/>
        <p:txBody>
          <a:bodyPr/>
          <a:lstStyle/>
          <a:p>
            <a:fld id="{055F2C62-C6AD-40C2-8BFA-E9E07057E309}" type="slidenum">
              <a:rPr lang="de-DE" smtClean="0"/>
              <a:t>12</a:t>
            </a:fld>
            <a:endParaRPr lang="de-DE"/>
          </a:p>
        </p:txBody>
      </p:sp>
    </p:spTree>
    <p:extLst>
      <p:ext uri="{BB962C8B-B14F-4D97-AF65-F5344CB8AC3E}">
        <p14:creationId xmlns:p14="http://schemas.microsoft.com/office/powerpoint/2010/main" val="118637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Save </a:t>
            </a:r>
            <a:r>
              <a:rPr lang="de-DE" dirty="0" err="1"/>
              <a:t>the</a:t>
            </a:r>
            <a:r>
              <a:rPr lang="de-DE" dirty="0"/>
              <a:t> variables, </a:t>
            </a:r>
            <a:r>
              <a:rPr lang="de-DE" dirty="0" err="1"/>
              <a:t>including</a:t>
            </a:r>
            <a:r>
              <a:rPr lang="de-DE" dirty="0"/>
              <a:t> </a:t>
            </a:r>
            <a:r>
              <a:rPr lang="de-DE" dirty="0" err="1"/>
              <a:t>the</a:t>
            </a:r>
            <a:r>
              <a:rPr lang="de-DE" dirty="0"/>
              <a:t> </a:t>
            </a:r>
            <a:r>
              <a:rPr lang="de-DE" dirty="0" err="1"/>
              <a:t>reconstructed</a:t>
            </a:r>
            <a:r>
              <a:rPr lang="de-DE" dirty="0"/>
              <a:t> </a:t>
            </a:r>
            <a:r>
              <a:rPr lang="de-DE" dirty="0" err="1"/>
              <a:t>images</a:t>
            </a:r>
            <a:r>
              <a:rPr lang="de-DE" dirty="0"/>
              <a:t> </a:t>
            </a:r>
            <a:r>
              <a:rPr lang="de-DE" dirty="0" err="1"/>
              <a:t>of</a:t>
            </a:r>
            <a:r>
              <a:rPr lang="de-DE" dirty="0"/>
              <a:t> </a:t>
            </a:r>
            <a:r>
              <a:rPr lang="de-DE" dirty="0" err="1"/>
              <a:t>one</a:t>
            </a:r>
            <a:r>
              <a:rPr lang="de-DE" dirty="0"/>
              <a:t> </a:t>
            </a:r>
            <a:r>
              <a:rPr lang="de-DE" dirty="0" err="1"/>
              <a:t>complete</a:t>
            </a:r>
            <a:r>
              <a:rPr lang="de-DE" dirty="0"/>
              <a:t> </a:t>
            </a:r>
            <a:r>
              <a:rPr lang="de-DE" dirty="0" err="1"/>
              <a:t>respiratory</a:t>
            </a:r>
            <a:r>
              <a:rPr lang="de-DE" dirty="0"/>
              <a:t> </a:t>
            </a:r>
            <a:r>
              <a:rPr lang="de-DE" dirty="0" err="1"/>
              <a:t>cycle</a:t>
            </a:r>
            <a:r>
              <a:rPr lang="de-DE" dirty="0"/>
              <a:t>, </a:t>
            </a:r>
            <a:r>
              <a:rPr lang="de-DE" dirty="0" err="1"/>
              <a:t>breathing</a:t>
            </a:r>
            <a:r>
              <a:rPr lang="de-DE" dirty="0"/>
              <a:t> </a:t>
            </a:r>
            <a:r>
              <a:rPr lang="de-DE" dirty="0" err="1"/>
              <a:t>frequency</a:t>
            </a:r>
            <a:r>
              <a:rPr lang="de-DE" dirty="0"/>
              <a:t>, and </a:t>
            </a:r>
            <a:r>
              <a:rPr lang="de-DE" dirty="0" err="1"/>
              <a:t>acquisition</a:t>
            </a:r>
            <a:r>
              <a:rPr lang="de-DE" dirty="0"/>
              <a:t> </a:t>
            </a:r>
            <a:r>
              <a:rPr lang="de-DE" dirty="0" err="1"/>
              <a:t>times</a:t>
            </a:r>
            <a:r>
              <a:rPr lang="de-DE" dirty="0"/>
              <a:t>, in a .</a:t>
            </a:r>
            <a:r>
              <a:rPr lang="de-DE" dirty="0" err="1"/>
              <a:t>mat</a:t>
            </a:r>
            <a:r>
              <a:rPr lang="de-DE" dirty="0"/>
              <a:t> </a:t>
            </a:r>
            <a:r>
              <a:rPr lang="de-DE" dirty="0" err="1"/>
              <a:t>file</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13</a:t>
            </a:fld>
            <a:endParaRPr lang="de-DE"/>
          </a:p>
        </p:txBody>
      </p:sp>
    </p:spTree>
    <p:extLst>
      <p:ext uri="{BB962C8B-B14F-4D97-AF65-F5344CB8AC3E}">
        <p14:creationId xmlns:p14="http://schemas.microsoft.com/office/powerpoint/2010/main" val="417558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Signal </a:t>
            </a:r>
            <a:r>
              <a:rPr lang="de-DE" dirty="0" err="1"/>
              <a:t>intensities</a:t>
            </a:r>
            <a:r>
              <a:rPr lang="de-DE" dirty="0"/>
              <a:t> </a:t>
            </a:r>
            <a:r>
              <a:rPr lang="de-DE" dirty="0" err="1"/>
              <a:t>of</a:t>
            </a:r>
            <a:r>
              <a:rPr lang="de-DE" dirty="0"/>
              <a:t> </a:t>
            </a:r>
            <a:r>
              <a:rPr lang="de-DE" dirty="0" err="1"/>
              <a:t>the</a:t>
            </a:r>
            <a:r>
              <a:rPr lang="de-DE" dirty="0"/>
              <a:t> </a:t>
            </a:r>
            <a:r>
              <a:rPr lang="de-DE" dirty="0" err="1"/>
              <a:t>reconstructed</a:t>
            </a:r>
            <a:r>
              <a:rPr lang="de-DE" dirty="0"/>
              <a:t> </a:t>
            </a:r>
            <a:r>
              <a:rPr lang="de-DE" dirty="0" err="1"/>
              <a:t>images</a:t>
            </a:r>
            <a:r>
              <a:rPr lang="de-DE" dirty="0"/>
              <a:t> </a:t>
            </a:r>
            <a:r>
              <a:rPr lang="de-DE" dirty="0" err="1"/>
              <a:t>being</a:t>
            </a:r>
            <a:r>
              <a:rPr lang="de-DE" dirty="0"/>
              <a:t> </a:t>
            </a:r>
            <a:r>
              <a:rPr lang="de-DE" dirty="0" err="1"/>
              <a:t>inverted</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14</a:t>
            </a:fld>
            <a:endParaRPr lang="de-DE"/>
          </a:p>
        </p:txBody>
      </p:sp>
    </p:spTree>
    <p:extLst>
      <p:ext uri="{BB962C8B-B14F-4D97-AF65-F5344CB8AC3E}">
        <p14:creationId xmlns:p14="http://schemas.microsoft.com/office/powerpoint/2010/main" val="4139480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Inverted</a:t>
            </a:r>
            <a:r>
              <a:rPr lang="de-DE" dirty="0"/>
              <a:t> </a:t>
            </a:r>
            <a:r>
              <a:rPr lang="de-DE" dirty="0" err="1"/>
              <a:t>images</a:t>
            </a:r>
            <a:r>
              <a:rPr lang="de-DE" dirty="0"/>
              <a:t> </a:t>
            </a:r>
            <a:r>
              <a:rPr lang="de-DE" dirty="0" err="1"/>
              <a:t>being</a:t>
            </a:r>
            <a:r>
              <a:rPr lang="de-DE" dirty="0"/>
              <a:t> registered </a:t>
            </a:r>
            <a:r>
              <a:rPr lang="de-DE" dirty="0" err="1"/>
              <a:t>to</a:t>
            </a:r>
            <a:r>
              <a:rPr lang="de-DE" dirty="0"/>
              <a:t> a </a:t>
            </a:r>
            <a:r>
              <a:rPr lang="de-DE" dirty="0" err="1"/>
              <a:t>selected</a:t>
            </a:r>
            <a:r>
              <a:rPr lang="de-DE" dirty="0"/>
              <a:t> </a:t>
            </a:r>
            <a:r>
              <a:rPr lang="de-DE" dirty="0" err="1"/>
              <a:t>respiratory</a:t>
            </a:r>
            <a:r>
              <a:rPr lang="de-DE" dirty="0"/>
              <a:t> </a:t>
            </a:r>
            <a:r>
              <a:rPr lang="de-DE" dirty="0" err="1"/>
              <a:t>state</a:t>
            </a:r>
            <a:r>
              <a:rPr lang="de-DE" dirty="0"/>
              <a:t>, </a:t>
            </a:r>
            <a:r>
              <a:rPr lang="de-DE" dirty="0" err="1"/>
              <a:t>using</a:t>
            </a:r>
            <a:r>
              <a:rPr lang="de-DE" dirty="0"/>
              <a:t> non-rigid </a:t>
            </a:r>
            <a:r>
              <a:rPr lang="de-DE" dirty="0" err="1"/>
              <a:t>registration</a:t>
            </a:r>
            <a:r>
              <a:rPr lang="de-DE" dirty="0"/>
              <a:t> </a:t>
            </a:r>
            <a:r>
              <a:rPr lang="de-DE" dirty="0" err="1"/>
              <a:t>technique</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15</a:t>
            </a:fld>
            <a:endParaRPr lang="de-DE"/>
          </a:p>
        </p:txBody>
      </p:sp>
    </p:spTree>
    <p:extLst>
      <p:ext uri="{BB962C8B-B14F-4D97-AF65-F5344CB8AC3E}">
        <p14:creationId xmlns:p14="http://schemas.microsoft.com/office/powerpoint/2010/main" val="42401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Segmentation </a:t>
            </a:r>
            <a:r>
              <a:rPr lang="de-DE" dirty="0" err="1"/>
              <a:t>is</a:t>
            </a:r>
            <a:r>
              <a:rPr lang="de-DE" dirty="0"/>
              <a:t> also </a:t>
            </a:r>
            <a:r>
              <a:rPr lang="de-DE" dirty="0" err="1"/>
              <a:t>required</a:t>
            </a:r>
            <a:r>
              <a:rPr lang="de-DE" dirty="0"/>
              <a:t> </a:t>
            </a:r>
            <a:r>
              <a:rPr lang="de-DE" dirty="0" err="1"/>
              <a:t>for</a:t>
            </a:r>
            <a:r>
              <a:rPr lang="de-DE" dirty="0"/>
              <a:t> all subsequent </a:t>
            </a:r>
            <a:r>
              <a:rPr lang="de-DE" dirty="0" err="1"/>
              <a:t>analysis</a:t>
            </a:r>
            <a:r>
              <a:rPr lang="de-DE" dirty="0"/>
              <a:t> </a:t>
            </a:r>
            <a:r>
              <a:rPr lang="de-DE" dirty="0" err="1"/>
              <a:t>steps</a:t>
            </a:r>
            <a:r>
              <a:rPr lang="de-DE" dirty="0"/>
              <a:t>. Lung </a:t>
            </a:r>
            <a:r>
              <a:rPr lang="de-DE" dirty="0" err="1"/>
              <a:t>parenchyma</a:t>
            </a:r>
            <a:r>
              <a:rPr lang="de-DE" dirty="0"/>
              <a:t> </a:t>
            </a:r>
            <a:r>
              <a:rPr lang="de-DE" dirty="0" err="1"/>
              <a:t>of</a:t>
            </a:r>
            <a:r>
              <a:rPr lang="de-DE" dirty="0"/>
              <a:t> </a:t>
            </a:r>
            <a:r>
              <a:rPr lang="de-DE" dirty="0" err="1"/>
              <a:t>the</a:t>
            </a:r>
            <a:r>
              <a:rPr lang="de-DE" dirty="0"/>
              <a:t> </a:t>
            </a:r>
            <a:r>
              <a:rPr lang="de-DE" dirty="0" err="1"/>
              <a:t>fixed</a:t>
            </a:r>
            <a:r>
              <a:rPr lang="de-DE" dirty="0"/>
              <a:t> </a:t>
            </a:r>
            <a:r>
              <a:rPr lang="de-DE" dirty="0" err="1"/>
              <a:t>image</a:t>
            </a:r>
            <a:r>
              <a:rPr lang="de-DE" dirty="0"/>
              <a:t> </a:t>
            </a:r>
            <a:r>
              <a:rPr lang="de-DE" dirty="0" err="1"/>
              <a:t>used</a:t>
            </a:r>
            <a:r>
              <a:rPr lang="de-DE" dirty="0"/>
              <a:t> </a:t>
            </a:r>
            <a:r>
              <a:rPr lang="de-DE" dirty="0" err="1"/>
              <a:t>for</a:t>
            </a:r>
            <a:r>
              <a:rPr lang="de-DE" dirty="0"/>
              <a:t> </a:t>
            </a:r>
            <a:r>
              <a:rPr lang="de-DE" dirty="0" err="1"/>
              <a:t>registration</a:t>
            </a:r>
            <a:r>
              <a:rPr lang="de-DE" dirty="0"/>
              <a:t> </a:t>
            </a:r>
            <a:r>
              <a:rPr lang="de-DE" dirty="0" err="1"/>
              <a:t>is</a:t>
            </a:r>
            <a:r>
              <a:rPr lang="de-DE" dirty="0"/>
              <a:t> </a:t>
            </a:r>
            <a:r>
              <a:rPr lang="de-DE" dirty="0" err="1"/>
              <a:t>segmented</a:t>
            </a:r>
            <a:r>
              <a:rPr lang="de-DE" dirty="0"/>
              <a:t> </a:t>
            </a:r>
            <a:r>
              <a:rPr lang="de-DE" dirty="0" err="1"/>
              <a:t>using</a:t>
            </a:r>
            <a:r>
              <a:rPr lang="de-DE" dirty="0"/>
              <a:t> a </a:t>
            </a:r>
            <a:r>
              <a:rPr lang="de-DE" dirty="0" err="1"/>
              <a:t>convolutional</a:t>
            </a:r>
            <a:r>
              <a:rPr lang="de-DE" dirty="0"/>
              <a:t> </a:t>
            </a:r>
            <a:r>
              <a:rPr lang="de-DE" dirty="0" err="1"/>
              <a:t>neural</a:t>
            </a:r>
            <a:r>
              <a:rPr lang="de-DE" dirty="0"/>
              <a:t> network </a:t>
            </a:r>
            <a:r>
              <a:rPr lang="de-DE" dirty="0" err="1"/>
              <a:t>with</a:t>
            </a:r>
            <a:r>
              <a:rPr lang="de-DE" dirty="0"/>
              <a:t> </a:t>
            </a:r>
            <a:r>
              <a:rPr lang="de-DE" dirty="0" err="1"/>
              <a:t>nnUnet</a:t>
            </a:r>
            <a:r>
              <a:rPr lang="de-DE" dirty="0"/>
              <a:t> </a:t>
            </a:r>
            <a:r>
              <a:rPr lang="de-DE" dirty="0" err="1"/>
              <a:t>architecture</a:t>
            </a:r>
            <a:r>
              <a:rPr lang="de-DE" dirty="0"/>
              <a:t>.</a:t>
            </a:r>
          </a:p>
          <a:p>
            <a:endParaRPr lang="de-DE" dirty="0"/>
          </a:p>
          <a:p>
            <a:r>
              <a:rPr lang="de-DE" dirty="0"/>
              <a:t>Lung </a:t>
            </a:r>
            <a:r>
              <a:rPr lang="de-DE" dirty="0" err="1"/>
              <a:t>vessels</a:t>
            </a:r>
            <a:r>
              <a:rPr lang="de-DE" dirty="0"/>
              <a:t> </a:t>
            </a:r>
            <a:r>
              <a:rPr lang="de-DE" dirty="0" err="1"/>
              <a:t>being</a:t>
            </a:r>
            <a:r>
              <a:rPr lang="de-DE" dirty="0"/>
              <a:t> </a:t>
            </a:r>
            <a:r>
              <a:rPr lang="de-DE" dirty="0" err="1"/>
              <a:t>excluded</a:t>
            </a:r>
            <a:r>
              <a:rPr lang="de-DE" dirty="0"/>
              <a:t> </a:t>
            </a:r>
            <a:r>
              <a:rPr lang="de-DE" dirty="0" err="1"/>
              <a:t>from</a:t>
            </a:r>
            <a:r>
              <a:rPr lang="de-DE" dirty="0"/>
              <a:t> </a:t>
            </a:r>
            <a:r>
              <a:rPr lang="de-DE" dirty="0" err="1"/>
              <a:t>the</a:t>
            </a:r>
            <a:r>
              <a:rPr lang="de-DE" dirty="0"/>
              <a:t> </a:t>
            </a:r>
            <a:r>
              <a:rPr lang="de-DE" dirty="0" err="1"/>
              <a:t>segmented</a:t>
            </a:r>
            <a:r>
              <a:rPr lang="de-DE" dirty="0"/>
              <a:t> </a:t>
            </a:r>
            <a:r>
              <a:rPr lang="de-DE" dirty="0" err="1"/>
              <a:t>images</a:t>
            </a:r>
            <a:r>
              <a:rPr lang="de-DE" dirty="0"/>
              <a:t> </a:t>
            </a:r>
            <a:r>
              <a:rPr lang="de-DE" dirty="0" err="1"/>
              <a:t>using</a:t>
            </a:r>
            <a:r>
              <a:rPr lang="de-DE" dirty="0"/>
              <a:t> a </a:t>
            </a:r>
            <a:r>
              <a:rPr lang="de-DE" dirty="0" err="1"/>
              <a:t>vessel</a:t>
            </a:r>
            <a:r>
              <a:rPr lang="de-DE" dirty="0"/>
              <a:t> </a:t>
            </a:r>
            <a:r>
              <a:rPr lang="de-DE" dirty="0" err="1"/>
              <a:t>recognition</a:t>
            </a:r>
            <a:r>
              <a:rPr lang="de-DE" dirty="0"/>
              <a:t> </a:t>
            </a:r>
            <a:r>
              <a:rPr lang="de-DE" dirty="0" err="1"/>
              <a:t>algorithm</a:t>
            </a:r>
            <a:r>
              <a:rPr lang="de-DE" dirty="0"/>
              <a:t> </a:t>
            </a:r>
            <a:r>
              <a:rPr lang="de-DE" dirty="0" err="1"/>
              <a:t>resulting</a:t>
            </a:r>
            <a:r>
              <a:rPr lang="de-DE" dirty="0"/>
              <a:t> in final </a:t>
            </a:r>
            <a:r>
              <a:rPr lang="de-DE" dirty="0" err="1"/>
              <a:t>lung</a:t>
            </a:r>
            <a:r>
              <a:rPr lang="de-DE" dirty="0"/>
              <a:t> </a:t>
            </a:r>
            <a:r>
              <a:rPr lang="de-DE" dirty="0" err="1"/>
              <a:t>parenchyma</a:t>
            </a:r>
            <a:r>
              <a:rPr lang="de-DE" dirty="0"/>
              <a:t> ROI.</a:t>
            </a:r>
          </a:p>
          <a:p>
            <a:endParaRPr lang="de-DE" dirty="0"/>
          </a:p>
          <a:p>
            <a:endParaRPr lang="de-DE" dirty="0"/>
          </a:p>
        </p:txBody>
      </p:sp>
      <p:sp>
        <p:nvSpPr>
          <p:cNvPr id="4" name="Foliennummernplatzhalter 3"/>
          <p:cNvSpPr>
            <a:spLocks noGrp="1"/>
          </p:cNvSpPr>
          <p:nvPr>
            <p:ph type="sldNum" sz="quarter" idx="5"/>
          </p:nvPr>
        </p:nvSpPr>
        <p:spPr/>
        <p:txBody>
          <a:bodyPr/>
          <a:lstStyle/>
          <a:p>
            <a:fld id="{055F2C62-C6AD-40C2-8BFA-E9E07057E309}" type="slidenum">
              <a:rPr lang="de-DE" smtClean="0"/>
              <a:t>16</a:t>
            </a:fld>
            <a:endParaRPr lang="de-DE"/>
          </a:p>
        </p:txBody>
      </p:sp>
    </p:spTree>
    <p:extLst>
      <p:ext uri="{BB962C8B-B14F-4D97-AF65-F5344CB8AC3E}">
        <p14:creationId xmlns:p14="http://schemas.microsoft.com/office/powerpoint/2010/main" val="1318340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 </a:t>
            </a:r>
            <a:r>
              <a:rPr lang="de-DE" dirty="0" err="1"/>
              <a:t>filtering</a:t>
            </a:r>
            <a:r>
              <a:rPr lang="de-DE" dirty="0"/>
              <a:t> </a:t>
            </a:r>
            <a:r>
              <a:rPr lang="de-DE" dirty="0" err="1"/>
              <a:t>with</a:t>
            </a:r>
            <a:r>
              <a:rPr lang="de-DE" dirty="0"/>
              <a:t> </a:t>
            </a:r>
            <a:r>
              <a:rPr lang="de-DE" dirty="0" err="1"/>
              <a:t>Nadaraya</a:t>
            </a:r>
            <a:r>
              <a:rPr lang="de-DE" dirty="0"/>
              <a:t>-Watson </a:t>
            </a:r>
            <a:r>
              <a:rPr lang="de-DE" dirty="0" err="1"/>
              <a:t>kernel</a:t>
            </a:r>
            <a:r>
              <a:rPr lang="de-DE" dirty="0"/>
              <a:t> </a:t>
            </a:r>
            <a:r>
              <a:rPr lang="de-DE" dirty="0" err="1"/>
              <a:t>to</a:t>
            </a:r>
            <a:r>
              <a:rPr lang="de-DE" dirty="0"/>
              <a:t> </a:t>
            </a:r>
            <a:r>
              <a:rPr lang="de-DE" dirty="0" err="1"/>
              <a:t>the</a:t>
            </a:r>
            <a:r>
              <a:rPr lang="de-DE" dirty="0"/>
              <a:t> registered and </a:t>
            </a:r>
            <a:r>
              <a:rPr lang="de-DE" dirty="0" err="1"/>
              <a:t>reinverted</a:t>
            </a:r>
            <a:r>
              <a:rPr lang="de-DE" dirty="0"/>
              <a:t> </a:t>
            </a:r>
            <a:r>
              <a:rPr lang="de-DE" dirty="0" err="1"/>
              <a:t>is</a:t>
            </a:r>
            <a:r>
              <a:rPr lang="de-DE" dirty="0"/>
              <a:t> </a:t>
            </a:r>
            <a:r>
              <a:rPr lang="de-DE" dirty="0" err="1"/>
              <a:t>performed</a:t>
            </a:r>
            <a:r>
              <a:rPr lang="de-DE" dirty="0"/>
              <a:t> so </a:t>
            </a:r>
            <a:r>
              <a:rPr lang="de-DE" dirty="0" err="1"/>
              <a:t>that</a:t>
            </a:r>
            <a:r>
              <a:rPr lang="de-DE" dirty="0"/>
              <a:t> 16 </a:t>
            </a:r>
            <a:r>
              <a:rPr lang="de-DE" dirty="0" err="1"/>
              <a:t>phases</a:t>
            </a:r>
            <a:r>
              <a:rPr lang="de-DE" dirty="0"/>
              <a:t> </a:t>
            </a:r>
            <a:r>
              <a:rPr lang="de-DE" dirty="0" err="1"/>
              <a:t>are</a:t>
            </a:r>
            <a:r>
              <a:rPr lang="de-DE" dirty="0"/>
              <a:t> </a:t>
            </a:r>
            <a:r>
              <a:rPr lang="de-DE" dirty="0" err="1"/>
              <a:t>interpolation</a:t>
            </a:r>
            <a:r>
              <a:rPr lang="de-DE" dirty="0"/>
              <a:t> </a:t>
            </a:r>
            <a:r>
              <a:rPr lang="de-DE" dirty="0" err="1"/>
              <a:t>onto</a:t>
            </a:r>
            <a:r>
              <a:rPr lang="de-DE" dirty="0"/>
              <a:t> a </a:t>
            </a:r>
            <a:r>
              <a:rPr lang="de-DE" dirty="0" err="1"/>
              <a:t>uniformly</a:t>
            </a:r>
            <a:r>
              <a:rPr lang="de-DE" dirty="0"/>
              <a:t> </a:t>
            </a:r>
            <a:r>
              <a:rPr lang="de-DE" dirty="0" err="1"/>
              <a:t>spaced</a:t>
            </a:r>
            <a:r>
              <a:rPr lang="de-DE" dirty="0"/>
              <a:t> time </a:t>
            </a:r>
            <a:r>
              <a:rPr lang="de-DE" dirty="0" err="1"/>
              <a:t>grid</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17</a:t>
            </a:fld>
            <a:endParaRPr lang="de-DE"/>
          </a:p>
        </p:txBody>
      </p:sp>
    </p:spTree>
    <p:extLst>
      <p:ext uri="{BB962C8B-B14F-4D97-AF65-F5344CB8AC3E}">
        <p14:creationId xmlns:p14="http://schemas.microsoft.com/office/powerpoint/2010/main" val="3385650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Eliminate</a:t>
            </a:r>
            <a:r>
              <a:rPr lang="de-DE" dirty="0"/>
              <a:t> </a:t>
            </a:r>
            <a:r>
              <a:rPr lang="de-DE" dirty="0" err="1"/>
              <a:t>signal</a:t>
            </a:r>
            <a:r>
              <a:rPr lang="de-DE" dirty="0"/>
              <a:t> </a:t>
            </a:r>
            <a:r>
              <a:rPr lang="de-DE" dirty="0" err="1"/>
              <a:t>variations</a:t>
            </a:r>
            <a:r>
              <a:rPr lang="de-DE" dirty="0"/>
              <a:t> </a:t>
            </a:r>
            <a:r>
              <a:rPr lang="de-DE" dirty="0" err="1"/>
              <a:t>unrelated</a:t>
            </a:r>
            <a:r>
              <a:rPr lang="de-DE" dirty="0"/>
              <a:t> </a:t>
            </a:r>
            <a:r>
              <a:rPr lang="de-DE" dirty="0" err="1"/>
              <a:t>to</a:t>
            </a:r>
            <a:r>
              <a:rPr lang="de-DE" dirty="0"/>
              <a:t> </a:t>
            </a:r>
            <a:r>
              <a:rPr lang="de-DE" dirty="0" err="1"/>
              <a:t>respiration</a:t>
            </a:r>
            <a:r>
              <a:rPr lang="de-DE" dirty="0"/>
              <a:t> </a:t>
            </a:r>
            <a:r>
              <a:rPr lang="de-DE" dirty="0" err="1"/>
              <a:t>using</a:t>
            </a:r>
            <a:r>
              <a:rPr lang="de-DE" dirty="0"/>
              <a:t> a </a:t>
            </a:r>
            <a:r>
              <a:rPr lang="de-DE" dirty="0" err="1"/>
              <a:t>low</a:t>
            </a:r>
            <a:r>
              <a:rPr lang="de-DE" dirty="0"/>
              <a:t>-pass </a:t>
            </a:r>
            <a:r>
              <a:rPr lang="de-DE" dirty="0" err="1"/>
              <a:t>filter</a:t>
            </a:r>
            <a:r>
              <a:rPr lang="de-DE" dirty="0"/>
              <a:t> at 0.7 Hertz </a:t>
            </a:r>
            <a:r>
              <a:rPr lang="de-DE" dirty="0" err="1"/>
              <a:t>to</a:t>
            </a:r>
            <a:r>
              <a:rPr lang="de-DE" dirty="0"/>
              <a:t> </a:t>
            </a:r>
            <a:r>
              <a:rPr lang="de-DE" dirty="0" err="1"/>
              <a:t>the</a:t>
            </a:r>
            <a:r>
              <a:rPr lang="de-DE" dirty="0"/>
              <a:t> </a:t>
            </a:r>
            <a:r>
              <a:rPr lang="de-DE" dirty="0" err="1"/>
              <a:t>interpolated</a:t>
            </a:r>
            <a:r>
              <a:rPr lang="de-DE" dirty="0"/>
              <a:t> </a:t>
            </a:r>
            <a:r>
              <a:rPr lang="de-DE" dirty="0" err="1"/>
              <a:t>data</a:t>
            </a:r>
            <a:r>
              <a:rPr lang="de-DE" dirty="0"/>
              <a:t> in </a:t>
            </a:r>
            <a:r>
              <a:rPr lang="de-DE" dirty="0" err="1"/>
              <a:t>the</a:t>
            </a:r>
            <a:r>
              <a:rPr lang="de-DE" dirty="0"/>
              <a:t> time </a:t>
            </a:r>
            <a:r>
              <a:rPr lang="de-DE" dirty="0" err="1"/>
              <a:t>domain</a:t>
            </a:r>
            <a:r>
              <a:rPr lang="de-DE" dirty="0"/>
              <a:t> </a:t>
            </a:r>
          </a:p>
        </p:txBody>
      </p:sp>
      <p:sp>
        <p:nvSpPr>
          <p:cNvPr id="4" name="Foliennummernplatzhalter 3"/>
          <p:cNvSpPr>
            <a:spLocks noGrp="1"/>
          </p:cNvSpPr>
          <p:nvPr>
            <p:ph type="sldNum" sz="quarter" idx="5"/>
          </p:nvPr>
        </p:nvSpPr>
        <p:spPr/>
        <p:txBody>
          <a:bodyPr/>
          <a:lstStyle/>
          <a:p>
            <a:fld id="{055F2C62-C6AD-40C2-8BFA-E9E07057E309}" type="slidenum">
              <a:rPr lang="de-DE" smtClean="0"/>
              <a:t>18</a:t>
            </a:fld>
            <a:endParaRPr lang="de-DE"/>
          </a:p>
        </p:txBody>
      </p:sp>
    </p:spTree>
    <p:extLst>
      <p:ext uri="{BB962C8B-B14F-4D97-AF65-F5344CB8AC3E}">
        <p14:creationId xmlns:p14="http://schemas.microsoft.com/office/powerpoint/2010/main" val="877973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Denoise</a:t>
            </a:r>
            <a:r>
              <a:rPr lang="de-DE" dirty="0"/>
              <a:t> </a:t>
            </a:r>
            <a:r>
              <a:rPr lang="de-DE" dirty="0" err="1"/>
              <a:t>the</a:t>
            </a:r>
            <a:r>
              <a:rPr lang="de-DE" dirty="0"/>
              <a:t> </a:t>
            </a:r>
            <a:r>
              <a:rPr lang="de-DE" dirty="0" err="1"/>
              <a:t>low</a:t>
            </a:r>
            <a:r>
              <a:rPr lang="de-DE" dirty="0"/>
              <a:t>-pass </a:t>
            </a:r>
            <a:r>
              <a:rPr lang="de-DE" dirty="0" err="1"/>
              <a:t>filtered</a:t>
            </a:r>
            <a:r>
              <a:rPr lang="de-DE" dirty="0"/>
              <a:t> </a:t>
            </a:r>
            <a:r>
              <a:rPr lang="de-DE" dirty="0" err="1"/>
              <a:t>images</a:t>
            </a:r>
            <a:r>
              <a:rPr lang="de-DE" dirty="0"/>
              <a:t> </a:t>
            </a:r>
            <a:r>
              <a:rPr lang="de-DE" dirty="0" err="1"/>
              <a:t>using</a:t>
            </a:r>
            <a:r>
              <a:rPr lang="de-DE" dirty="0"/>
              <a:t> image-</a:t>
            </a:r>
            <a:r>
              <a:rPr lang="de-DE" dirty="0" err="1"/>
              <a:t>guided</a:t>
            </a:r>
            <a:r>
              <a:rPr lang="de-DE" dirty="0"/>
              <a:t> </a:t>
            </a:r>
            <a:r>
              <a:rPr lang="de-DE" dirty="0" err="1"/>
              <a:t>filtering</a:t>
            </a:r>
            <a:r>
              <a:rPr lang="de-DE" dirty="0"/>
              <a:t>, </a:t>
            </a:r>
            <a:r>
              <a:rPr lang="de-DE" dirty="0" err="1"/>
              <a:t>with</a:t>
            </a:r>
            <a:r>
              <a:rPr lang="de-DE" dirty="0"/>
              <a:t> </a:t>
            </a:r>
            <a:r>
              <a:rPr lang="de-DE" dirty="0" err="1"/>
              <a:t>the</a:t>
            </a:r>
            <a:r>
              <a:rPr lang="de-DE" dirty="0"/>
              <a:t> </a:t>
            </a:r>
            <a:r>
              <a:rPr lang="de-DE" dirty="0" err="1"/>
              <a:t>temporally</a:t>
            </a:r>
            <a:r>
              <a:rPr lang="de-DE" dirty="0"/>
              <a:t> </a:t>
            </a:r>
            <a:r>
              <a:rPr lang="de-DE" dirty="0" err="1"/>
              <a:t>averaged</a:t>
            </a:r>
            <a:r>
              <a:rPr lang="de-DE" dirty="0"/>
              <a:t> registered </a:t>
            </a:r>
            <a:r>
              <a:rPr lang="de-DE" dirty="0" err="1"/>
              <a:t>image</a:t>
            </a:r>
            <a:r>
              <a:rPr lang="de-DE" dirty="0"/>
              <a:t> </a:t>
            </a:r>
            <a:r>
              <a:rPr lang="de-DE" dirty="0" err="1"/>
              <a:t>as</a:t>
            </a:r>
            <a:r>
              <a:rPr lang="de-DE" dirty="0"/>
              <a:t> </a:t>
            </a:r>
            <a:r>
              <a:rPr lang="de-DE" dirty="0" err="1"/>
              <a:t>the</a:t>
            </a:r>
            <a:r>
              <a:rPr lang="de-DE" dirty="0"/>
              <a:t> </a:t>
            </a:r>
            <a:r>
              <a:rPr lang="de-DE" dirty="0" err="1"/>
              <a:t>guiding</a:t>
            </a:r>
            <a:r>
              <a:rPr lang="de-DE" dirty="0"/>
              <a:t> </a:t>
            </a:r>
            <a:r>
              <a:rPr lang="de-DE" dirty="0" err="1"/>
              <a:t>image</a:t>
            </a:r>
            <a:r>
              <a:rPr lang="de-DE" dirty="0"/>
              <a:t>.</a:t>
            </a:r>
          </a:p>
          <a:p>
            <a:endParaRPr lang="de-DE" dirty="0"/>
          </a:p>
          <a:p>
            <a:r>
              <a:rPr lang="de-DE" dirty="0"/>
              <a:t>Set </a:t>
            </a:r>
            <a:r>
              <a:rPr lang="de-DE" dirty="0" err="1"/>
              <a:t>the</a:t>
            </a:r>
            <a:r>
              <a:rPr lang="de-DE" dirty="0"/>
              <a:t> </a:t>
            </a:r>
            <a:r>
              <a:rPr lang="de-DE" dirty="0" err="1"/>
              <a:t>parameters</a:t>
            </a:r>
            <a:r>
              <a:rPr lang="de-DE" dirty="0"/>
              <a:t> </a:t>
            </a:r>
            <a:r>
              <a:rPr lang="de-DE" dirty="0" err="1"/>
              <a:t>of</a:t>
            </a:r>
            <a:r>
              <a:rPr lang="de-DE" dirty="0"/>
              <a:t> </a:t>
            </a:r>
            <a:r>
              <a:rPr lang="de-DE" dirty="0" err="1"/>
              <a:t>Window</a:t>
            </a:r>
            <a:r>
              <a:rPr lang="de-DE" dirty="0"/>
              <a:t> Size </a:t>
            </a:r>
            <a:r>
              <a:rPr lang="de-DE" dirty="0" err="1"/>
              <a:t>to</a:t>
            </a:r>
            <a:r>
              <a:rPr lang="de-DE" dirty="0"/>
              <a:t> [5, 5, 5] and </a:t>
            </a:r>
            <a:r>
              <a:rPr lang="de-DE" dirty="0" err="1"/>
              <a:t>lambda</a:t>
            </a:r>
            <a:r>
              <a:rPr lang="de-DE" dirty="0"/>
              <a:t> </a:t>
            </a:r>
            <a:r>
              <a:rPr lang="de-DE" dirty="0" err="1"/>
              <a:t>to</a:t>
            </a:r>
            <a:r>
              <a:rPr lang="de-DE" dirty="0"/>
              <a:t> 0.001.</a:t>
            </a:r>
          </a:p>
        </p:txBody>
      </p:sp>
      <p:sp>
        <p:nvSpPr>
          <p:cNvPr id="4" name="Foliennummernplatzhalter 3"/>
          <p:cNvSpPr>
            <a:spLocks noGrp="1"/>
          </p:cNvSpPr>
          <p:nvPr>
            <p:ph type="sldNum" sz="quarter" idx="5"/>
          </p:nvPr>
        </p:nvSpPr>
        <p:spPr/>
        <p:txBody>
          <a:bodyPr/>
          <a:lstStyle/>
          <a:p>
            <a:fld id="{055F2C62-C6AD-40C2-8BFA-E9E07057E309}" type="slidenum">
              <a:rPr lang="de-DE" smtClean="0"/>
              <a:t>19</a:t>
            </a:fld>
            <a:endParaRPr lang="de-DE"/>
          </a:p>
        </p:txBody>
      </p:sp>
    </p:spTree>
    <p:extLst>
      <p:ext uri="{BB962C8B-B14F-4D97-AF65-F5344CB8AC3E}">
        <p14:creationId xmlns:p14="http://schemas.microsoft.com/office/powerpoint/2010/main" val="10404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After </a:t>
            </a:r>
            <a:r>
              <a:rPr lang="de-DE" dirty="0" err="1"/>
              <a:t>acquisition</a:t>
            </a:r>
            <a:r>
              <a:rPr lang="de-DE" dirty="0"/>
              <a:t>, </a:t>
            </a:r>
            <a:r>
              <a:rPr lang="de-DE" dirty="0" err="1"/>
              <a:t>k-space</a:t>
            </a:r>
            <a:r>
              <a:rPr lang="de-DE" dirty="0"/>
              <a:t> </a:t>
            </a:r>
            <a:r>
              <a:rPr lang="de-DE" dirty="0" err="1"/>
              <a:t>data</a:t>
            </a:r>
            <a:r>
              <a:rPr lang="de-DE" dirty="0"/>
              <a:t> </a:t>
            </a:r>
            <a:r>
              <a:rPr lang="de-DE" dirty="0" err="1"/>
              <a:t>is</a:t>
            </a:r>
            <a:r>
              <a:rPr lang="de-DE" dirty="0"/>
              <a:t> </a:t>
            </a:r>
            <a:r>
              <a:rPr lang="de-DE" dirty="0" err="1"/>
              <a:t>retrieved</a:t>
            </a:r>
            <a:r>
              <a:rPr lang="de-DE" dirty="0"/>
              <a:t> </a:t>
            </a:r>
            <a:r>
              <a:rPr lang="de-DE" dirty="0" err="1"/>
              <a:t>using</a:t>
            </a:r>
            <a:r>
              <a:rPr lang="de-DE" dirty="0"/>
              <a:t> </a:t>
            </a:r>
            <a:r>
              <a:rPr lang="de-DE" dirty="0" err="1"/>
              <a:t>your</a:t>
            </a:r>
            <a:r>
              <a:rPr lang="de-DE" dirty="0"/>
              <a:t> </a:t>
            </a:r>
            <a:r>
              <a:rPr lang="de-DE" dirty="0" err="1"/>
              <a:t>programming</a:t>
            </a:r>
            <a:r>
              <a:rPr lang="de-DE" dirty="0"/>
              <a:t> </a:t>
            </a:r>
            <a:r>
              <a:rPr lang="de-DE" dirty="0" err="1"/>
              <a:t>platform</a:t>
            </a:r>
            <a:r>
              <a:rPr lang="de-DE" dirty="0"/>
              <a:t>. In </a:t>
            </a:r>
            <a:r>
              <a:rPr lang="de-DE" dirty="0" err="1"/>
              <a:t>this</a:t>
            </a:r>
            <a:r>
              <a:rPr lang="de-DE" dirty="0"/>
              <a:t> </a:t>
            </a:r>
            <a:r>
              <a:rPr lang="de-DE" dirty="0" err="1"/>
              <a:t>publication</a:t>
            </a:r>
            <a:r>
              <a:rPr lang="de-DE" dirty="0"/>
              <a:t> </a:t>
            </a:r>
            <a:r>
              <a:rPr lang="de-DE" dirty="0" err="1"/>
              <a:t>we</a:t>
            </a:r>
            <a:r>
              <a:rPr lang="de-DE" dirty="0"/>
              <a:t> </a:t>
            </a:r>
            <a:r>
              <a:rPr lang="de-DE" dirty="0" err="1"/>
              <a:t>use</a:t>
            </a:r>
            <a:r>
              <a:rPr lang="de-DE" dirty="0"/>
              <a:t> </a:t>
            </a:r>
            <a:r>
              <a:rPr lang="de-DE" dirty="0" err="1"/>
              <a:t>Matlab</a:t>
            </a:r>
            <a:r>
              <a:rPr lang="de-DE" dirty="0"/>
              <a:t>. After </a:t>
            </a:r>
            <a:r>
              <a:rPr lang="de-DE" dirty="0" err="1"/>
              <a:t>opening</a:t>
            </a:r>
            <a:r>
              <a:rPr lang="de-DE" dirty="0"/>
              <a:t> </a:t>
            </a:r>
            <a:r>
              <a:rPr lang="de-DE" dirty="0" err="1"/>
              <a:t>Matlab</a:t>
            </a:r>
            <a:r>
              <a:rPr lang="de-DE" dirty="0"/>
              <a:t>, </a:t>
            </a:r>
            <a:r>
              <a:rPr lang="de-DE" dirty="0" err="1"/>
              <a:t>the</a:t>
            </a:r>
            <a:r>
              <a:rPr lang="de-DE" dirty="0"/>
              <a:t> </a:t>
            </a:r>
            <a:r>
              <a:rPr lang="de-DE" dirty="0" err="1"/>
              <a:t>path</a:t>
            </a:r>
            <a:r>
              <a:rPr lang="de-DE" dirty="0"/>
              <a:t> </a:t>
            </a:r>
            <a:r>
              <a:rPr lang="de-DE" dirty="0" err="1"/>
              <a:t>to</a:t>
            </a:r>
            <a:r>
              <a:rPr lang="de-DE" dirty="0"/>
              <a:t> </a:t>
            </a:r>
            <a:r>
              <a:rPr lang="de-DE" dirty="0" err="1"/>
              <a:t>rawdata</a:t>
            </a:r>
            <a:r>
              <a:rPr lang="de-DE" dirty="0"/>
              <a:t> </a:t>
            </a:r>
            <a:r>
              <a:rPr lang="de-DE" dirty="0" err="1"/>
              <a:t>is</a:t>
            </a:r>
            <a:r>
              <a:rPr lang="de-DE" dirty="0"/>
              <a:t> </a:t>
            </a:r>
            <a:r>
              <a:rPr lang="de-DE" dirty="0" err="1"/>
              <a:t>set</a:t>
            </a:r>
            <a:r>
              <a:rPr lang="de-DE" dirty="0"/>
              <a:t> and </a:t>
            </a:r>
            <a:r>
              <a:rPr lang="de-DE" dirty="0" err="1"/>
              <a:t>the</a:t>
            </a:r>
            <a:r>
              <a:rPr lang="de-DE" dirty="0"/>
              <a:t> </a:t>
            </a:r>
            <a:r>
              <a:rPr lang="de-DE" dirty="0" err="1"/>
              <a:t>acquired</a:t>
            </a:r>
            <a:r>
              <a:rPr lang="de-DE" dirty="0"/>
              <a:t> </a:t>
            </a:r>
            <a:r>
              <a:rPr lang="de-DE" dirty="0" err="1"/>
              <a:t>data</a:t>
            </a:r>
            <a:r>
              <a:rPr lang="de-DE" dirty="0"/>
              <a:t> </a:t>
            </a:r>
            <a:r>
              <a:rPr lang="de-DE" dirty="0" err="1"/>
              <a:t>is</a:t>
            </a:r>
            <a:r>
              <a:rPr lang="de-DE" dirty="0"/>
              <a:t> </a:t>
            </a:r>
            <a:r>
              <a:rPr lang="de-DE" dirty="0" err="1"/>
              <a:t>appearing</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2</a:t>
            </a:fld>
            <a:endParaRPr lang="de-DE"/>
          </a:p>
        </p:txBody>
      </p:sp>
    </p:spTree>
    <p:extLst>
      <p:ext uri="{BB962C8B-B14F-4D97-AF65-F5344CB8AC3E}">
        <p14:creationId xmlns:p14="http://schemas.microsoft.com/office/powerpoint/2010/main" val="3273452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After all </a:t>
            </a:r>
            <a:r>
              <a:rPr lang="de-DE" dirty="0" err="1"/>
              <a:t>of</a:t>
            </a:r>
            <a:r>
              <a:rPr lang="de-DE" dirty="0"/>
              <a:t> </a:t>
            </a:r>
            <a:r>
              <a:rPr lang="de-DE" dirty="0" err="1"/>
              <a:t>the</a:t>
            </a:r>
            <a:r>
              <a:rPr lang="de-DE" dirty="0"/>
              <a:t> </a:t>
            </a:r>
            <a:r>
              <a:rPr lang="de-DE" dirty="0" err="1"/>
              <a:t>postprocessing</a:t>
            </a:r>
            <a:r>
              <a:rPr lang="de-DE" dirty="0"/>
              <a:t> </a:t>
            </a:r>
            <a:r>
              <a:rPr lang="de-DE" dirty="0" err="1"/>
              <a:t>steps</a:t>
            </a:r>
            <a:r>
              <a:rPr lang="de-DE" dirty="0"/>
              <a:t>, a </a:t>
            </a:r>
            <a:r>
              <a:rPr lang="de-DE" dirty="0" err="1"/>
              <a:t>full</a:t>
            </a:r>
            <a:r>
              <a:rPr lang="de-DE" dirty="0"/>
              <a:t> </a:t>
            </a:r>
            <a:r>
              <a:rPr lang="de-DE" dirty="0" err="1"/>
              <a:t>respiration</a:t>
            </a:r>
            <a:r>
              <a:rPr lang="de-DE" dirty="0"/>
              <a:t> </a:t>
            </a:r>
            <a:r>
              <a:rPr lang="de-DE" dirty="0" err="1"/>
              <a:t>cycle</a:t>
            </a:r>
            <a:r>
              <a:rPr lang="de-DE" dirty="0"/>
              <a:t> </a:t>
            </a:r>
            <a:r>
              <a:rPr lang="de-DE" dirty="0" err="1"/>
              <a:t>is</a:t>
            </a:r>
            <a:r>
              <a:rPr lang="de-DE" dirty="0"/>
              <a:t> </a:t>
            </a:r>
            <a:r>
              <a:rPr lang="de-DE" dirty="0" err="1"/>
              <a:t>reconstructed</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20</a:t>
            </a:fld>
            <a:endParaRPr lang="de-DE"/>
          </a:p>
        </p:txBody>
      </p:sp>
    </p:spTree>
    <p:extLst>
      <p:ext uri="{BB962C8B-B14F-4D97-AF65-F5344CB8AC3E}">
        <p14:creationId xmlns:p14="http://schemas.microsoft.com/office/powerpoint/2010/main" val="3642986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Regional </a:t>
            </a:r>
            <a:r>
              <a:rPr lang="de-DE" dirty="0" err="1"/>
              <a:t>ventilation</a:t>
            </a:r>
            <a:r>
              <a:rPr lang="de-DE" dirty="0"/>
              <a:t> (</a:t>
            </a:r>
            <a:r>
              <a:rPr lang="de-DE" dirty="0" err="1"/>
              <a:t>RVent</a:t>
            </a:r>
            <a:r>
              <a:rPr lang="de-DE" dirty="0"/>
              <a:t>) </a:t>
            </a:r>
            <a:r>
              <a:rPr lang="de-DE" dirty="0" err="1"/>
              <a:t>maps</a:t>
            </a:r>
            <a:r>
              <a:rPr lang="de-DE" dirty="0"/>
              <a:t> </a:t>
            </a:r>
            <a:r>
              <a:rPr lang="de-DE" dirty="0" err="1"/>
              <a:t>being</a:t>
            </a:r>
            <a:r>
              <a:rPr lang="de-DE" dirty="0"/>
              <a:t> </a:t>
            </a:r>
            <a:r>
              <a:rPr lang="de-DE" dirty="0" err="1"/>
              <a:t>calculated</a:t>
            </a:r>
            <a:r>
              <a:rPr lang="de-DE" dirty="0"/>
              <a:t> in </a:t>
            </a:r>
            <a:r>
              <a:rPr lang="de-DE" dirty="0" err="1"/>
              <a:t>milliliter</a:t>
            </a:r>
            <a:r>
              <a:rPr lang="de-DE" dirty="0"/>
              <a:t>/</a:t>
            </a:r>
            <a:r>
              <a:rPr lang="de-DE" dirty="0" err="1"/>
              <a:t>milliliter</a:t>
            </a:r>
            <a:r>
              <a:rPr lang="de-DE" dirty="0"/>
              <a:t> (</a:t>
            </a:r>
            <a:r>
              <a:rPr lang="de-DE" dirty="0" err="1"/>
              <a:t>mL</a:t>
            </a:r>
            <a:r>
              <a:rPr lang="de-DE" dirty="0"/>
              <a:t>/</a:t>
            </a:r>
            <a:r>
              <a:rPr lang="de-DE" dirty="0" err="1"/>
              <a:t>mL</a:t>
            </a:r>
            <a:r>
              <a:rPr lang="de-DE" dirty="0"/>
              <a:t>) </a:t>
            </a:r>
            <a:r>
              <a:rPr lang="de-DE" dirty="0" err="1"/>
              <a:t>for</a:t>
            </a:r>
            <a:r>
              <a:rPr lang="de-DE" dirty="0"/>
              <a:t> </a:t>
            </a:r>
            <a:r>
              <a:rPr lang="de-DE" dirty="0" err="1"/>
              <a:t>each</a:t>
            </a:r>
            <a:r>
              <a:rPr lang="de-DE" dirty="0"/>
              <a:t> </a:t>
            </a:r>
            <a:r>
              <a:rPr lang="de-DE" dirty="0" err="1"/>
              <a:t>respiratory</a:t>
            </a:r>
            <a:r>
              <a:rPr lang="de-DE" dirty="0"/>
              <a:t> </a:t>
            </a:r>
            <a:r>
              <a:rPr lang="de-DE" dirty="0" err="1"/>
              <a:t>phase</a:t>
            </a:r>
            <a:r>
              <a:rPr lang="de-DE" dirty="0"/>
              <a:t>.</a:t>
            </a:r>
          </a:p>
          <a:p>
            <a:endParaRPr lang="de-DE" dirty="0"/>
          </a:p>
          <a:p>
            <a:r>
              <a:rPr lang="de-DE" dirty="0"/>
              <a:t>Ventilation </a:t>
            </a:r>
            <a:r>
              <a:rPr lang="de-DE" dirty="0" err="1"/>
              <a:t>defect</a:t>
            </a:r>
            <a:r>
              <a:rPr lang="de-DE" dirty="0"/>
              <a:t> (</a:t>
            </a:r>
            <a:r>
              <a:rPr lang="de-DE" dirty="0" err="1"/>
              <a:t>VDRVent</a:t>
            </a:r>
            <a:r>
              <a:rPr lang="de-DE" dirty="0"/>
              <a:t>) </a:t>
            </a:r>
            <a:r>
              <a:rPr lang="de-DE" dirty="0" err="1"/>
              <a:t>map</a:t>
            </a:r>
            <a:r>
              <a:rPr lang="de-DE" dirty="0"/>
              <a:t> </a:t>
            </a:r>
            <a:r>
              <a:rPr lang="de-DE" dirty="0" err="1"/>
              <a:t>being</a:t>
            </a:r>
            <a:r>
              <a:rPr lang="de-DE" dirty="0"/>
              <a:t> </a:t>
            </a:r>
            <a:r>
              <a:rPr lang="de-DE" dirty="0" err="1"/>
              <a:t>calculated</a:t>
            </a:r>
            <a:r>
              <a:rPr lang="de-DE" dirty="0"/>
              <a:t> </a:t>
            </a:r>
            <a:r>
              <a:rPr lang="de-DE" dirty="0" err="1"/>
              <a:t>for</a:t>
            </a:r>
            <a:r>
              <a:rPr lang="de-DE" dirty="0"/>
              <a:t> </a:t>
            </a:r>
            <a:r>
              <a:rPr lang="de-DE" dirty="0" err="1"/>
              <a:t>the</a:t>
            </a:r>
            <a:r>
              <a:rPr lang="de-DE" dirty="0"/>
              <a:t> </a:t>
            </a:r>
            <a:r>
              <a:rPr lang="de-DE" dirty="0" err="1"/>
              <a:t>RVent</a:t>
            </a:r>
            <a:r>
              <a:rPr lang="de-DE" dirty="0"/>
              <a:t> </a:t>
            </a:r>
            <a:r>
              <a:rPr lang="de-DE" dirty="0" err="1"/>
              <a:t>map</a:t>
            </a:r>
            <a:r>
              <a:rPr lang="de-DE" dirty="0"/>
              <a:t> </a:t>
            </a:r>
            <a:r>
              <a:rPr lang="de-DE" dirty="0" err="1"/>
              <a:t>of</a:t>
            </a:r>
            <a:r>
              <a:rPr lang="de-DE" dirty="0"/>
              <a:t> </a:t>
            </a:r>
            <a:r>
              <a:rPr lang="de-DE" dirty="0" err="1"/>
              <a:t>the</a:t>
            </a:r>
            <a:r>
              <a:rPr lang="de-DE" dirty="0"/>
              <a:t> 8th </a:t>
            </a:r>
            <a:r>
              <a:rPr lang="de-DE" dirty="0" err="1"/>
              <a:t>phase</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21</a:t>
            </a:fld>
            <a:endParaRPr lang="de-DE"/>
          </a:p>
        </p:txBody>
      </p:sp>
    </p:spTree>
    <p:extLst>
      <p:ext uri="{BB962C8B-B14F-4D97-AF65-F5344CB8AC3E}">
        <p14:creationId xmlns:p14="http://schemas.microsoft.com/office/powerpoint/2010/main" val="3265648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ventilation</a:t>
            </a:r>
            <a:r>
              <a:rPr lang="de-DE" dirty="0"/>
              <a:t> </a:t>
            </a:r>
            <a:r>
              <a:rPr lang="de-DE" dirty="0" err="1"/>
              <a:t>dynamics</a:t>
            </a:r>
            <a:r>
              <a:rPr lang="de-DE" dirty="0"/>
              <a:t> </a:t>
            </a:r>
            <a:r>
              <a:rPr lang="de-DE" dirty="0" err="1"/>
              <a:t>is</a:t>
            </a:r>
            <a:r>
              <a:rPr lang="de-DE" dirty="0"/>
              <a:t> </a:t>
            </a:r>
            <a:r>
              <a:rPr lang="de-DE" dirty="0" err="1"/>
              <a:t>further</a:t>
            </a:r>
            <a:r>
              <a:rPr lang="de-DE" dirty="0"/>
              <a:t> </a:t>
            </a:r>
            <a:r>
              <a:rPr lang="de-DE" dirty="0" err="1"/>
              <a:t>quantified</a:t>
            </a:r>
            <a:r>
              <a:rPr lang="de-DE" dirty="0"/>
              <a:t>, </a:t>
            </a:r>
            <a:r>
              <a:rPr lang="de-DE" dirty="0" err="1"/>
              <a:t>using</a:t>
            </a:r>
            <a:r>
              <a:rPr lang="de-DE" dirty="0"/>
              <a:t> </a:t>
            </a:r>
            <a:r>
              <a:rPr lang="de-DE" dirty="0" err="1"/>
              <a:t>the</a:t>
            </a:r>
            <a:r>
              <a:rPr lang="de-DE" dirty="0"/>
              <a:t> </a:t>
            </a:r>
            <a:r>
              <a:rPr lang="de-DE" dirty="0" err="1"/>
              <a:t>concept</a:t>
            </a:r>
            <a:r>
              <a:rPr lang="de-DE" dirty="0"/>
              <a:t> </a:t>
            </a:r>
            <a:r>
              <a:rPr lang="de-DE" dirty="0" err="1"/>
              <a:t>of</a:t>
            </a:r>
            <a:r>
              <a:rPr lang="de-DE" dirty="0"/>
              <a:t> </a:t>
            </a:r>
            <a:r>
              <a:rPr lang="de-DE" dirty="0" err="1"/>
              <a:t>the</a:t>
            </a:r>
            <a:r>
              <a:rPr lang="de-DE" dirty="0"/>
              <a:t> Flow-Volume </a:t>
            </a:r>
            <a:r>
              <a:rPr lang="de-DE" dirty="0" err="1"/>
              <a:t>measurements</a:t>
            </a:r>
            <a:r>
              <a:rPr lang="de-DE" dirty="0"/>
              <a:t> </a:t>
            </a:r>
            <a:r>
              <a:rPr lang="de-DE" dirty="0" err="1"/>
              <a:t>from</a:t>
            </a:r>
            <a:r>
              <a:rPr lang="de-DE" dirty="0"/>
              <a:t> </a:t>
            </a:r>
            <a:r>
              <a:rPr lang="de-DE" dirty="0" err="1"/>
              <a:t>spirometry</a:t>
            </a:r>
            <a:r>
              <a:rPr lang="de-DE" dirty="0"/>
              <a:t>. The </a:t>
            </a:r>
            <a:r>
              <a:rPr lang="de-DE" dirty="0" err="1"/>
              <a:t>slope</a:t>
            </a:r>
            <a:r>
              <a:rPr lang="de-DE" dirty="0"/>
              <a:t> </a:t>
            </a:r>
            <a:r>
              <a:rPr lang="de-DE" dirty="0" err="1"/>
              <a:t>of</a:t>
            </a:r>
            <a:r>
              <a:rPr lang="de-DE" dirty="0"/>
              <a:t> regional </a:t>
            </a:r>
            <a:r>
              <a:rPr lang="de-DE" dirty="0" err="1"/>
              <a:t>ventilation</a:t>
            </a:r>
            <a:r>
              <a:rPr lang="de-DE" dirty="0"/>
              <a:t> </a:t>
            </a:r>
            <a:r>
              <a:rPr lang="de-DE" dirty="0" err="1"/>
              <a:t>is</a:t>
            </a:r>
            <a:r>
              <a:rPr lang="de-DE" dirty="0"/>
              <a:t> a </a:t>
            </a:r>
            <a:r>
              <a:rPr lang="de-DE" dirty="0" err="1"/>
              <a:t>surrogate</a:t>
            </a:r>
            <a:r>
              <a:rPr lang="de-DE" dirty="0"/>
              <a:t> </a:t>
            </a:r>
            <a:r>
              <a:rPr lang="de-DE" dirty="0" err="1"/>
              <a:t>for</a:t>
            </a:r>
            <a:r>
              <a:rPr lang="de-DE" dirty="0"/>
              <a:t> </a:t>
            </a:r>
            <a:r>
              <a:rPr lang="de-DE" dirty="0" err="1"/>
              <a:t>flow</a:t>
            </a:r>
            <a:r>
              <a:rPr lang="de-DE" dirty="0"/>
              <a:t>. Thus a </a:t>
            </a:r>
            <a:r>
              <a:rPr lang="de-DE" dirty="0" err="1"/>
              <a:t>visualisation</a:t>
            </a:r>
            <a:r>
              <a:rPr lang="de-DE" dirty="0"/>
              <a:t> </a:t>
            </a:r>
            <a:r>
              <a:rPr lang="de-DE" dirty="0" err="1"/>
              <a:t>of</a:t>
            </a:r>
            <a:r>
              <a:rPr lang="de-DE" dirty="0"/>
              <a:t> regional </a:t>
            </a:r>
            <a:r>
              <a:rPr lang="de-DE" dirty="0" err="1"/>
              <a:t>flow</a:t>
            </a:r>
            <a:r>
              <a:rPr lang="de-DE" dirty="0"/>
              <a:t>-volume </a:t>
            </a:r>
            <a:r>
              <a:rPr lang="de-DE" dirty="0" err="1"/>
              <a:t>can</a:t>
            </a:r>
            <a:r>
              <a:rPr lang="de-DE" dirty="0"/>
              <a:t> </a:t>
            </a:r>
            <a:r>
              <a:rPr lang="de-DE" dirty="0" err="1"/>
              <a:t>be</a:t>
            </a:r>
            <a:r>
              <a:rPr lang="de-DE" dirty="0"/>
              <a:t> </a:t>
            </a:r>
            <a:r>
              <a:rPr lang="de-DE" dirty="0" err="1"/>
              <a:t>obtained</a:t>
            </a:r>
            <a:r>
              <a:rPr lang="de-DE" dirty="0"/>
              <a:t> </a:t>
            </a:r>
            <a:r>
              <a:rPr lang="de-DE" dirty="0" err="1"/>
              <a:t>with</a:t>
            </a:r>
            <a:r>
              <a:rPr lang="de-DE" dirty="0"/>
              <a:t> MRI. </a:t>
            </a:r>
          </a:p>
        </p:txBody>
      </p:sp>
      <p:sp>
        <p:nvSpPr>
          <p:cNvPr id="4" name="Foliennummernplatzhalter 3"/>
          <p:cNvSpPr>
            <a:spLocks noGrp="1"/>
          </p:cNvSpPr>
          <p:nvPr>
            <p:ph type="sldNum" sz="quarter" idx="5"/>
          </p:nvPr>
        </p:nvSpPr>
        <p:spPr/>
        <p:txBody>
          <a:bodyPr/>
          <a:lstStyle/>
          <a:p>
            <a:fld id="{055F2C62-C6AD-40C2-8BFA-E9E07057E309}" type="slidenum">
              <a:rPr lang="de-DE" smtClean="0"/>
              <a:t>22</a:t>
            </a:fld>
            <a:endParaRPr lang="de-DE"/>
          </a:p>
        </p:txBody>
      </p:sp>
    </p:spTree>
    <p:extLst>
      <p:ext uri="{BB962C8B-B14F-4D97-AF65-F5344CB8AC3E}">
        <p14:creationId xmlns:p14="http://schemas.microsoft.com/office/powerpoint/2010/main" val="3694440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flow-volue</a:t>
            </a:r>
            <a:r>
              <a:rPr lang="de-DE" dirty="0"/>
              <a:t> </a:t>
            </a:r>
            <a:r>
              <a:rPr lang="de-DE" dirty="0" err="1"/>
              <a:t>loops</a:t>
            </a:r>
            <a:r>
              <a:rPr lang="de-DE" dirty="0"/>
              <a:t> </a:t>
            </a:r>
            <a:r>
              <a:rPr lang="de-DE" dirty="0" err="1"/>
              <a:t>are</a:t>
            </a:r>
            <a:r>
              <a:rPr lang="de-DE" dirty="0"/>
              <a:t> </a:t>
            </a:r>
            <a:r>
              <a:rPr lang="de-DE" dirty="0" err="1"/>
              <a:t>calculated</a:t>
            </a:r>
            <a:r>
              <a:rPr lang="de-DE" dirty="0"/>
              <a:t> </a:t>
            </a:r>
            <a:r>
              <a:rPr lang="de-DE" dirty="0" err="1"/>
              <a:t>for</a:t>
            </a:r>
            <a:r>
              <a:rPr lang="de-DE" dirty="0"/>
              <a:t> </a:t>
            </a:r>
            <a:r>
              <a:rPr lang="de-DE" dirty="0" err="1"/>
              <a:t>each</a:t>
            </a:r>
            <a:r>
              <a:rPr lang="de-DE" dirty="0"/>
              <a:t> </a:t>
            </a:r>
            <a:r>
              <a:rPr lang="de-DE" dirty="0" err="1"/>
              <a:t>voxel</a:t>
            </a:r>
            <a:r>
              <a:rPr lang="de-DE" dirty="0"/>
              <a:t>. And a </a:t>
            </a:r>
            <a:r>
              <a:rPr lang="de-DE" dirty="0" err="1"/>
              <a:t>reference</a:t>
            </a:r>
            <a:r>
              <a:rPr lang="de-DE" dirty="0"/>
              <a:t> FVL </a:t>
            </a:r>
            <a:r>
              <a:rPr lang="de-DE" dirty="0" err="1"/>
              <a:t>for</a:t>
            </a:r>
            <a:r>
              <a:rPr lang="de-DE" dirty="0"/>
              <a:t> </a:t>
            </a:r>
            <a:r>
              <a:rPr lang="de-DE" dirty="0" err="1"/>
              <a:t>each</a:t>
            </a:r>
            <a:r>
              <a:rPr lang="de-DE" dirty="0"/>
              <a:t> slice </a:t>
            </a:r>
            <a:r>
              <a:rPr lang="de-DE" dirty="0" err="1"/>
              <a:t>is</a:t>
            </a:r>
            <a:r>
              <a:rPr lang="de-DE" dirty="0"/>
              <a:t> </a:t>
            </a:r>
            <a:r>
              <a:rPr lang="de-DE" dirty="0" err="1"/>
              <a:t>being</a:t>
            </a:r>
            <a:r>
              <a:rPr lang="de-DE" dirty="0"/>
              <a:t> </a:t>
            </a:r>
            <a:r>
              <a:rPr lang="de-DE" dirty="0" err="1"/>
              <a:t>established</a:t>
            </a:r>
            <a:r>
              <a:rPr lang="de-DE" dirty="0"/>
              <a:t> </a:t>
            </a:r>
            <a:r>
              <a:rPr lang="de-DE" dirty="0" err="1"/>
              <a:t>from</a:t>
            </a:r>
            <a:r>
              <a:rPr lang="de-DE" dirty="0"/>
              <a:t> a </a:t>
            </a:r>
            <a:r>
              <a:rPr lang="de-DE" dirty="0" err="1"/>
              <a:t>healthy</a:t>
            </a:r>
            <a:r>
              <a:rPr lang="de-DE" dirty="0"/>
              <a:t> </a:t>
            </a:r>
            <a:r>
              <a:rPr lang="de-DE" dirty="0" err="1"/>
              <a:t>region</a:t>
            </a:r>
            <a:r>
              <a:rPr lang="de-DE" dirty="0"/>
              <a:t> </a:t>
            </a:r>
            <a:r>
              <a:rPr lang="de-DE" dirty="0" err="1"/>
              <a:t>defined</a:t>
            </a:r>
            <a:r>
              <a:rPr lang="de-DE" dirty="0"/>
              <a:t> </a:t>
            </a:r>
            <a:r>
              <a:rPr lang="de-DE" dirty="0" err="1"/>
              <a:t>by</a:t>
            </a:r>
            <a:r>
              <a:rPr lang="de-DE" dirty="0"/>
              <a:t> </a:t>
            </a:r>
            <a:r>
              <a:rPr lang="de-DE" dirty="0" err="1"/>
              <a:t>RVent</a:t>
            </a:r>
            <a:r>
              <a:rPr lang="de-DE" dirty="0"/>
              <a:t> </a:t>
            </a:r>
            <a:r>
              <a:rPr lang="de-DE" dirty="0" err="1"/>
              <a:t>values</a:t>
            </a:r>
            <a:r>
              <a:rPr lang="de-DE" dirty="0"/>
              <a:t> </a:t>
            </a:r>
            <a:r>
              <a:rPr lang="de-DE" dirty="0" err="1"/>
              <a:t>between</a:t>
            </a:r>
            <a:r>
              <a:rPr lang="de-DE" dirty="0"/>
              <a:t> </a:t>
            </a:r>
            <a:r>
              <a:rPr lang="de-DE" dirty="0" err="1"/>
              <a:t>the</a:t>
            </a:r>
            <a:r>
              <a:rPr lang="de-DE" dirty="0"/>
              <a:t> 75th and 95th </a:t>
            </a:r>
            <a:r>
              <a:rPr lang="de-DE" dirty="0" err="1"/>
              <a:t>percentile</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23</a:t>
            </a:fld>
            <a:endParaRPr lang="de-DE"/>
          </a:p>
        </p:txBody>
      </p:sp>
    </p:spTree>
    <p:extLst>
      <p:ext uri="{BB962C8B-B14F-4D97-AF65-F5344CB8AC3E}">
        <p14:creationId xmlns:p14="http://schemas.microsoft.com/office/powerpoint/2010/main" val="3096280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For</a:t>
            </a:r>
            <a:r>
              <a:rPr lang="de-DE" dirty="0"/>
              <a:t> </a:t>
            </a:r>
            <a:r>
              <a:rPr lang="de-DE" dirty="0" err="1"/>
              <a:t>this</a:t>
            </a:r>
            <a:r>
              <a:rPr lang="de-DE" dirty="0"/>
              <a:t> </a:t>
            </a:r>
            <a:r>
              <a:rPr lang="de-DE" dirty="0" err="1"/>
              <a:t>purpose</a:t>
            </a:r>
            <a:r>
              <a:rPr lang="de-DE" dirty="0"/>
              <a:t>, </a:t>
            </a:r>
            <a:r>
              <a:rPr lang="de-DE" dirty="0" err="1"/>
              <a:t>dynamics</a:t>
            </a:r>
            <a:r>
              <a:rPr lang="de-DE" dirty="0"/>
              <a:t> </a:t>
            </a:r>
            <a:r>
              <a:rPr lang="de-DE" dirty="0" err="1"/>
              <a:t>with</a:t>
            </a:r>
            <a:r>
              <a:rPr lang="de-DE" dirty="0"/>
              <a:t> </a:t>
            </a:r>
            <a:r>
              <a:rPr lang="de-DE" dirty="0" err="1"/>
              <a:t>Rvent</a:t>
            </a:r>
            <a:r>
              <a:rPr lang="de-DE" dirty="0"/>
              <a:t> in </a:t>
            </a:r>
            <a:r>
              <a:rPr lang="de-DE" dirty="0" err="1"/>
              <a:t>the</a:t>
            </a:r>
            <a:r>
              <a:rPr lang="de-DE" dirty="0"/>
              <a:t> 75th </a:t>
            </a:r>
            <a:r>
              <a:rPr lang="de-DE" dirty="0" err="1"/>
              <a:t>to</a:t>
            </a:r>
            <a:r>
              <a:rPr lang="de-DE" dirty="0"/>
              <a:t> 95th </a:t>
            </a:r>
            <a:r>
              <a:rPr lang="de-DE" dirty="0" err="1"/>
              <a:t>percentile</a:t>
            </a:r>
            <a:r>
              <a:rPr lang="de-DE" dirty="0"/>
              <a:t> </a:t>
            </a:r>
            <a:r>
              <a:rPr lang="de-DE" dirty="0" err="1"/>
              <a:t>range</a:t>
            </a:r>
            <a:r>
              <a:rPr lang="de-DE" dirty="0"/>
              <a:t> </a:t>
            </a:r>
            <a:r>
              <a:rPr lang="de-DE" dirty="0" err="1"/>
              <a:t>are</a:t>
            </a:r>
            <a:r>
              <a:rPr lang="de-DE" dirty="0"/>
              <a:t> </a:t>
            </a:r>
            <a:r>
              <a:rPr lang="de-DE" dirty="0" err="1"/>
              <a:t>defined</a:t>
            </a:r>
            <a:r>
              <a:rPr lang="de-DE" dirty="0"/>
              <a:t> </a:t>
            </a:r>
            <a:r>
              <a:rPr lang="de-DE" dirty="0" err="1"/>
              <a:t>as</a:t>
            </a:r>
            <a:r>
              <a:rPr lang="de-DE" dirty="0"/>
              <a:t> a </a:t>
            </a:r>
            <a:r>
              <a:rPr lang="de-DE" dirty="0" err="1"/>
              <a:t>reference</a:t>
            </a:r>
            <a:r>
              <a:rPr lang="de-DE" dirty="0"/>
              <a:t>. All Flow-volume </a:t>
            </a:r>
            <a:r>
              <a:rPr lang="de-DE" dirty="0" err="1"/>
              <a:t>loops</a:t>
            </a:r>
            <a:r>
              <a:rPr lang="de-DE" dirty="0"/>
              <a:t> </a:t>
            </a:r>
            <a:r>
              <a:rPr lang="de-DE" dirty="0" err="1"/>
              <a:t>are</a:t>
            </a:r>
            <a:r>
              <a:rPr lang="de-DE" dirty="0"/>
              <a:t> </a:t>
            </a:r>
            <a:r>
              <a:rPr lang="de-DE" dirty="0" err="1"/>
              <a:t>correlated</a:t>
            </a:r>
            <a:r>
              <a:rPr lang="de-DE" dirty="0"/>
              <a:t> </a:t>
            </a:r>
            <a:r>
              <a:rPr lang="de-DE" dirty="0" err="1"/>
              <a:t>to</a:t>
            </a:r>
            <a:r>
              <a:rPr lang="de-DE" dirty="0"/>
              <a:t> </a:t>
            </a:r>
            <a:r>
              <a:rPr lang="de-DE" dirty="0" err="1"/>
              <a:t>this</a:t>
            </a:r>
            <a:r>
              <a:rPr lang="de-DE" dirty="0"/>
              <a:t> </a:t>
            </a:r>
            <a:r>
              <a:rPr lang="de-DE" dirty="0" err="1"/>
              <a:t>measurement</a:t>
            </a:r>
            <a:r>
              <a:rPr lang="de-DE" dirty="0"/>
              <a:t> </a:t>
            </a:r>
            <a:r>
              <a:rPr lang="de-DE" dirty="0" err="1"/>
              <a:t>to</a:t>
            </a:r>
            <a:r>
              <a:rPr lang="de-DE" dirty="0"/>
              <a:t> </a:t>
            </a:r>
            <a:r>
              <a:rPr lang="de-DE" dirty="0" err="1"/>
              <a:t>obtain</a:t>
            </a:r>
            <a:r>
              <a:rPr lang="de-DE" dirty="0"/>
              <a:t> an easy </a:t>
            </a:r>
            <a:r>
              <a:rPr lang="de-DE" dirty="0" err="1"/>
              <a:t>way</a:t>
            </a:r>
            <a:r>
              <a:rPr lang="de-DE" dirty="0"/>
              <a:t> </a:t>
            </a:r>
            <a:r>
              <a:rPr lang="de-DE" dirty="0" err="1"/>
              <a:t>of</a:t>
            </a:r>
            <a:r>
              <a:rPr lang="de-DE" dirty="0"/>
              <a:t> </a:t>
            </a:r>
            <a:r>
              <a:rPr lang="de-DE" dirty="0" err="1"/>
              <a:t>visualizing</a:t>
            </a:r>
            <a:r>
              <a:rPr lang="de-DE" dirty="0"/>
              <a:t> normal and abnormal </a:t>
            </a:r>
            <a:r>
              <a:rPr lang="de-DE" dirty="0" err="1"/>
              <a:t>dynamics</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24</a:t>
            </a:fld>
            <a:endParaRPr lang="de-DE"/>
          </a:p>
        </p:txBody>
      </p:sp>
    </p:spTree>
    <p:extLst>
      <p:ext uri="{BB962C8B-B14F-4D97-AF65-F5344CB8AC3E}">
        <p14:creationId xmlns:p14="http://schemas.microsoft.com/office/powerpoint/2010/main" val="919142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Flow-volume-loop </a:t>
            </a:r>
            <a:r>
              <a:rPr lang="de-DE" dirty="0" err="1"/>
              <a:t>correlation</a:t>
            </a:r>
            <a:r>
              <a:rPr lang="de-DE" dirty="0"/>
              <a:t> </a:t>
            </a:r>
            <a:r>
              <a:rPr lang="de-DE" dirty="0" err="1"/>
              <a:t>metric</a:t>
            </a:r>
            <a:r>
              <a:rPr lang="de-DE" dirty="0"/>
              <a:t> (FVL-CM) </a:t>
            </a:r>
            <a:r>
              <a:rPr lang="de-DE" dirty="0" err="1"/>
              <a:t>map</a:t>
            </a:r>
            <a:r>
              <a:rPr lang="de-DE" dirty="0"/>
              <a:t> </a:t>
            </a:r>
            <a:r>
              <a:rPr lang="de-DE" dirty="0" err="1"/>
              <a:t>being</a:t>
            </a:r>
            <a:r>
              <a:rPr lang="de-DE" dirty="0"/>
              <a:t> </a:t>
            </a:r>
            <a:r>
              <a:rPr lang="de-DE" dirty="0" err="1"/>
              <a:t>calculated</a:t>
            </a:r>
            <a:r>
              <a:rPr lang="de-DE" dirty="0"/>
              <a:t> </a:t>
            </a:r>
            <a:r>
              <a:rPr lang="de-DE" dirty="0" err="1"/>
              <a:t>using</a:t>
            </a:r>
            <a:r>
              <a:rPr lang="de-DE" dirty="0"/>
              <a:t> </a:t>
            </a:r>
            <a:r>
              <a:rPr lang="de-DE" dirty="0" err="1"/>
              <a:t>the</a:t>
            </a:r>
            <a:r>
              <a:rPr lang="de-DE" dirty="0"/>
              <a:t> </a:t>
            </a:r>
            <a:r>
              <a:rPr lang="de-DE" dirty="0" err="1"/>
              <a:t>cross-correlation</a:t>
            </a:r>
            <a:r>
              <a:rPr lang="de-DE" dirty="0"/>
              <a:t>.</a:t>
            </a:r>
          </a:p>
          <a:p>
            <a:endParaRPr lang="de-DE" dirty="0"/>
          </a:p>
          <a:p>
            <a:r>
              <a:rPr lang="en-US" sz="1800" dirty="0">
                <a:solidFill>
                  <a:srgbClr val="00B050"/>
                </a:solidFill>
                <a:effectLst/>
                <a:latin typeface="Calibri" panose="020F0502020204030204" pitchFamily="34" charset="0"/>
                <a:ea typeface="Times" pitchFamily="2" charset="0"/>
              </a:rPr>
              <a:t>VD</a:t>
            </a:r>
            <a:r>
              <a:rPr lang="en-US" sz="1800" baseline="-25000" dirty="0">
                <a:solidFill>
                  <a:srgbClr val="00B050"/>
                </a:solidFill>
                <a:effectLst/>
                <a:latin typeface="Calibri" panose="020F0502020204030204" pitchFamily="34" charset="0"/>
                <a:ea typeface="Times" pitchFamily="2" charset="0"/>
              </a:rPr>
              <a:t>FVL-CM </a:t>
            </a:r>
            <a:r>
              <a:rPr lang="en-US" sz="1800" dirty="0">
                <a:solidFill>
                  <a:srgbClr val="00B050"/>
                </a:solidFill>
                <a:effectLst/>
                <a:latin typeface="Calibri" panose="020F0502020204030204" pitchFamily="34" charset="0"/>
                <a:ea typeface="Times" pitchFamily="2" charset="0"/>
              </a:rPr>
              <a:t>being </a:t>
            </a:r>
            <a:r>
              <a:rPr lang="en-US" sz="1800" dirty="0" err="1">
                <a:solidFill>
                  <a:srgbClr val="00B050"/>
                </a:solidFill>
                <a:effectLst/>
                <a:latin typeface="Calibri" panose="020F0502020204030204" pitchFamily="34" charset="0"/>
                <a:ea typeface="Times" pitchFamily="2" charset="0"/>
              </a:rPr>
              <a:t>computet</a:t>
            </a:r>
            <a:r>
              <a:rPr lang="en-US" sz="1800" dirty="0">
                <a:solidFill>
                  <a:srgbClr val="00B050"/>
                </a:solidFill>
                <a:effectLst/>
                <a:latin typeface="Calibri" panose="020F0502020204030204" pitchFamily="34" charset="0"/>
                <a:ea typeface="Times" pitchFamily="2" charset="0"/>
              </a:rPr>
              <a:t> using a fixed threshold of 0.9.</a:t>
            </a:r>
            <a:endParaRPr lang="de-DE" dirty="0"/>
          </a:p>
        </p:txBody>
      </p:sp>
      <p:sp>
        <p:nvSpPr>
          <p:cNvPr id="4" name="Foliennummernplatzhalter 3"/>
          <p:cNvSpPr>
            <a:spLocks noGrp="1"/>
          </p:cNvSpPr>
          <p:nvPr>
            <p:ph type="sldNum" sz="quarter" idx="5"/>
          </p:nvPr>
        </p:nvSpPr>
        <p:spPr/>
        <p:txBody>
          <a:bodyPr/>
          <a:lstStyle/>
          <a:p>
            <a:fld id="{055F2C62-C6AD-40C2-8BFA-E9E07057E309}" type="slidenum">
              <a:rPr lang="de-DE" smtClean="0"/>
              <a:t>25</a:t>
            </a:fld>
            <a:endParaRPr lang="de-DE"/>
          </a:p>
        </p:txBody>
      </p:sp>
    </p:spTree>
    <p:extLst>
      <p:ext uri="{BB962C8B-B14F-4D97-AF65-F5344CB8AC3E}">
        <p14:creationId xmlns:p14="http://schemas.microsoft.com/office/powerpoint/2010/main" val="444855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143000" lvl="2" indent="-228600">
              <a:spcBef>
                <a:spcPts val="600"/>
              </a:spcBef>
              <a:spcAft>
                <a:spcPts val="0"/>
              </a:spcAft>
              <a:buSzPts val="1200"/>
              <a:buFont typeface="Calibri" panose="020F0502020204030204" pitchFamily="34" charset="0"/>
              <a:buAutoNum type="arabicPeriod"/>
            </a:pPr>
            <a:r>
              <a:rPr lang="en-US" sz="1800" dirty="0">
                <a:solidFill>
                  <a:srgbClr val="00B050"/>
                </a:solidFill>
                <a:effectLst/>
                <a:latin typeface="Calibri" panose="020F0502020204030204" pitchFamily="34" charset="0"/>
                <a:ea typeface="Times" pitchFamily="2" charset="0"/>
                <a:cs typeface="Calibri" panose="020F0502020204030204" pitchFamily="34" charset="0"/>
              </a:rPr>
              <a:t>VTTP maps being computed in percentage (%) of the respiratory cycle. </a:t>
            </a:r>
            <a:r>
              <a:rPr lang="en-US" sz="1800" dirty="0">
                <a:solidFill>
                  <a:srgbClr val="00B050"/>
                </a:solidFill>
                <a:effectLst/>
                <a:latin typeface="Calibri" panose="020F0502020204030204" pitchFamily="34" charset="0"/>
                <a:ea typeface="Times" pitchFamily="2" charset="0"/>
              </a:rPr>
              <a:t>The deviation of the VTTP value (</a:t>
            </a:r>
            <a:r>
              <a:rPr lang="en-US" sz="1800" dirty="0" err="1">
                <a:solidFill>
                  <a:srgbClr val="00B050"/>
                </a:solidFill>
                <a:effectLst/>
                <a:latin typeface="Calibri" panose="020F0502020204030204" pitchFamily="34" charset="0"/>
                <a:ea typeface="Times" pitchFamily="2" charset="0"/>
              </a:rPr>
              <a:t>VTTP</a:t>
            </a:r>
            <a:r>
              <a:rPr lang="en-US" sz="1800" baseline="-25000" dirty="0" err="1">
                <a:solidFill>
                  <a:srgbClr val="00B050"/>
                </a:solidFill>
                <a:effectLst/>
                <a:latin typeface="Calibri" panose="020F0502020204030204" pitchFamily="34" charset="0"/>
                <a:ea typeface="Times" pitchFamily="2" charset="0"/>
              </a:rPr>
              <a:t>Dev</a:t>
            </a:r>
            <a:r>
              <a:rPr lang="en-US" sz="1800" dirty="0">
                <a:solidFill>
                  <a:srgbClr val="00B050"/>
                </a:solidFill>
                <a:effectLst/>
                <a:latin typeface="Calibri" panose="020F0502020204030204" pitchFamily="34" charset="0"/>
                <a:ea typeface="Times" pitchFamily="2" charset="0"/>
              </a:rPr>
              <a:t>) from the peak inspiration at 50% being computed.</a:t>
            </a:r>
            <a:r>
              <a:rPr lang="en-DE" sz="2800" dirty="0">
                <a:effectLst/>
              </a:rPr>
              <a:t> </a:t>
            </a:r>
            <a:endParaRPr lang="en-DE" sz="1800" dirty="0">
              <a:solidFill>
                <a:srgbClr val="000000"/>
              </a:solidFill>
              <a:effectLst/>
              <a:latin typeface="Calibri" panose="020F0502020204030204" pitchFamily="34" charset="0"/>
              <a:ea typeface="Times" pitchFamily="2"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055F2C62-C6AD-40C2-8BFA-E9E07057E309}" type="slidenum">
              <a:rPr lang="de-DE" smtClean="0"/>
              <a:t>26</a:t>
            </a:fld>
            <a:endParaRPr lang="de-DE"/>
          </a:p>
        </p:txBody>
      </p:sp>
    </p:spTree>
    <p:extLst>
      <p:ext uri="{BB962C8B-B14F-4D97-AF65-F5344CB8AC3E}">
        <p14:creationId xmlns:p14="http://schemas.microsoft.com/office/powerpoint/2010/main" val="1358443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For</a:t>
            </a:r>
            <a:r>
              <a:rPr lang="de-DE" dirty="0"/>
              <a:t> </a:t>
            </a:r>
            <a:r>
              <a:rPr lang="de-DE" dirty="0" err="1"/>
              <a:t>general</a:t>
            </a:r>
            <a:r>
              <a:rPr lang="de-DE" dirty="0"/>
              <a:t> </a:t>
            </a:r>
            <a:r>
              <a:rPr lang="de-DE" dirty="0" err="1"/>
              <a:t>statistics</a:t>
            </a:r>
            <a:r>
              <a:rPr lang="de-DE" dirty="0"/>
              <a:t>, </a:t>
            </a:r>
            <a:r>
              <a:rPr lang="de-DE" dirty="0" err="1"/>
              <a:t>the</a:t>
            </a:r>
            <a:r>
              <a:rPr lang="de-DE" dirty="0"/>
              <a:t> median, </a:t>
            </a:r>
            <a:r>
              <a:rPr lang="de-DE" dirty="0" err="1"/>
              <a:t>the</a:t>
            </a:r>
            <a:r>
              <a:rPr lang="de-DE" dirty="0"/>
              <a:t> </a:t>
            </a:r>
            <a:r>
              <a:rPr lang="de-DE" dirty="0" err="1"/>
              <a:t>mean</a:t>
            </a:r>
            <a:r>
              <a:rPr lang="de-DE" dirty="0"/>
              <a:t>, </a:t>
            </a:r>
            <a:r>
              <a:rPr lang="de-DE" dirty="0" err="1"/>
              <a:t>standard</a:t>
            </a:r>
            <a:r>
              <a:rPr lang="de-DE" dirty="0"/>
              <a:t> </a:t>
            </a:r>
            <a:r>
              <a:rPr lang="de-DE" dirty="0" err="1"/>
              <a:t>deviation</a:t>
            </a:r>
            <a:r>
              <a:rPr lang="de-DE" dirty="0"/>
              <a:t> and </a:t>
            </a:r>
            <a:r>
              <a:rPr lang="de-DE" dirty="0" err="1"/>
              <a:t>intequartile</a:t>
            </a:r>
            <a:r>
              <a:rPr lang="de-DE" dirty="0"/>
              <a:t> </a:t>
            </a:r>
            <a:r>
              <a:rPr lang="de-DE" dirty="0" err="1"/>
              <a:t>range</a:t>
            </a:r>
            <a:r>
              <a:rPr lang="de-DE" dirty="0"/>
              <a:t> </a:t>
            </a:r>
            <a:r>
              <a:rPr lang="de-DE" dirty="0" err="1"/>
              <a:t>are</a:t>
            </a:r>
            <a:r>
              <a:rPr lang="de-DE" dirty="0"/>
              <a:t> </a:t>
            </a:r>
            <a:r>
              <a:rPr lang="de-DE" dirty="0" err="1"/>
              <a:t>calculated</a:t>
            </a:r>
            <a:r>
              <a:rPr lang="de-DE" dirty="0"/>
              <a:t> </a:t>
            </a:r>
            <a:r>
              <a:rPr lang="de-DE" dirty="0" err="1"/>
              <a:t>using</a:t>
            </a:r>
            <a:r>
              <a:rPr lang="de-DE" dirty="0"/>
              <a:t> </a:t>
            </a:r>
            <a:r>
              <a:rPr lang="de-DE" dirty="0" err="1"/>
              <a:t>the</a:t>
            </a:r>
            <a:r>
              <a:rPr lang="de-DE" dirty="0"/>
              <a:t> </a:t>
            </a:r>
            <a:r>
              <a:rPr lang="de-DE" dirty="0" err="1"/>
              <a:t>values</a:t>
            </a:r>
            <a:r>
              <a:rPr lang="de-DE" dirty="0"/>
              <a:t> </a:t>
            </a:r>
            <a:r>
              <a:rPr lang="de-DE" dirty="0" err="1"/>
              <a:t>inside</a:t>
            </a:r>
            <a:r>
              <a:rPr lang="de-DE" dirty="0"/>
              <a:t> </a:t>
            </a:r>
            <a:r>
              <a:rPr lang="de-DE" dirty="0" err="1"/>
              <a:t>the</a:t>
            </a:r>
            <a:r>
              <a:rPr lang="de-DE" dirty="0"/>
              <a:t> </a:t>
            </a:r>
            <a:r>
              <a:rPr lang="de-DE" dirty="0" err="1"/>
              <a:t>lung</a:t>
            </a:r>
            <a:r>
              <a:rPr lang="de-DE" dirty="0"/>
              <a:t> </a:t>
            </a:r>
            <a:r>
              <a:rPr lang="de-DE" dirty="0" err="1"/>
              <a:t>parenchyma</a:t>
            </a:r>
            <a:r>
              <a:rPr lang="de-DE" dirty="0"/>
              <a:t> ROI. </a:t>
            </a:r>
            <a:r>
              <a:rPr lang="de-DE" dirty="0" err="1"/>
              <a:t>Exemplary</a:t>
            </a:r>
            <a:r>
              <a:rPr lang="de-DE" dirty="0"/>
              <a:t> </a:t>
            </a:r>
            <a:r>
              <a:rPr lang="de-DE" dirty="0" err="1"/>
              <a:t>results</a:t>
            </a:r>
            <a:r>
              <a:rPr lang="de-DE" dirty="0"/>
              <a:t> </a:t>
            </a:r>
            <a:r>
              <a:rPr lang="de-DE" dirty="0" err="1"/>
              <a:t>for</a:t>
            </a:r>
            <a:r>
              <a:rPr lang="de-DE" dirty="0"/>
              <a:t> all </a:t>
            </a:r>
            <a:r>
              <a:rPr lang="de-DE" dirty="0" err="1"/>
              <a:t>assessed</a:t>
            </a:r>
            <a:r>
              <a:rPr lang="de-DE" dirty="0"/>
              <a:t> </a:t>
            </a:r>
            <a:r>
              <a:rPr lang="de-DE" dirty="0" err="1"/>
              <a:t>parameters</a:t>
            </a:r>
            <a:r>
              <a:rPr lang="de-DE" dirty="0"/>
              <a:t> </a:t>
            </a:r>
            <a:r>
              <a:rPr lang="de-DE" dirty="0" err="1"/>
              <a:t>are</a:t>
            </a:r>
            <a:r>
              <a:rPr lang="de-DE" dirty="0"/>
              <a:t> </a:t>
            </a:r>
            <a:r>
              <a:rPr lang="de-DE" dirty="0" err="1"/>
              <a:t>shown</a:t>
            </a:r>
            <a:r>
              <a:rPr lang="de-DE" dirty="0"/>
              <a:t> </a:t>
            </a:r>
            <a:r>
              <a:rPr lang="de-DE" dirty="0" err="1"/>
              <a:t>here</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27</a:t>
            </a:fld>
            <a:endParaRPr lang="de-DE"/>
          </a:p>
        </p:txBody>
      </p:sp>
    </p:spTree>
    <p:extLst>
      <p:ext uri="{BB962C8B-B14F-4D97-AF65-F5344CB8AC3E}">
        <p14:creationId xmlns:p14="http://schemas.microsoft.com/office/powerpoint/2010/main" val="1539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Such </a:t>
            </a:r>
            <a:r>
              <a:rPr lang="de-DE" dirty="0" err="1"/>
              <a:t>maps</a:t>
            </a:r>
            <a:r>
              <a:rPr lang="de-DE" dirty="0"/>
              <a:t> </a:t>
            </a:r>
            <a:r>
              <a:rPr lang="de-DE" dirty="0" err="1"/>
              <a:t>are</a:t>
            </a:r>
            <a:r>
              <a:rPr lang="de-DE" dirty="0"/>
              <a:t> </a:t>
            </a:r>
            <a:r>
              <a:rPr lang="de-DE" dirty="0" err="1"/>
              <a:t>further</a:t>
            </a:r>
            <a:r>
              <a:rPr lang="de-DE" dirty="0"/>
              <a:t> </a:t>
            </a:r>
            <a:r>
              <a:rPr lang="de-DE" dirty="0" err="1"/>
              <a:t>quantified</a:t>
            </a:r>
            <a:r>
              <a:rPr lang="de-DE" dirty="0"/>
              <a:t> </a:t>
            </a:r>
            <a:r>
              <a:rPr lang="de-DE" dirty="0" err="1"/>
              <a:t>by</a:t>
            </a:r>
            <a:r>
              <a:rPr lang="de-DE" dirty="0"/>
              <a:t> </a:t>
            </a:r>
            <a:r>
              <a:rPr lang="de-DE" dirty="0" err="1"/>
              <a:t>calculating</a:t>
            </a:r>
            <a:r>
              <a:rPr lang="de-DE" dirty="0"/>
              <a:t> </a:t>
            </a:r>
            <a:r>
              <a:rPr lang="de-DE" dirty="0" err="1"/>
              <a:t>the</a:t>
            </a:r>
            <a:r>
              <a:rPr lang="de-DE" dirty="0"/>
              <a:t> </a:t>
            </a:r>
            <a:r>
              <a:rPr lang="de-DE" dirty="0" err="1"/>
              <a:t>defect</a:t>
            </a:r>
            <a:r>
              <a:rPr lang="de-DE" dirty="0"/>
              <a:t> </a:t>
            </a:r>
            <a:r>
              <a:rPr lang="de-DE" dirty="0" err="1"/>
              <a:t>percentages</a:t>
            </a:r>
            <a:r>
              <a:rPr lang="de-DE" dirty="0"/>
              <a:t> </a:t>
            </a:r>
            <a:r>
              <a:rPr lang="de-DE" dirty="0" err="1"/>
              <a:t>as</a:t>
            </a:r>
            <a:r>
              <a:rPr lang="de-DE" dirty="0"/>
              <a:t> </a:t>
            </a:r>
            <a:r>
              <a:rPr lang="de-DE" dirty="0" err="1"/>
              <a:t>number</a:t>
            </a:r>
            <a:r>
              <a:rPr lang="de-DE" dirty="0"/>
              <a:t> </a:t>
            </a:r>
            <a:r>
              <a:rPr lang="de-DE" dirty="0" err="1"/>
              <a:t>of</a:t>
            </a:r>
            <a:r>
              <a:rPr lang="de-DE" dirty="0"/>
              <a:t> </a:t>
            </a:r>
            <a:r>
              <a:rPr lang="de-DE" dirty="0" err="1"/>
              <a:t>voxels</a:t>
            </a:r>
            <a:r>
              <a:rPr lang="de-DE" dirty="0"/>
              <a:t> </a:t>
            </a:r>
            <a:r>
              <a:rPr lang="de-DE" dirty="0" err="1"/>
              <a:t>below</a:t>
            </a:r>
            <a:r>
              <a:rPr lang="de-DE" dirty="0"/>
              <a:t> </a:t>
            </a:r>
            <a:r>
              <a:rPr lang="de-DE" dirty="0" err="1"/>
              <a:t>threshold</a:t>
            </a:r>
            <a:r>
              <a:rPr lang="de-DE" dirty="0"/>
              <a:t> in </a:t>
            </a:r>
            <a:r>
              <a:rPr lang="de-DE" dirty="0" err="1"/>
              <a:t>relation</a:t>
            </a:r>
            <a:r>
              <a:rPr lang="de-DE" dirty="0"/>
              <a:t> </a:t>
            </a:r>
            <a:r>
              <a:rPr lang="de-DE" dirty="0" err="1"/>
              <a:t>to</a:t>
            </a:r>
            <a:r>
              <a:rPr lang="de-DE" dirty="0"/>
              <a:t> </a:t>
            </a:r>
            <a:r>
              <a:rPr lang="de-DE" dirty="0" err="1"/>
              <a:t>the</a:t>
            </a:r>
            <a:r>
              <a:rPr lang="de-DE" dirty="0"/>
              <a:t> total </a:t>
            </a:r>
            <a:r>
              <a:rPr lang="de-DE" dirty="0" err="1"/>
              <a:t>amount</a:t>
            </a:r>
            <a:r>
              <a:rPr lang="de-DE" dirty="0"/>
              <a:t> </a:t>
            </a:r>
            <a:r>
              <a:rPr lang="de-DE" dirty="0" err="1"/>
              <a:t>of</a:t>
            </a:r>
            <a:r>
              <a:rPr lang="de-DE" dirty="0"/>
              <a:t> </a:t>
            </a:r>
            <a:r>
              <a:rPr lang="de-DE" dirty="0" err="1"/>
              <a:t>lung</a:t>
            </a:r>
            <a:r>
              <a:rPr lang="de-DE" dirty="0"/>
              <a:t> </a:t>
            </a:r>
            <a:r>
              <a:rPr lang="de-DE" dirty="0" err="1"/>
              <a:t>parenchyma</a:t>
            </a:r>
            <a:r>
              <a:rPr lang="de-DE" dirty="0"/>
              <a:t> </a:t>
            </a:r>
            <a:r>
              <a:rPr lang="de-DE" dirty="0" err="1"/>
              <a:t>voxels</a:t>
            </a:r>
            <a:r>
              <a:rPr lang="de-DE" dirty="0"/>
              <a:t>. </a:t>
            </a:r>
            <a:r>
              <a:rPr lang="de-DE" dirty="0" err="1"/>
              <a:t>Exemplary</a:t>
            </a:r>
            <a:r>
              <a:rPr lang="de-DE" dirty="0"/>
              <a:t> </a:t>
            </a:r>
            <a:r>
              <a:rPr lang="de-DE" dirty="0" err="1"/>
              <a:t>results</a:t>
            </a:r>
            <a:r>
              <a:rPr lang="de-DE" dirty="0"/>
              <a:t> </a:t>
            </a:r>
            <a:r>
              <a:rPr lang="de-DE" dirty="0" err="1"/>
              <a:t>are</a:t>
            </a:r>
            <a:r>
              <a:rPr lang="de-DE" dirty="0"/>
              <a:t> </a:t>
            </a:r>
            <a:r>
              <a:rPr lang="de-DE" dirty="0" err="1"/>
              <a:t>shown</a:t>
            </a:r>
            <a:r>
              <a:rPr lang="de-DE" dirty="0"/>
              <a:t> </a:t>
            </a:r>
            <a:r>
              <a:rPr lang="de-DE" dirty="0" err="1"/>
              <a:t>here</a:t>
            </a:r>
            <a:r>
              <a:rPr lang="de-DE" dirty="0"/>
              <a:t>.</a:t>
            </a:r>
          </a:p>
          <a:p>
            <a:r>
              <a:rPr lang="en-US" sz="1800" dirty="0">
                <a:effectLst/>
                <a:latin typeface="Calibri" panose="020F0502020204030204" pitchFamily="34" charset="0"/>
                <a:ea typeface="Times" pitchFamily="2" charset="0"/>
              </a:rPr>
              <a:t>All calculated parameters being exported to a spreadsheet file.</a:t>
            </a:r>
            <a:r>
              <a:rPr lang="en-DE" dirty="0">
                <a:effectLst/>
              </a:rPr>
              <a:t> </a:t>
            </a:r>
            <a:endParaRPr lang="de-DE" dirty="0"/>
          </a:p>
        </p:txBody>
      </p:sp>
      <p:sp>
        <p:nvSpPr>
          <p:cNvPr id="4" name="Foliennummernplatzhalter 3"/>
          <p:cNvSpPr>
            <a:spLocks noGrp="1"/>
          </p:cNvSpPr>
          <p:nvPr>
            <p:ph type="sldNum" sz="quarter" idx="5"/>
          </p:nvPr>
        </p:nvSpPr>
        <p:spPr/>
        <p:txBody>
          <a:bodyPr/>
          <a:lstStyle/>
          <a:p>
            <a:fld id="{055F2C62-C6AD-40C2-8BFA-E9E07057E309}" type="slidenum">
              <a:rPr lang="de-DE" smtClean="0"/>
              <a:t>28</a:t>
            </a:fld>
            <a:endParaRPr lang="de-DE"/>
          </a:p>
        </p:txBody>
      </p:sp>
    </p:spTree>
    <p:extLst>
      <p:ext uri="{BB962C8B-B14F-4D97-AF65-F5344CB8AC3E}">
        <p14:creationId xmlns:p14="http://schemas.microsoft.com/office/powerpoint/2010/main" val="225658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radial </a:t>
            </a:r>
            <a:r>
              <a:rPr lang="de-DE" dirty="0" err="1"/>
              <a:t>imaging</a:t>
            </a:r>
            <a:r>
              <a:rPr lang="de-DE" dirty="0"/>
              <a:t> </a:t>
            </a:r>
            <a:r>
              <a:rPr lang="de-DE" dirty="0" err="1"/>
              <a:t>gradient</a:t>
            </a:r>
            <a:r>
              <a:rPr lang="de-DE" dirty="0"/>
              <a:t> </a:t>
            </a:r>
            <a:r>
              <a:rPr lang="de-DE" dirty="0" err="1"/>
              <a:t>delays</a:t>
            </a:r>
            <a:r>
              <a:rPr lang="de-DE" dirty="0"/>
              <a:t> </a:t>
            </a:r>
            <a:r>
              <a:rPr lang="de-DE" dirty="0" err="1"/>
              <a:t>induce</a:t>
            </a:r>
            <a:r>
              <a:rPr lang="de-DE" dirty="0"/>
              <a:t> parallel and orthogonal </a:t>
            </a:r>
            <a:r>
              <a:rPr lang="de-DE" dirty="0" err="1"/>
              <a:t>trajectory</a:t>
            </a:r>
            <a:r>
              <a:rPr lang="de-DE" dirty="0"/>
              <a:t> </a:t>
            </a:r>
            <a:r>
              <a:rPr lang="de-DE" dirty="0" err="1"/>
              <a:t>shifts</a:t>
            </a:r>
            <a:r>
              <a:rPr lang="de-DE" dirty="0"/>
              <a:t> </a:t>
            </a:r>
            <a:r>
              <a:rPr lang="de-DE" dirty="0" err="1"/>
              <a:t>as</a:t>
            </a:r>
            <a:r>
              <a:rPr lang="de-DE" dirty="0"/>
              <a:t> </a:t>
            </a:r>
            <a:r>
              <a:rPr lang="de-DE" dirty="0" err="1"/>
              <a:t>seen</a:t>
            </a:r>
            <a:r>
              <a:rPr lang="de-DE" dirty="0"/>
              <a:t> on </a:t>
            </a:r>
            <a:r>
              <a:rPr lang="de-DE" dirty="0" err="1"/>
              <a:t>the</a:t>
            </a:r>
            <a:r>
              <a:rPr lang="de-DE" dirty="0"/>
              <a:t> </a:t>
            </a:r>
            <a:r>
              <a:rPr lang="de-DE" dirty="0" err="1"/>
              <a:t>left</a:t>
            </a:r>
            <a:r>
              <a:rPr lang="de-DE" dirty="0"/>
              <a:t>. The </a:t>
            </a:r>
            <a:r>
              <a:rPr lang="de-DE" dirty="0" err="1"/>
              <a:t>gradient</a:t>
            </a:r>
            <a:r>
              <a:rPr lang="de-DE" dirty="0"/>
              <a:t> </a:t>
            </a:r>
            <a:r>
              <a:rPr lang="de-DE" dirty="0" err="1"/>
              <a:t>delays</a:t>
            </a:r>
            <a:r>
              <a:rPr lang="de-DE" dirty="0"/>
              <a:t> </a:t>
            </a:r>
            <a:r>
              <a:rPr lang="de-DE" dirty="0" err="1"/>
              <a:t>might</a:t>
            </a:r>
            <a:r>
              <a:rPr lang="de-DE" dirty="0"/>
              <a:t> </a:t>
            </a:r>
            <a:r>
              <a:rPr lang="de-DE" dirty="0" err="1"/>
              <a:t>be</a:t>
            </a:r>
            <a:r>
              <a:rPr lang="de-DE" dirty="0"/>
              <a:t> </a:t>
            </a:r>
            <a:r>
              <a:rPr lang="de-DE" dirty="0" err="1"/>
              <a:t>estimated</a:t>
            </a:r>
            <a:r>
              <a:rPr lang="de-DE" dirty="0"/>
              <a:t> </a:t>
            </a:r>
            <a:r>
              <a:rPr lang="de-DE" dirty="0" err="1"/>
              <a:t>from</a:t>
            </a:r>
            <a:r>
              <a:rPr lang="de-DE" dirty="0"/>
              <a:t> </a:t>
            </a:r>
            <a:r>
              <a:rPr lang="de-DE" dirty="0" err="1"/>
              <a:t>data</a:t>
            </a:r>
            <a:r>
              <a:rPr lang="de-DE" dirty="0"/>
              <a:t> </a:t>
            </a:r>
            <a:r>
              <a:rPr lang="de-DE" dirty="0" err="1"/>
              <a:t>using</a:t>
            </a:r>
            <a:r>
              <a:rPr lang="de-DE" dirty="0"/>
              <a:t> </a:t>
            </a:r>
            <a:r>
              <a:rPr lang="de-DE" dirty="0" err="1"/>
              <a:t>the</a:t>
            </a:r>
            <a:r>
              <a:rPr lang="de-DE" dirty="0"/>
              <a:t> Bart Toolbox via </a:t>
            </a:r>
            <a:r>
              <a:rPr lang="de-DE" dirty="0" err="1"/>
              <a:t>the</a:t>
            </a:r>
            <a:r>
              <a:rPr lang="de-DE" dirty="0"/>
              <a:t> ‚</a:t>
            </a:r>
            <a:r>
              <a:rPr lang="de-DE" dirty="0" err="1"/>
              <a:t>estdelay</a:t>
            </a:r>
            <a:r>
              <a:rPr lang="de-DE" dirty="0"/>
              <a:t>‘ </a:t>
            </a:r>
            <a:r>
              <a:rPr lang="de-DE" dirty="0" err="1"/>
              <a:t>function</a:t>
            </a:r>
            <a:r>
              <a:rPr lang="de-DE" dirty="0"/>
              <a:t>. The </a:t>
            </a:r>
            <a:r>
              <a:rPr lang="de-DE" dirty="0" err="1"/>
              <a:t>obtained</a:t>
            </a:r>
            <a:r>
              <a:rPr lang="de-DE" dirty="0"/>
              <a:t> </a:t>
            </a:r>
            <a:r>
              <a:rPr lang="de-DE" dirty="0" err="1"/>
              <a:t>gradient</a:t>
            </a:r>
            <a:r>
              <a:rPr lang="de-DE" dirty="0"/>
              <a:t> </a:t>
            </a:r>
            <a:r>
              <a:rPr lang="de-DE" dirty="0" err="1"/>
              <a:t>delays</a:t>
            </a:r>
            <a:r>
              <a:rPr lang="de-DE" dirty="0"/>
              <a:t> </a:t>
            </a:r>
            <a:r>
              <a:rPr lang="de-DE" dirty="0" err="1"/>
              <a:t>are</a:t>
            </a:r>
            <a:r>
              <a:rPr lang="de-DE" dirty="0"/>
              <a:t> </a:t>
            </a:r>
            <a:r>
              <a:rPr lang="de-DE" dirty="0" err="1"/>
              <a:t>applied</a:t>
            </a:r>
            <a:r>
              <a:rPr lang="de-DE" dirty="0"/>
              <a:t> </a:t>
            </a:r>
            <a:r>
              <a:rPr lang="de-DE" dirty="0" err="1"/>
              <a:t>to</a:t>
            </a:r>
            <a:r>
              <a:rPr lang="de-DE" dirty="0"/>
              <a:t> </a:t>
            </a:r>
            <a:r>
              <a:rPr lang="de-DE" dirty="0" err="1"/>
              <a:t>the</a:t>
            </a:r>
            <a:r>
              <a:rPr lang="de-DE" dirty="0"/>
              <a:t> </a:t>
            </a:r>
            <a:r>
              <a:rPr lang="de-DE" dirty="0" err="1"/>
              <a:t>data</a:t>
            </a:r>
            <a:r>
              <a:rPr lang="de-DE" dirty="0"/>
              <a:t>. This </a:t>
            </a:r>
            <a:r>
              <a:rPr lang="de-DE" dirty="0" err="1"/>
              <a:t>step</a:t>
            </a:r>
            <a:r>
              <a:rPr lang="de-DE" dirty="0"/>
              <a:t> </a:t>
            </a:r>
            <a:r>
              <a:rPr lang="de-DE" dirty="0" err="1"/>
              <a:t>is</a:t>
            </a:r>
            <a:r>
              <a:rPr lang="de-DE" dirty="0"/>
              <a:t> </a:t>
            </a:r>
            <a:r>
              <a:rPr lang="de-DE" dirty="0" err="1"/>
              <a:t>depicted</a:t>
            </a:r>
            <a:r>
              <a:rPr lang="de-DE" dirty="0"/>
              <a:t> on </a:t>
            </a:r>
            <a:r>
              <a:rPr lang="de-DE" dirty="0" err="1"/>
              <a:t>the</a:t>
            </a:r>
            <a:r>
              <a:rPr lang="de-DE" dirty="0"/>
              <a:t> </a:t>
            </a:r>
            <a:r>
              <a:rPr lang="de-DE" dirty="0" err="1"/>
              <a:t>right</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3</a:t>
            </a:fld>
            <a:endParaRPr lang="de-DE"/>
          </a:p>
        </p:txBody>
      </p:sp>
    </p:spTree>
    <p:extLst>
      <p:ext uri="{BB962C8B-B14F-4D97-AF65-F5344CB8AC3E}">
        <p14:creationId xmlns:p14="http://schemas.microsoft.com/office/powerpoint/2010/main" val="1897551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Prior </a:t>
            </a:r>
            <a:r>
              <a:rPr lang="de-DE" dirty="0" err="1"/>
              <a:t>further</a:t>
            </a:r>
            <a:r>
              <a:rPr lang="de-DE" dirty="0"/>
              <a:t> </a:t>
            </a:r>
            <a:r>
              <a:rPr lang="de-DE" dirty="0" err="1"/>
              <a:t>processing</a:t>
            </a:r>
            <a:r>
              <a:rPr lang="de-DE" dirty="0"/>
              <a:t> </a:t>
            </a:r>
            <a:r>
              <a:rPr lang="de-DE" dirty="0" err="1"/>
              <a:t>of</a:t>
            </a:r>
            <a:r>
              <a:rPr lang="de-DE" dirty="0"/>
              <a:t> </a:t>
            </a:r>
            <a:r>
              <a:rPr lang="de-DE" dirty="0" err="1"/>
              <a:t>the</a:t>
            </a:r>
            <a:r>
              <a:rPr lang="de-DE" dirty="0"/>
              <a:t> </a:t>
            </a:r>
            <a:r>
              <a:rPr lang="de-DE" dirty="0" err="1"/>
              <a:t>k-space</a:t>
            </a:r>
            <a:r>
              <a:rPr lang="de-DE" dirty="0"/>
              <a:t>, a Hanning </a:t>
            </a:r>
            <a:r>
              <a:rPr lang="de-DE" dirty="0" err="1"/>
              <a:t>window</a:t>
            </a:r>
            <a:r>
              <a:rPr lang="de-DE" dirty="0"/>
              <a:t> </a:t>
            </a:r>
            <a:r>
              <a:rPr lang="de-DE" dirty="0" err="1"/>
              <a:t>is</a:t>
            </a:r>
            <a:r>
              <a:rPr lang="de-DE" dirty="0"/>
              <a:t> </a:t>
            </a:r>
            <a:r>
              <a:rPr lang="de-DE" dirty="0" err="1"/>
              <a:t>applied</a:t>
            </a:r>
            <a:r>
              <a:rPr lang="de-DE" dirty="0"/>
              <a:t> </a:t>
            </a:r>
            <a:r>
              <a:rPr lang="de-DE" dirty="0" err="1"/>
              <a:t>to</a:t>
            </a:r>
            <a:r>
              <a:rPr lang="de-DE" dirty="0"/>
              <a:t> </a:t>
            </a:r>
            <a:r>
              <a:rPr lang="de-DE" dirty="0" err="1"/>
              <a:t>remove</a:t>
            </a:r>
            <a:r>
              <a:rPr lang="de-DE" dirty="0"/>
              <a:t> </a:t>
            </a:r>
            <a:r>
              <a:rPr lang="de-DE" dirty="0" err="1"/>
              <a:t>ringing</a:t>
            </a:r>
            <a:r>
              <a:rPr lang="de-DE" dirty="0"/>
              <a:t> </a:t>
            </a:r>
            <a:r>
              <a:rPr lang="de-DE" dirty="0" err="1"/>
              <a:t>artefacts</a:t>
            </a:r>
            <a:r>
              <a:rPr lang="de-DE" dirty="0"/>
              <a:t> </a:t>
            </a:r>
            <a:r>
              <a:rPr lang="de-DE" dirty="0" err="1"/>
              <a:t>as</a:t>
            </a:r>
            <a:r>
              <a:rPr lang="de-DE" dirty="0"/>
              <a:t> </a:t>
            </a:r>
            <a:r>
              <a:rPr lang="de-DE" dirty="0" err="1"/>
              <a:t>highlighted</a:t>
            </a:r>
            <a:r>
              <a:rPr lang="de-DE" dirty="0"/>
              <a:t> </a:t>
            </a:r>
            <a:r>
              <a:rPr lang="de-DE" dirty="0" err="1"/>
              <a:t>by</a:t>
            </a:r>
            <a:r>
              <a:rPr lang="de-DE" dirty="0"/>
              <a:t> </a:t>
            </a:r>
            <a:r>
              <a:rPr lang="de-DE" dirty="0" err="1"/>
              <a:t>the</a:t>
            </a:r>
            <a:r>
              <a:rPr lang="de-DE" dirty="0"/>
              <a:t> </a:t>
            </a:r>
            <a:r>
              <a:rPr lang="de-DE" dirty="0" err="1"/>
              <a:t>red</a:t>
            </a:r>
            <a:r>
              <a:rPr lang="de-DE" dirty="0"/>
              <a:t> </a:t>
            </a:r>
            <a:r>
              <a:rPr lang="de-DE" dirty="0" err="1"/>
              <a:t>arrows</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4</a:t>
            </a:fld>
            <a:endParaRPr lang="de-DE"/>
          </a:p>
        </p:txBody>
      </p:sp>
    </p:spTree>
    <p:extLst>
      <p:ext uri="{BB962C8B-B14F-4D97-AF65-F5344CB8AC3E}">
        <p14:creationId xmlns:p14="http://schemas.microsoft.com/office/powerpoint/2010/main" val="308415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low-resolution image reconstruction, select one-eighth or one-fourth of the k-space data </a:t>
            </a:r>
            <a:r>
              <a:rPr lang="en-GB" dirty="0" err="1"/>
              <a:t>centered</a:t>
            </a:r>
            <a:r>
              <a:rPr lang="en-GB" dirty="0"/>
              <a:t> around the middle index of the readout or partition dimension.</a:t>
            </a:r>
          </a:p>
          <a:p>
            <a:endParaRPr lang="en-GB" dirty="0"/>
          </a:p>
        </p:txBody>
      </p:sp>
      <p:sp>
        <p:nvSpPr>
          <p:cNvPr id="4" name="Slide Number Placeholder 3"/>
          <p:cNvSpPr>
            <a:spLocks noGrp="1"/>
          </p:cNvSpPr>
          <p:nvPr>
            <p:ph type="sldNum" sz="quarter" idx="5"/>
          </p:nvPr>
        </p:nvSpPr>
        <p:spPr/>
        <p:txBody>
          <a:bodyPr/>
          <a:lstStyle/>
          <a:p>
            <a:fld id="{055F2C62-C6AD-40C2-8BFA-E9E07057E309}" type="slidenum">
              <a:rPr lang="de-DE" smtClean="0"/>
              <a:t>5</a:t>
            </a:fld>
            <a:endParaRPr lang="de-DE"/>
          </a:p>
        </p:txBody>
      </p:sp>
    </p:spTree>
    <p:extLst>
      <p:ext uri="{BB962C8B-B14F-4D97-AF65-F5344CB8AC3E}">
        <p14:creationId xmlns:p14="http://schemas.microsoft.com/office/powerpoint/2010/main" val="399977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Reshape the matrices of k-space data and corresponding trajectories to include additional time dimensions, so that the each timeframe includes 14 spokes and utilize the parallel imaging and compressed sensing (pics) command in BART to perform image reconstruction.</a:t>
            </a:r>
            <a:endParaRPr lang="en-DE" dirty="0"/>
          </a:p>
        </p:txBody>
      </p:sp>
      <p:sp>
        <p:nvSpPr>
          <p:cNvPr id="4" name="Slide Number Placeholder 3"/>
          <p:cNvSpPr>
            <a:spLocks noGrp="1"/>
          </p:cNvSpPr>
          <p:nvPr>
            <p:ph type="sldNum" sz="quarter" idx="5"/>
          </p:nvPr>
        </p:nvSpPr>
        <p:spPr/>
        <p:txBody>
          <a:bodyPr/>
          <a:lstStyle/>
          <a:p>
            <a:fld id="{055F2C62-C6AD-40C2-8BFA-E9E07057E309}" type="slidenum">
              <a:rPr lang="de-DE" smtClean="0"/>
              <a:t>6</a:t>
            </a:fld>
            <a:endParaRPr lang="de-DE"/>
          </a:p>
        </p:txBody>
      </p:sp>
    </p:spTree>
    <p:extLst>
      <p:ext uri="{BB962C8B-B14F-4D97-AF65-F5344CB8AC3E}">
        <p14:creationId xmlns:p14="http://schemas.microsoft.com/office/powerpoint/2010/main" val="2015015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lung</a:t>
            </a:r>
            <a:r>
              <a:rPr lang="de-DE" dirty="0"/>
              <a:t> </a:t>
            </a:r>
            <a:r>
              <a:rPr lang="de-DE" dirty="0" err="1"/>
              <a:t>parenchyma</a:t>
            </a:r>
            <a:r>
              <a:rPr lang="de-DE" dirty="0"/>
              <a:t> in </a:t>
            </a:r>
            <a:r>
              <a:rPr lang="de-DE" dirty="0" err="1"/>
              <a:t>each</a:t>
            </a:r>
            <a:r>
              <a:rPr lang="de-DE" dirty="0"/>
              <a:t> </a:t>
            </a:r>
            <a:r>
              <a:rPr lang="de-DE" dirty="0" err="1"/>
              <a:t>reconstructed</a:t>
            </a:r>
            <a:r>
              <a:rPr lang="de-DE" dirty="0"/>
              <a:t> </a:t>
            </a:r>
            <a:r>
              <a:rPr lang="de-DE" dirty="0" err="1"/>
              <a:t>low</a:t>
            </a:r>
            <a:r>
              <a:rPr lang="de-DE" dirty="0"/>
              <a:t>-resolution 3D </a:t>
            </a:r>
            <a:r>
              <a:rPr lang="de-DE" dirty="0" err="1"/>
              <a:t>image</a:t>
            </a:r>
            <a:r>
              <a:rPr lang="de-DE" dirty="0"/>
              <a:t> </a:t>
            </a:r>
            <a:r>
              <a:rPr lang="de-DE" dirty="0" err="1"/>
              <a:t>is</a:t>
            </a:r>
            <a:r>
              <a:rPr lang="de-DE" dirty="0"/>
              <a:t> </a:t>
            </a:r>
            <a:r>
              <a:rPr lang="de-DE" dirty="0" err="1"/>
              <a:t>being</a:t>
            </a:r>
            <a:r>
              <a:rPr lang="de-DE" dirty="0"/>
              <a:t> </a:t>
            </a:r>
            <a:r>
              <a:rPr lang="de-DE" dirty="0" err="1"/>
              <a:t>segmented</a:t>
            </a:r>
            <a:r>
              <a:rPr lang="de-DE" dirty="0"/>
              <a:t> </a:t>
            </a:r>
            <a:r>
              <a:rPr lang="de-DE" dirty="0" err="1"/>
              <a:t>using</a:t>
            </a:r>
            <a:r>
              <a:rPr lang="de-DE" dirty="0"/>
              <a:t> </a:t>
            </a:r>
            <a:r>
              <a:rPr lang="de-DE" dirty="0" err="1"/>
              <a:t>Otsu‘s</a:t>
            </a:r>
            <a:r>
              <a:rPr lang="de-DE" dirty="0"/>
              <a:t> </a:t>
            </a:r>
            <a:r>
              <a:rPr lang="de-DE" dirty="0" err="1"/>
              <a:t>thresholding</a:t>
            </a:r>
            <a:r>
              <a:rPr lang="de-DE" dirty="0"/>
              <a:t>. The </a:t>
            </a:r>
            <a:r>
              <a:rPr lang="de-DE" dirty="0" err="1"/>
              <a:t>lung</a:t>
            </a:r>
            <a:r>
              <a:rPr lang="de-DE" dirty="0"/>
              <a:t> </a:t>
            </a:r>
            <a:r>
              <a:rPr lang="de-DE" dirty="0" err="1"/>
              <a:t>volume</a:t>
            </a:r>
            <a:r>
              <a:rPr lang="de-DE" dirty="0"/>
              <a:t> </a:t>
            </a:r>
            <a:r>
              <a:rPr lang="de-DE" dirty="0" err="1"/>
              <a:t>for</a:t>
            </a:r>
            <a:r>
              <a:rPr lang="de-DE" dirty="0"/>
              <a:t> </a:t>
            </a:r>
            <a:r>
              <a:rPr lang="de-DE" dirty="0" err="1"/>
              <a:t>each</a:t>
            </a:r>
            <a:r>
              <a:rPr lang="de-DE" dirty="0"/>
              <a:t> time </a:t>
            </a:r>
            <a:r>
              <a:rPr lang="de-DE" dirty="0" err="1"/>
              <a:t>is</a:t>
            </a:r>
            <a:r>
              <a:rPr lang="de-DE" dirty="0"/>
              <a:t> </a:t>
            </a:r>
            <a:r>
              <a:rPr lang="de-DE" dirty="0" err="1"/>
              <a:t>calculated</a:t>
            </a:r>
            <a:r>
              <a:rPr lang="de-DE" dirty="0"/>
              <a:t>  and </a:t>
            </a:r>
            <a:r>
              <a:rPr lang="de-DE" dirty="0" err="1"/>
              <a:t>the</a:t>
            </a:r>
            <a:r>
              <a:rPr lang="de-DE" dirty="0"/>
              <a:t> </a:t>
            </a:r>
            <a:r>
              <a:rPr lang="de-DE" dirty="0" err="1"/>
              <a:t>low</a:t>
            </a:r>
            <a:r>
              <a:rPr lang="de-DE" dirty="0"/>
              <a:t>-pass </a:t>
            </a:r>
            <a:r>
              <a:rPr lang="de-DE" dirty="0" err="1"/>
              <a:t>filter</a:t>
            </a:r>
            <a:r>
              <a:rPr lang="de-DE" dirty="0"/>
              <a:t> </a:t>
            </a:r>
            <a:r>
              <a:rPr lang="de-DE" dirty="0" err="1"/>
              <a:t>with</a:t>
            </a:r>
            <a:r>
              <a:rPr lang="de-DE" dirty="0"/>
              <a:t> </a:t>
            </a:r>
            <a:r>
              <a:rPr lang="de-DE" dirty="0" err="1"/>
              <a:t>cut</a:t>
            </a:r>
            <a:r>
              <a:rPr lang="de-DE" dirty="0"/>
              <a:t>-off </a:t>
            </a:r>
            <a:r>
              <a:rPr lang="de-DE" dirty="0" err="1"/>
              <a:t>frequency</a:t>
            </a:r>
            <a:r>
              <a:rPr lang="de-DE" dirty="0"/>
              <a:t> </a:t>
            </a:r>
            <a:r>
              <a:rPr lang="de-DE" dirty="0" err="1"/>
              <a:t>of</a:t>
            </a:r>
            <a:r>
              <a:rPr lang="de-DE" dirty="0"/>
              <a:t> 0.7 </a:t>
            </a:r>
            <a:r>
              <a:rPr lang="de-DE" dirty="0" err="1"/>
              <a:t>Hzis</a:t>
            </a:r>
            <a:r>
              <a:rPr lang="de-DE" dirty="0"/>
              <a:t> </a:t>
            </a:r>
            <a:r>
              <a:rPr lang="de-DE" dirty="0" err="1"/>
              <a:t>applied</a:t>
            </a:r>
            <a:r>
              <a:rPr lang="de-DE" dirty="0"/>
              <a:t> on </a:t>
            </a:r>
            <a:r>
              <a:rPr lang="de-DE" dirty="0" err="1"/>
              <a:t>the</a:t>
            </a:r>
            <a:r>
              <a:rPr lang="de-DE" dirty="0"/>
              <a:t> </a:t>
            </a:r>
            <a:r>
              <a:rPr lang="de-DE" dirty="0" err="1"/>
              <a:t>timeseries</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7</a:t>
            </a:fld>
            <a:endParaRPr lang="de-DE"/>
          </a:p>
        </p:txBody>
      </p:sp>
    </p:spTree>
    <p:extLst>
      <p:ext uri="{BB962C8B-B14F-4D97-AF65-F5344CB8AC3E}">
        <p14:creationId xmlns:p14="http://schemas.microsoft.com/office/powerpoint/2010/main" val="203495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breathing</a:t>
            </a:r>
            <a:r>
              <a:rPr lang="de-DE" dirty="0"/>
              <a:t> </a:t>
            </a:r>
            <a:r>
              <a:rPr lang="de-DE" dirty="0" err="1"/>
              <a:t>frequency</a:t>
            </a:r>
            <a:r>
              <a:rPr lang="de-DE" dirty="0"/>
              <a:t> </a:t>
            </a:r>
            <a:r>
              <a:rPr lang="de-DE" dirty="0" err="1"/>
              <a:t>is</a:t>
            </a:r>
            <a:r>
              <a:rPr lang="de-DE" dirty="0"/>
              <a:t> </a:t>
            </a:r>
            <a:r>
              <a:rPr lang="de-DE" dirty="0" err="1"/>
              <a:t>calculated</a:t>
            </a:r>
            <a:r>
              <a:rPr lang="de-DE" dirty="0"/>
              <a:t> </a:t>
            </a:r>
            <a:r>
              <a:rPr lang="de-DE" dirty="0" err="1"/>
              <a:t>from</a:t>
            </a:r>
            <a:r>
              <a:rPr lang="de-DE" dirty="0"/>
              <a:t> </a:t>
            </a:r>
            <a:r>
              <a:rPr lang="de-DE" dirty="0" err="1"/>
              <a:t>the</a:t>
            </a:r>
            <a:r>
              <a:rPr lang="de-DE" dirty="0"/>
              <a:t> </a:t>
            </a:r>
            <a:r>
              <a:rPr lang="de-DE" dirty="0" err="1"/>
              <a:t>low</a:t>
            </a:r>
            <a:r>
              <a:rPr lang="de-DE" dirty="0"/>
              <a:t>-pass </a:t>
            </a:r>
            <a:r>
              <a:rPr lang="de-DE" dirty="0" err="1"/>
              <a:t>filtered</a:t>
            </a:r>
            <a:r>
              <a:rPr lang="de-DE" dirty="0"/>
              <a:t> </a:t>
            </a:r>
            <a:r>
              <a:rPr lang="de-DE" dirty="0" err="1"/>
              <a:t>lung</a:t>
            </a:r>
            <a:r>
              <a:rPr lang="de-DE" dirty="0"/>
              <a:t> </a:t>
            </a:r>
            <a:r>
              <a:rPr lang="de-DE" dirty="0" err="1"/>
              <a:t>volume</a:t>
            </a:r>
            <a:r>
              <a:rPr lang="de-DE" dirty="0"/>
              <a:t> </a:t>
            </a:r>
            <a:r>
              <a:rPr lang="de-DE" dirty="0" err="1"/>
              <a:t>timeseries</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8</a:t>
            </a:fld>
            <a:endParaRPr lang="de-DE"/>
          </a:p>
        </p:txBody>
      </p:sp>
    </p:spTree>
    <p:extLst>
      <p:ext uri="{BB962C8B-B14F-4D97-AF65-F5344CB8AC3E}">
        <p14:creationId xmlns:p14="http://schemas.microsoft.com/office/powerpoint/2010/main" val="1859929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Extreme </a:t>
            </a:r>
            <a:r>
              <a:rPr lang="de-DE" dirty="0" err="1"/>
              <a:t>outliers</a:t>
            </a:r>
            <a:r>
              <a:rPr lang="de-DE" dirty="0"/>
              <a:t> </a:t>
            </a:r>
            <a:r>
              <a:rPr lang="de-DE" dirty="0" err="1"/>
              <a:t>are</a:t>
            </a:r>
            <a:r>
              <a:rPr lang="de-DE" dirty="0"/>
              <a:t> </a:t>
            </a:r>
            <a:r>
              <a:rPr lang="de-DE" dirty="0" err="1"/>
              <a:t>excluded</a:t>
            </a:r>
            <a:r>
              <a:rPr lang="de-DE" dirty="0"/>
              <a:t> </a:t>
            </a:r>
            <a:r>
              <a:rPr lang="de-DE" dirty="0" err="1"/>
              <a:t>from</a:t>
            </a:r>
            <a:r>
              <a:rPr lang="de-DE" dirty="0"/>
              <a:t> </a:t>
            </a:r>
            <a:r>
              <a:rPr lang="de-DE" dirty="0" err="1"/>
              <a:t>the</a:t>
            </a:r>
            <a:r>
              <a:rPr lang="de-DE" dirty="0"/>
              <a:t> </a:t>
            </a:r>
            <a:r>
              <a:rPr lang="de-DE" dirty="0" err="1"/>
              <a:t>volume</a:t>
            </a:r>
            <a:r>
              <a:rPr lang="de-DE" dirty="0"/>
              <a:t> time </a:t>
            </a:r>
            <a:r>
              <a:rPr lang="de-DE" dirty="0" err="1"/>
              <a:t>series</a:t>
            </a:r>
            <a:r>
              <a:rPr lang="de-DE" dirty="0"/>
              <a:t>.</a:t>
            </a:r>
          </a:p>
        </p:txBody>
      </p:sp>
      <p:sp>
        <p:nvSpPr>
          <p:cNvPr id="4" name="Foliennummernplatzhalter 3"/>
          <p:cNvSpPr>
            <a:spLocks noGrp="1"/>
          </p:cNvSpPr>
          <p:nvPr>
            <p:ph type="sldNum" sz="quarter" idx="5"/>
          </p:nvPr>
        </p:nvSpPr>
        <p:spPr/>
        <p:txBody>
          <a:bodyPr/>
          <a:lstStyle/>
          <a:p>
            <a:fld id="{055F2C62-C6AD-40C2-8BFA-E9E07057E309}" type="slidenum">
              <a:rPr lang="de-DE" smtClean="0"/>
              <a:t>9</a:t>
            </a:fld>
            <a:endParaRPr lang="de-DE"/>
          </a:p>
        </p:txBody>
      </p:sp>
    </p:spTree>
    <p:extLst>
      <p:ext uri="{BB962C8B-B14F-4D97-AF65-F5344CB8AC3E}">
        <p14:creationId xmlns:p14="http://schemas.microsoft.com/office/powerpoint/2010/main" val="2898093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E113B34-076D-4EF6-8181-C8B4BD8B746A}" type="datetimeFigureOut">
              <a:rPr lang="de-DE" smtClean="0"/>
              <a:t>22.07.24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3406796637"/>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E113B34-076D-4EF6-8181-C8B4BD8B746A}" type="datetimeFigureOut">
              <a:rPr lang="de-DE" smtClean="0"/>
              <a:t>22.07.24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1538056973"/>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E113B34-076D-4EF6-8181-C8B4BD8B746A}" type="datetimeFigureOut">
              <a:rPr lang="de-DE" smtClean="0"/>
              <a:t>22.07.24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4141451745"/>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E113B34-076D-4EF6-8181-C8B4BD8B746A}" type="datetimeFigureOut">
              <a:rPr lang="de-DE" smtClean="0"/>
              <a:t>22.07.24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874875751"/>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E113B34-076D-4EF6-8181-C8B4BD8B746A}" type="datetimeFigureOut">
              <a:rPr lang="de-DE" smtClean="0"/>
              <a:t>22.07.24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1459403330"/>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E113B34-076D-4EF6-8181-C8B4BD8B746A}" type="datetimeFigureOut">
              <a:rPr lang="de-DE" smtClean="0"/>
              <a:t>22.07.24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1264935474"/>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lgn="ctr">
              <a:defRPr/>
            </a:lvl1p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E113B34-076D-4EF6-8181-C8B4BD8B746A}" type="datetimeFigureOut">
              <a:rPr lang="de-DE" smtClean="0"/>
              <a:t>22.07.24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394111402"/>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DE"/>
              <a:t>Mastertitelformat bearbeiten</a:t>
            </a:r>
            <a:endParaRPr lang="en-US" dirty="0"/>
          </a:p>
        </p:txBody>
      </p:sp>
      <p:sp>
        <p:nvSpPr>
          <p:cNvPr id="3" name="Date Placeholder 2"/>
          <p:cNvSpPr>
            <a:spLocks noGrp="1"/>
          </p:cNvSpPr>
          <p:nvPr>
            <p:ph type="dt" sz="half" idx="10"/>
          </p:nvPr>
        </p:nvSpPr>
        <p:spPr/>
        <p:txBody>
          <a:bodyPr/>
          <a:lstStyle/>
          <a:p>
            <a:fld id="{0E113B34-076D-4EF6-8181-C8B4BD8B746A}" type="datetimeFigureOut">
              <a:rPr lang="de-DE" smtClean="0"/>
              <a:t>22.07.24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1466781507"/>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13B34-076D-4EF6-8181-C8B4BD8B746A}" type="datetimeFigureOut">
              <a:rPr lang="de-DE" smtClean="0"/>
              <a:t>22.07.24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1988341841"/>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E113B34-076D-4EF6-8181-C8B4BD8B746A}" type="datetimeFigureOut">
              <a:rPr lang="de-DE" smtClean="0"/>
              <a:t>22.07.24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3762066293"/>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E113B34-076D-4EF6-8181-C8B4BD8B746A}" type="datetimeFigureOut">
              <a:rPr lang="de-DE" smtClean="0"/>
              <a:t>22.07.24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278DF94-79BA-4383-9DCB-FF5EE1FFD645}" type="slidenum">
              <a:rPr lang="de-DE" smtClean="0"/>
              <a:t>‹#›</a:t>
            </a:fld>
            <a:endParaRPr lang="de-DE"/>
          </a:p>
        </p:txBody>
      </p:sp>
    </p:spTree>
    <p:extLst>
      <p:ext uri="{BB962C8B-B14F-4D97-AF65-F5344CB8AC3E}">
        <p14:creationId xmlns:p14="http://schemas.microsoft.com/office/powerpoint/2010/main" val="1024449961"/>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13B34-076D-4EF6-8181-C8B4BD8B746A}" type="datetimeFigureOut">
              <a:rPr lang="de-DE" smtClean="0"/>
              <a:t>22.07.24</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8DF94-79BA-4383-9DCB-FF5EE1FFD645}" type="slidenum">
              <a:rPr lang="de-DE" smtClean="0"/>
              <a:t>‹#›</a:t>
            </a:fld>
            <a:endParaRPr lang="de-DE"/>
          </a:p>
        </p:txBody>
      </p:sp>
    </p:spTree>
    <p:extLst>
      <p:ext uri="{BB962C8B-B14F-4D97-AF65-F5344CB8AC3E}">
        <p14:creationId xmlns:p14="http://schemas.microsoft.com/office/powerpoint/2010/main" val="215104559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0" advTm="6584"/>
    </mc:Choice>
    <mc:Fallback xmlns="">
      <p:transition advTm="6584"/>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2.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0.png"/><Relationship Id="rId4" Type="http://schemas.openxmlformats.org/officeDocument/2006/relationships/image" Target="../media/image430.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11F8F-F3FD-4014-958E-A2AA475E80D5}"/>
              </a:ext>
            </a:extLst>
          </p:cNvPr>
          <p:cNvSpPr>
            <a:spLocks noGrp="1"/>
          </p:cNvSpPr>
          <p:nvPr>
            <p:ph type="title"/>
          </p:nvPr>
        </p:nvSpPr>
        <p:spPr/>
        <p:txBody>
          <a:bodyPr/>
          <a:lstStyle/>
          <a:p>
            <a:r>
              <a:rPr lang="de-DE" dirty="0"/>
              <a:t>3D Phase-</a:t>
            </a:r>
            <a:r>
              <a:rPr lang="de-DE" dirty="0" err="1"/>
              <a:t>Resolved</a:t>
            </a:r>
            <a:r>
              <a:rPr lang="de-DE" dirty="0"/>
              <a:t> </a:t>
            </a:r>
            <a:r>
              <a:rPr lang="de-DE" dirty="0" err="1"/>
              <a:t>Functional</a:t>
            </a:r>
            <a:r>
              <a:rPr lang="de-DE" dirty="0"/>
              <a:t> Lung MRI</a:t>
            </a:r>
          </a:p>
        </p:txBody>
      </p:sp>
      <p:grpSp>
        <p:nvGrpSpPr>
          <p:cNvPr id="7" name="Gruppieren 6">
            <a:extLst>
              <a:ext uri="{FF2B5EF4-FFF2-40B4-BE49-F238E27FC236}">
                <a16:creationId xmlns:a16="http://schemas.microsoft.com/office/drawing/2014/main" id="{C0D0E1D8-D598-4C51-BAAC-CE2AD76E1323}"/>
              </a:ext>
            </a:extLst>
          </p:cNvPr>
          <p:cNvGrpSpPr/>
          <p:nvPr/>
        </p:nvGrpSpPr>
        <p:grpSpPr>
          <a:xfrm>
            <a:off x="4047768" y="2590482"/>
            <a:ext cx="2494471" cy="1477843"/>
            <a:chOff x="4137408" y="3320004"/>
            <a:chExt cx="2160141" cy="1477843"/>
          </a:xfrm>
        </p:grpSpPr>
        <p:sp>
          <p:nvSpPr>
            <p:cNvPr id="8" name="Pfeil nach rechts 1">
              <a:extLst>
                <a:ext uri="{FF2B5EF4-FFF2-40B4-BE49-F238E27FC236}">
                  <a16:creationId xmlns:a16="http://schemas.microsoft.com/office/drawing/2014/main" id="{B4C9D5F3-987C-4F5C-8FFC-80B6846B02C3}"/>
                </a:ext>
              </a:extLst>
            </p:cNvPr>
            <p:cNvSpPr>
              <a:spLocks noChangeArrowheads="1"/>
            </p:cNvSpPr>
            <p:nvPr/>
          </p:nvSpPr>
          <p:spPr bwMode="auto">
            <a:xfrm>
              <a:off x="4137408" y="4580359"/>
              <a:ext cx="2160141" cy="21748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10" name="Textfeld 9">
              <a:extLst>
                <a:ext uri="{FF2B5EF4-FFF2-40B4-BE49-F238E27FC236}">
                  <a16:creationId xmlns:a16="http://schemas.microsoft.com/office/drawing/2014/main" id="{8EF03215-AB7E-464D-8EDB-479C7F44A3D9}"/>
                </a:ext>
              </a:extLst>
            </p:cNvPr>
            <p:cNvSpPr txBox="1"/>
            <p:nvPr/>
          </p:nvSpPr>
          <p:spPr>
            <a:xfrm>
              <a:off x="4393214" y="3320004"/>
              <a:ext cx="1648528" cy="369332"/>
            </a:xfrm>
            <a:prstGeom prst="rect">
              <a:avLst/>
            </a:prstGeom>
            <a:noFill/>
          </p:spPr>
          <p:txBody>
            <a:bodyPr wrap="none" rtlCol="0">
              <a:spAutoFit/>
            </a:bodyPr>
            <a:lstStyle/>
            <a:p>
              <a:r>
                <a:rPr lang="en-GB" dirty="0">
                  <a:latin typeface="+mn-lt"/>
                </a:rPr>
                <a:t>Post-Processing</a:t>
              </a:r>
            </a:p>
          </p:txBody>
        </p:sp>
      </p:grpSp>
      <p:sp>
        <p:nvSpPr>
          <p:cNvPr id="32" name="Textfeld 31">
            <a:extLst>
              <a:ext uri="{FF2B5EF4-FFF2-40B4-BE49-F238E27FC236}">
                <a16:creationId xmlns:a16="http://schemas.microsoft.com/office/drawing/2014/main" id="{231CE358-C595-4448-9DA1-2AFAC699E3A5}"/>
              </a:ext>
            </a:extLst>
          </p:cNvPr>
          <p:cNvSpPr txBox="1"/>
          <p:nvPr/>
        </p:nvSpPr>
        <p:spPr>
          <a:xfrm>
            <a:off x="7220830" y="1537009"/>
            <a:ext cx="3748631" cy="369332"/>
          </a:xfrm>
          <a:prstGeom prst="rect">
            <a:avLst/>
          </a:prstGeom>
          <a:noFill/>
        </p:spPr>
        <p:txBody>
          <a:bodyPr wrap="square" rtlCol="0">
            <a:spAutoFit/>
          </a:bodyPr>
          <a:lstStyle/>
          <a:p>
            <a:pPr algn="ctr"/>
            <a:r>
              <a:rPr lang="de-DE" dirty="0">
                <a:latin typeface="+mn-lt"/>
              </a:rPr>
              <a:t>Ventilation </a:t>
            </a:r>
            <a:r>
              <a:rPr lang="de-DE" dirty="0" err="1">
                <a:latin typeface="+mn-lt"/>
              </a:rPr>
              <a:t>dynamics</a:t>
            </a:r>
            <a:endParaRPr lang="de-DE" dirty="0">
              <a:latin typeface="+mn-lt"/>
            </a:endParaRPr>
          </a:p>
        </p:txBody>
      </p:sp>
      <p:sp>
        <p:nvSpPr>
          <p:cNvPr id="46" name="Textfeld 45">
            <a:extLst>
              <a:ext uri="{FF2B5EF4-FFF2-40B4-BE49-F238E27FC236}">
                <a16:creationId xmlns:a16="http://schemas.microsoft.com/office/drawing/2014/main" id="{2B962E5D-59A8-4A5B-AE81-A1FCC886EC4E}"/>
              </a:ext>
            </a:extLst>
          </p:cNvPr>
          <p:cNvSpPr txBox="1"/>
          <p:nvPr/>
        </p:nvSpPr>
        <p:spPr>
          <a:xfrm>
            <a:off x="-14129" y="5160813"/>
            <a:ext cx="4340612" cy="646331"/>
          </a:xfrm>
          <a:prstGeom prst="rect">
            <a:avLst/>
          </a:prstGeom>
          <a:noFill/>
        </p:spPr>
        <p:txBody>
          <a:bodyPr wrap="none" rtlCol="0">
            <a:spAutoFit/>
          </a:bodyPr>
          <a:lstStyle/>
          <a:p>
            <a:pPr algn="ctr"/>
            <a:r>
              <a:rPr lang="de-DE" dirty="0"/>
              <a:t>3D </a:t>
            </a:r>
            <a:r>
              <a:rPr lang="de-DE" dirty="0" err="1"/>
              <a:t>stack-of</a:t>
            </a:r>
            <a:r>
              <a:rPr lang="de-DE" dirty="0"/>
              <a:t>- </a:t>
            </a:r>
            <a:r>
              <a:rPr lang="de-DE" dirty="0" err="1"/>
              <a:t>stars</a:t>
            </a:r>
            <a:r>
              <a:rPr lang="de-DE" dirty="0"/>
              <a:t> </a:t>
            </a:r>
            <a:r>
              <a:rPr lang="de-DE" dirty="0" err="1"/>
              <a:t>acquisition</a:t>
            </a:r>
            <a:endParaRPr lang="de-DE" dirty="0"/>
          </a:p>
          <a:p>
            <a:pPr algn="ctr"/>
            <a:r>
              <a:rPr lang="de-DE" dirty="0"/>
              <a:t>(8 Min ~ </a:t>
            </a:r>
            <a:r>
              <a:rPr lang="de-DE" dirty="0" err="1"/>
              <a:t>whole</a:t>
            </a:r>
            <a:r>
              <a:rPr lang="de-DE" dirty="0"/>
              <a:t> </a:t>
            </a:r>
            <a:r>
              <a:rPr lang="de-DE" dirty="0" err="1"/>
              <a:t>lung</a:t>
            </a:r>
            <a:r>
              <a:rPr lang="de-DE" dirty="0"/>
              <a:t> </a:t>
            </a:r>
            <a:r>
              <a:rPr lang="de-DE" dirty="0" err="1"/>
              <a:t>volume</a:t>
            </a:r>
            <a:r>
              <a:rPr lang="de-DE" dirty="0"/>
              <a:t>), </a:t>
            </a:r>
            <a:r>
              <a:rPr lang="de-DE" dirty="0" err="1"/>
              <a:t>free-breathing</a:t>
            </a:r>
            <a:endParaRPr lang="de-DE" dirty="0"/>
          </a:p>
        </p:txBody>
      </p:sp>
      <p:pic>
        <p:nvPicPr>
          <p:cNvPr id="49" name="Grafik 48" descr="Computer">
            <a:extLst>
              <a:ext uri="{FF2B5EF4-FFF2-40B4-BE49-F238E27FC236}">
                <a16:creationId xmlns:a16="http://schemas.microsoft.com/office/drawing/2014/main" id="{B9BFFF13-721D-46A1-B3A7-2D54CF71A4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0379" y="2971799"/>
            <a:ext cx="914400" cy="914400"/>
          </a:xfrm>
          <a:prstGeom prst="rect">
            <a:avLst/>
          </a:prstGeom>
        </p:spPr>
      </p:pic>
      <p:pic>
        <p:nvPicPr>
          <p:cNvPr id="9" name="Picture 8">
            <a:extLst>
              <a:ext uri="{FF2B5EF4-FFF2-40B4-BE49-F238E27FC236}">
                <a16:creationId xmlns:a16="http://schemas.microsoft.com/office/drawing/2014/main" id="{5927C263-10E8-660F-9684-68275AD15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27" y="1996574"/>
            <a:ext cx="2887694" cy="2896162"/>
          </a:xfrm>
          <a:prstGeom prst="rect">
            <a:avLst/>
          </a:prstGeom>
        </p:spPr>
      </p:pic>
      <p:pic>
        <p:nvPicPr>
          <p:cNvPr id="16" name="Picture 15">
            <a:extLst>
              <a:ext uri="{FF2B5EF4-FFF2-40B4-BE49-F238E27FC236}">
                <a16:creationId xmlns:a16="http://schemas.microsoft.com/office/drawing/2014/main" id="{B22538BA-902A-5606-9569-3FD967D5FB5D}"/>
              </a:ext>
            </a:extLst>
          </p:cNvPr>
          <p:cNvPicPr>
            <a:picLocks noChangeAspect="1"/>
          </p:cNvPicPr>
          <p:nvPr/>
        </p:nvPicPr>
        <p:blipFill rotWithShape="1">
          <a:blip r:embed="rId6">
            <a:extLst>
              <a:ext uri="{28A0092B-C50C-407E-A947-70E740481C1C}">
                <a14:useLocalDpi xmlns:a14="http://schemas.microsoft.com/office/drawing/2010/main" val="0"/>
              </a:ext>
            </a:extLst>
          </a:blip>
          <a:srcRect r="1833"/>
          <a:stretch/>
        </p:blipFill>
        <p:spPr>
          <a:xfrm>
            <a:off x="6989986" y="2043747"/>
            <a:ext cx="4284028" cy="3289059"/>
          </a:xfrm>
          <a:prstGeom prst="rect">
            <a:avLst/>
          </a:prstGeom>
        </p:spPr>
      </p:pic>
      <p:sp>
        <p:nvSpPr>
          <p:cNvPr id="17" name="Textfeld 45">
            <a:extLst>
              <a:ext uri="{FF2B5EF4-FFF2-40B4-BE49-F238E27FC236}">
                <a16:creationId xmlns:a16="http://schemas.microsoft.com/office/drawing/2014/main" id="{04130160-0535-A9BC-EFA5-FC9EFC76B4BF}"/>
              </a:ext>
            </a:extLst>
          </p:cNvPr>
          <p:cNvSpPr txBox="1"/>
          <p:nvPr/>
        </p:nvSpPr>
        <p:spPr>
          <a:xfrm>
            <a:off x="6677594" y="5437812"/>
            <a:ext cx="4988803" cy="369332"/>
          </a:xfrm>
          <a:prstGeom prst="rect">
            <a:avLst/>
          </a:prstGeom>
          <a:noFill/>
        </p:spPr>
        <p:txBody>
          <a:bodyPr wrap="none" rtlCol="0">
            <a:spAutoFit/>
          </a:bodyPr>
          <a:lstStyle/>
          <a:p>
            <a:pPr algn="ctr"/>
            <a:r>
              <a:rPr lang="de-DE" dirty="0"/>
              <a:t>16 </a:t>
            </a:r>
            <a:r>
              <a:rPr lang="de-DE" dirty="0" err="1"/>
              <a:t>respiratory</a:t>
            </a:r>
            <a:r>
              <a:rPr lang="de-DE" dirty="0"/>
              <a:t> </a:t>
            </a:r>
            <a:r>
              <a:rPr lang="de-DE" dirty="0" err="1"/>
              <a:t>phases</a:t>
            </a:r>
            <a:r>
              <a:rPr lang="de-DE" dirty="0"/>
              <a:t>, </a:t>
            </a:r>
            <a:r>
              <a:rPr lang="de-DE" dirty="0" err="1"/>
              <a:t>spatial</a:t>
            </a:r>
            <a:r>
              <a:rPr lang="de-DE" dirty="0"/>
              <a:t> </a:t>
            </a:r>
            <a:r>
              <a:rPr lang="de-DE" dirty="0" err="1"/>
              <a:t>resolution</a:t>
            </a:r>
            <a:r>
              <a:rPr lang="de-DE" dirty="0"/>
              <a:t>: 1.95 mm</a:t>
            </a:r>
            <a:r>
              <a:rPr lang="de-DE" baseline="30000" dirty="0"/>
              <a:t>3</a:t>
            </a:r>
          </a:p>
        </p:txBody>
      </p:sp>
      <p:pic>
        <p:nvPicPr>
          <p:cNvPr id="19" name="Graphic 18" descr="Gears">
            <a:extLst>
              <a:ext uri="{FF2B5EF4-FFF2-40B4-BE49-F238E27FC236}">
                <a16:creationId xmlns:a16="http://schemas.microsoft.com/office/drawing/2014/main" id="{363DFA28-094B-AD3A-2DEB-EEBC59CEAD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38550" y="3060201"/>
            <a:ext cx="766665" cy="766665"/>
          </a:xfrm>
          <a:prstGeom prst="rect">
            <a:avLst/>
          </a:prstGeom>
        </p:spPr>
      </p:pic>
    </p:spTree>
    <p:extLst>
      <p:ext uri="{BB962C8B-B14F-4D97-AF65-F5344CB8AC3E}">
        <p14:creationId xmlns:p14="http://schemas.microsoft.com/office/powerpoint/2010/main" val="1057886718"/>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
                                        <p:tgtEl>
                                          <p:spTgt spid="17"/>
                                        </p:tgtEl>
                                      </p:cBhvr>
                                    </p:animEffec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71628-3058-4616-A75C-E404C0B1D4B6}"/>
              </a:ext>
            </a:extLst>
          </p:cNvPr>
          <p:cNvSpPr>
            <a:spLocks noGrp="1"/>
          </p:cNvSpPr>
          <p:nvPr>
            <p:ph type="title"/>
          </p:nvPr>
        </p:nvSpPr>
        <p:spPr/>
        <p:txBody>
          <a:bodyPr/>
          <a:lstStyle/>
          <a:p>
            <a:r>
              <a:rPr lang="en-US" dirty="0"/>
              <a:t>Prepare for image reconstruction</a:t>
            </a:r>
          </a:p>
        </p:txBody>
      </p:sp>
      <p:sp>
        <p:nvSpPr>
          <p:cNvPr id="7" name="Content Placeholder 2">
            <a:extLst>
              <a:ext uri="{FF2B5EF4-FFF2-40B4-BE49-F238E27FC236}">
                <a16:creationId xmlns:a16="http://schemas.microsoft.com/office/drawing/2014/main" id="{CD670A62-6DDD-7E6C-3FD4-09DBF88026B3}"/>
              </a:ext>
            </a:extLst>
          </p:cNvPr>
          <p:cNvSpPr>
            <a:spLocks noGrp="1"/>
          </p:cNvSpPr>
          <p:nvPr>
            <p:ph idx="1"/>
          </p:nvPr>
        </p:nvSpPr>
        <p:spPr>
          <a:xfrm>
            <a:off x="838200" y="1825626"/>
            <a:ext cx="9928123" cy="997088"/>
          </a:xfrm>
        </p:spPr>
        <p:txBody>
          <a:bodyPr>
            <a:normAutofit/>
          </a:bodyPr>
          <a:lstStyle/>
          <a:p>
            <a:r>
              <a:rPr lang="en-DE" dirty="0"/>
              <a:t>1. </a:t>
            </a:r>
            <a:r>
              <a:rPr lang="en-GB" dirty="0"/>
              <a:t>Apply FFT along the slice direction</a:t>
            </a:r>
          </a:p>
          <a:p>
            <a:pPr marL="0" indent="0">
              <a:buNone/>
            </a:pPr>
            <a:r>
              <a:rPr lang="en-GB" sz="1800" dirty="0" err="1">
                <a:latin typeface="Courier" pitchFamily="2" charset="0"/>
              </a:rPr>
              <a:t>dat</a:t>
            </a:r>
            <a:r>
              <a:rPr lang="en-GB" sz="1800" dirty="0">
                <a:latin typeface="Courier" pitchFamily="2" charset="0"/>
              </a:rPr>
              <a:t> (1,:,:,:,:) = </a:t>
            </a:r>
            <a:r>
              <a:rPr lang="en-GB" sz="1800" dirty="0" err="1">
                <a:latin typeface="Courier" pitchFamily="2" charset="0"/>
              </a:rPr>
              <a:t>ifftshift</a:t>
            </a:r>
            <a:r>
              <a:rPr lang="en-GB" sz="1800" dirty="0">
                <a:latin typeface="Courier" pitchFamily="2" charset="0"/>
              </a:rPr>
              <a:t> (</a:t>
            </a:r>
            <a:r>
              <a:rPr lang="en-GB" sz="1800" dirty="0" err="1">
                <a:latin typeface="Courier" pitchFamily="2" charset="0"/>
              </a:rPr>
              <a:t>ifft</a:t>
            </a:r>
            <a:r>
              <a:rPr lang="en-GB" sz="1800" dirty="0">
                <a:latin typeface="Courier" pitchFamily="2" charset="0"/>
              </a:rPr>
              <a:t> (</a:t>
            </a:r>
            <a:r>
              <a:rPr lang="en-GB" sz="1800" dirty="0" err="1">
                <a:latin typeface="Courier" pitchFamily="2" charset="0"/>
              </a:rPr>
              <a:t>ifftshift</a:t>
            </a:r>
            <a:r>
              <a:rPr lang="en-GB" sz="1800" dirty="0">
                <a:latin typeface="Courier" pitchFamily="2" charset="0"/>
              </a:rPr>
              <a:t> (data, 4), [] , 4 ), 4 );</a:t>
            </a:r>
          </a:p>
          <a:p>
            <a:pPr marL="0" indent="0">
              <a:buNone/>
            </a:pPr>
            <a:endParaRPr lang="en-GB" sz="1800" dirty="0">
              <a:latin typeface="Courier" pitchFamily="2" charset="0"/>
            </a:endParaRPr>
          </a:p>
          <a:p>
            <a:pPr marL="0" indent="0">
              <a:buNone/>
            </a:pPr>
            <a:endParaRPr lang="en-GB" sz="1800" dirty="0">
              <a:latin typeface="Courier" pitchFamily="2" charset="0"/>
            </a:endParaRPr>
          </a:p>
          <a:p>
            <a:pPr marL="0" indent="0">
              <a:buNone/>
            </a:pPr>
            <a:endParaRPr lang="en-GB" sz="1800" dirty="0">
              <a:latin typeface="Courier" pitchFamily="2" charset="0"/>
            </a:endParaRPr>
          </a:p>
          <a:p>
            <a:pPr marL="0" indent="0">
              <a:buNone/>
            </a:pPr>
            <a:endParaRPr lang="en-GB" sz="1800" dirty="0">
              <a:latin typeface="Courier" pitchFamily="2" charset="0"/>
            </a:endParaRPr>
          </a:p>
          <a:p>
            <a:pPr marL="0" indent="0">
              <a:buNone/>
            </a:pPr>
            <a:endParaRPr lang="en-GB" sz="1800" dirty="0">
              <a:latin typeface="Courier" pitchFamily="2" charset="0"/>
            </a:endParaRPr>
          </a:p>
          <a:p>
            <a:pPr marL="0" indent="0">
              <a:buNone/>
            </a:pPr>
            <a:endParaRPr lang="en-GB" sz="1800" dirty="0">
              <a:latin typeface="Courier" pitchFamily="2" charset="0"/>
            </a:endParaRPr>
          </a:p>
        </p:txBody>
      </p:sp>
      <p:sp>
        <p:nvSpPr>
          <p:cNvPr id="8" name="Content Placeholder 2">
            <a:extLst>
              <a:ext uri="{FF2B5EF4-FFF2-40B4-BE49-F238E27FC236}">
                <a16:creationId xmlns:a16="http://schemas.microsoft.com/office/drawing/2014/main" id="{730E8FAD-F630-A4BD-F5AD-EB7D3BE62FEC}"/>
              </a:ext>
            </a:extLst>
          </p:cNvPr>
          <p:cNvSpPr txBox="1">
            <a:spLocks/>
          </p:cNvSpPr>
          <p:nvPr/>
        </p:nvSpPr>
        <p:spPr>
          <a:xfrm>
            <a:off x="838200" y="2879175"/>
            <a:ext cx="104228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 Reshape the k-space data to include time dimension</a:t>
            </a:r>
          </a:p>
          <a:p>
            <a:endParaRPr lang="en-GB" dirty="0"/>
          </a:p>
          <a:p>
            <a:endParaRPr lang="en-GB" dirty="0"/>
          </a:p>
        </p:txBody>
      </p:sp>
      <p:pic>
        <p:nvPicPr>
          <p:cNvPr id="10" name="Picture 9">
            <a:extLst>
              <a:ext uri="{FF2B5EF4-FFF2-40B4-BE49-F238E27FC236}">
                <a16:creationId xmlns:a16="http://schemas.microsoft.com/office/drawing/2014/main" id="{0C08B645-0E8C-4A9B-0D03-A23B76FAC7EA}"/>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2589771" y="4234070"/>
            <a:ext cx="1595928" cy="1521053"/>
          </a:xfrm>
          <a:prstGeom prst="rect">
            <a:avLst/>
          </a:prstGeom>
          <a:ln>
            <a:solidFill>
              <a:schemeClr val="tx1"/>
            </a:solidFill>
          </a:ln>
        </p:spPr>
      </p:pic>
      <p:sp>
        <p:nvSpPr>
          <p:cNvPr id="11" name="Pfeil nach rechts 1">
            <a:extLst>
              <a:ext uri="{FF2B5EF4-FFF2-40B4-BE49-F238E27FC236}">
                <a16:creationId xmlns:a16="http://schemas.microsoft.com/office/drawing/2014/main" id="{18611A6C-E04D-9A67-02E5-E4EF54927C54}"/>
              </a:ext>
            </a:extLst>
          </p:cNvPr>
          <p:cNvSpPr>
            <a:spLocks noChangeAspect="1" noChangeArrowheads="1"/>
          </p:cNvSpPr>
          <p:nvPr/>
        </p:nvSpPr>
        <p:spPr bwMode="auto">
          <a:xfrm>
            <a:off x="4402546" y="4931888"/>
            <a:ext cx="1800000"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12" name="Pfeil nach rechts 1">
            <a:extLst>
              <a:ext uri="{FF2B5EF4-FFF2-40B4-BE49-F238E27FC236}">
                <a16:creationId xmlns:a16="http://schemas.microsoft.com/office/drawing/2014/main" id="{F547686C-5508-7E3C-4174-4F2CCAE8C06D}"/>
              </a:ext>
            </a:extLst>
          </p:cNvPr>
          <p:cNvSpPr>
            <a:spLocks noChangeArrowheads="1"/>
          </p:cNvSpPr>
          <p:nvPr/>
        </p:nvSpPr>
        <p:spPr bwMode="auto">
          <a:xfrm rot="17942223">
            <a:off x="8049700" y="5230906"/>
            <a:ext cx="1800000" cy="72000"/>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13" name="Textfeld 8">
            <a:extLst>
              <a:ext uri="{FF2B5EF4-FFF2-40B4-BE49-F238E27FC236}">
                <a16:creationId xmlns:a16="http://schemas.microsoft.com/office/drawing/2014/main" id="{B415A6DB-2BA7-0BE4-F229-A8A2E02F16D9}"/>
              </a:ext>
            </a:extLst>
          </p:cNvPr>
          <p:cNvSpPr txBox="1"/>
          <p:nvPr/>
        </p:nvSpPr>
        <p:spPr>
          <a:xfrm rot="17932419">
            <a:off x="8844048" y="5252697"/>
            <a:ext cx="574196" cy="338554"/>
          </a:xfrm>
          <a:prstGeom prst="rect">
            <a:avLst/>
          </a:prstGeom>
          <a:noFill/>
        </p:spPr>
        <p:txBody>
          <a:bodyPr wrap="none" rtlCol="0">
            <a:spAutoFit/>
          </a:bodyPr>
          <a:lstStyle/>
          <a:p>
            <a:r>
              <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rPr>
              <a:t>time</a:t>
            </a:r>
          </a:p>
        </p:txBody>
      </p:sp>
      <p:pic>
        <p:nvPicPr>
          <p:cNvPr id="19" name="Picture 18">
            <a:extLst>
              <a:ext uri="{FF2B5EF4-FFF2-40B4-BE49-F238E27FC236}">
                <a16:creationId xmlns:a16="http://schemas.microsoft.com/office/drawing/2014/main" id="{787B9B11-B0B1-0257-1EB7-65A3734E40C9}"/>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7234504" y="3700155"/>
            <a:ext cx="1595928" cy="1521053"/>
          </a:xfrm>
          <a:prstGeom prst="rect">
            <a:avLst/>
          </a:prstGeom>
          <a:ln>
            <a:solidFill>
              <a:schemeClr val="tx1"/>
            </a:solidFill>
          </a:ln>
        </p:spPr>
      </p:pic>
      <p:pic>
        <p:nvPicPr>
          <p:cNvPr id="20" name="Picture 19">
            <a:extLst>
              <a:ext uri="{FF2B5EF4-FFF2-40B4-BE49-F238E27FC236}">
                <a16:creationId xmlns:a16="http://schemas.microsoft.com/office/drawing/2014/main" id="{A6BA3006-A7E0-46B6-3511-DC5A80659723}"/>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7000348" y="3962804"/>
            <a:ext cx="1595928" cy="1521053"/>
          </a:xfrm>
          <a:prstGeom prst="rect">
            <a:avLst/>
          </a:prstGeom>
          <a:ln>
            <a:solidFill>
              <a:schemeClr val="tx1"/>
            </a:solidFill>
          </a:ln>
        </p:spPr>
      </p:pic>
      <p:pic>
        <p:nvPicPr>
          <p:cNvPr id="21" name="Picture 20">
            <a:extLst>
              <a:ext uri="{FF2B5EF4-FFF2-40B4-BE49-F238E27FC236}">
                <a16:creationId xmlns:a16="http://schemas.microsoft.com/office/drawing/2014/main" id="{25ADAC26-E764-F60C-BC1A-7D85B8F97F01}"/>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6762721" y="4239929"/>
            <a:ext cx="1595928" cy="1521053"/>
          </a:xfrm>
          <a:prstGeom prst="rect">
            <a:avLst/>
          </a:prstGeom>
          <a:ln>
            <a:solidFill>
              <a:schemeClr val="tx1"/>
            </a:solidFill>
          </a:ln>
        </p:spPr>
      </p:pic>
      <p:pic>
        <p:nvPicPr>
          <p:cNvPr id="22" name="Picture 21">
            <a:extLst>
              <a:ext uri="{FF2B5EF4-FFF2-40B4-BE49-F238E27FC236}">
                <a16:creationId xmlns:a16="http://schemas.microsoft.com/office/drawing/2014/main" id="{A44CC201-6A6A-CC45-B3F4-05D103387D25}"/>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6532035" y="4529342"/>
            <a:ext cx="1595928" cy="1521053"/>
          </a:xfrm>
          <a:prstGeom prst="rect">
            <a:avLst/>
          </a:prstGeom>
          <a:ln>
            <a:solidFill>
              <a:schemeClr val="tx1"/>
            </a:solidFill>
          </a:ln>
        </p:spPr>
      </p:pic>
      <p:pic>
        <p:nvPicPr>
          <p:cNvPr id="23" name="Picture 22">
            <a:extLst>
              <a:ext uri="{FF2B5EF4-FFF2-40B4-BE49-F238E27FC236}">
                <a16:creationId xmlns:a16="http://schemas.microsoft.com/office/drawing/2014/main" id="{5FDA0EB3-E833-5DB4-233D-12261C75C194}"/>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6294407" y="4818755"/>
            <a:ext cx="1595928" cy="1521053"/>
          </a:xfrm>
          <a:prstGeom prst="rect">
            <a:avLst/>
          </a:prstGeom>
          <a:ln>
            <a:solidFill>
              <a:schemeClr val="tx1"/>
            </a:solidFill>
          </a:ln>
        </p:spPr>
      </p:pic>
    </p:spTree>
    <p:custDataLst>
      <p:tags r:id="rId1"/>
    </p:custDataLst>
    <p:extLst>
      <p:ext uri="{BB962C8B-B14F-4D97-AF65-F5344CB8AC3E}">
        <p14:creationId xmlns:p14="http://schemas.microsoft.com/office/powerpoint/2010/main" val="2609000810"/>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2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0"/>
                                        <p:tgtEl>
                                          <p:spTgt spid="13"/>
                                        </p:tgtEl>
                                      </p:cBhvr>
                                    </p:animEffect>
                                  </p:childTnLst>
                                </p:cTn>
                              </p:par>
                              <p:par>
                                <p:cTn id="12" presetID="1"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0D28D9C-96F4-DFA6-54C7-B4C9226D0A0A}"/>
              </a:ext>
            </a:extLst>
          </p:cNvPr>
          <p:cNvPicPr>
            <a:picLocks noChangeAspect="1"/>
          </p:cNvPicPr>
          <p:nvPr/>
        </p:nvPicPr>
        <p:blipFill rotWithShape="1">
          <a:blip r:embed="rId4">
            <a:extLst>
              <a:ext uri="{28A0092B-C50C-407E-A947-70E740481C1C}">
                <a14:useLocalDpi xmlns:a14="http://schemas.microsoft.com/office/drawing/2010/main" val="0"/>
              </a:ext>
            </a:extLst>
          </a:blip>
          <a:srcRect l="42721" t="9610" r="49442" b="20966"/>
          <a:stretch/>
        </p:blipFill>
        <p:spPr>
          <a:xfrm>
            <a:off x="2005093" y="4723213"/>
            <a:ext cx="339436" cy="1521053"/>
          </a:xfrm>
          <a:prstGeom prst="rect">
            <a:avLst/>
          </a:prstGeom>
          <a:ln>
            <a:noFill/>
          </a:ln>
        </p:spPr>
      </p:pic>
      <p:pic>
        <p:nvPicPr>
          <p:cNvPr id="26" name="Picture 25">
            <a:extLst>
              <a:ext uri="{FF2B5EF4-FFF2-40B4-BE49-F238E27FC236}">
                <a16:creationId xmlns:a16="http://schemas.microsoft.com/office/drawing/2014/main" id="{26E429A0-D43F-AF82-13AF-8D9B9264826B}"/>
              </a:ext>
            </a:extLst>
          </p:cNvPr>
          <p:cNvPicPr>
            <a:picLocks noChangeAspect="1"/>
          </p:cNvPicPr>
          <p:nvPr/>
        </p:nvPicPr>
        <p:blipFill rotWithShape="1">
          <a:blip r:embed="rId4">
            <a:extLst>
              <a:ext uri="{28A0092B-C50C-407E-A947-70E740481C1C}">
                <a14:useLocalDpi xmlns:a14="http://schemas.microsoft.com/office/drawing/2010/main" val="0"/>
              </a:ext>
            </a:extLst>
          </a:blip>
          <a:srcRect l="42721" t="9610" r="49442" b="20966"/>
          <a:stretch/>
        </p:blipFill>
        <p:spPr>
          <a:xfrm>
            <a:off x="3254962" y="1403713"/>
            <a:ext cx="339436" cy="1521053"/>
          </a:xfrm>
          <a:prstGeom prst="rect">
            <a:avLst/>
          </a:prstGeom>
          <a:ln>
            <a:noFill/>
          </a:ln>
        </p:spPr>
      </p:pic>
      <p:sp>
        <p:nvSpPr>
          <p:cNvPr id="2" name="Titel 1">
            <a:extLst>
              <a:ext uri="{FF2B5EF4-FFF2-40B4-BE49-F238E27FC236}">
                <a16:creationId xmlns:a16="http://schemas.microsoft.com/office/drawing/2014/main" id="{E5E71628-3058-4616-A75C-E404C0B1D4B6}"/>
              </a:ext>
            </a:extLst>
          </p:cNvPr>
          <p:cNvSpPr>
            <a:spLocks noGrp="1"/>
          </p:cNvSpPr>
          <p:nvPr>
            <p:ph type="title"/>
          </p:nvPr>
        </p:nvSpPr>
        <p:spPr>
          <a:xfrm>
            <a:off x="838200" y="41880"/>
            <a:ext cx="10515600" cy="1325563"/>
          </a:xfrm>
        </p:spPr>
        <p:txBody>
          <a:bodyPr/>
          <a:lstStyle/>
          <a:p>
            <a:r>
              <a:rPr lang="en-US" dirty="0"/>
              <a:t>Prepare for image reconstruction</a:t>
            </a:r>
          </a:p>
        </p:txBody>
      </p:sp>
      <p:pic>
        <p:nvPicPr>
          <p:cNvPr id="10" name="Picture 9">
            <a:extLst>
              <a:ext uri="{FF2B5EF4-FFF2-40B4-BE49-F238E27FC236}">
                <a16:creationId xmlns:a16="http://schemas.microsoft.com/office/drawing/2014/main" id="{0C08B645-0E8C-4A9B-0D03-A23B76FAC7EA}"/>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2005094" y="1393652"/>
            <a:ext cx="1595928" cy="1521053"/>
          </a:xfrm>
          <a:prstGeom prst="rect">
            <a:avLst/>
          </a:prstGeom>
          <a:ln>
            <a:solidFill>
              <a:schemeClr val="tx1"/>
            </a:solidFill>
          </a:ln>
        </p:spPr>
      </p:pic>
      <p:sp>
        <p:nvSpPr>
          <p:cNvPr id="11" name="Pfeil nach rechts 1">
            <a:extLst>
              <a:ext uri="{FF2B5EF4-FFF2-40B4-BE49-F238E27FC236}">
                <a16:creationId xmlns:a16="http://schemas.microsoft.com/office/drawing/2014/main" id="{18611A6C-E04D-9A67-02E5-E4EF54927C54}"/>
              </a:ext>
            </a:extLst>
          </p:cNvPr>
          <p:cNvSpPr>
            <a:spLocks noChangeAspect="1" noChangeArrowheads="1"/>
          </p:cNvSpPr>
          <p:nvPr/>
        </p:nvSpPr>
        <p:spPr bwMode="auto">
          <a:xfrm>
            <a:off x="4405248" y="3771093"/>
            <a:ext cx="1800000" cy="156938"/>
          </a:xfrm>
          <a:prstGeom prst="rightArrow">
            <a:avLst>
              <a:gd name="adj1" fmla="val 50000"/>
              <a:gd name="adj2" fmla="val 49661"/>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3" name="Textfeld 8">
            <a:extLst>
              <a:ext uri="{FF2B5EF4-FFF2-40B4-BE49-F238E27FC236}">
                <a16:creationId xmlns:a16="http://schemas.microsoft.com/office/drawing/2014/main" id="{0825DE68-DCBA-2C98-1CAA-C5B54B8A1CC9}"/>
              </a:ext>
            </a:extLst>
          </p:cNvPr>
          <p:cNvSpPr txBox="1"/>
          <p:nvPr/>
        </p:nvSpPr>
        <p:spPr>
          <a:xfrm>
            <a:off x="179025" y="3619683"/>
            <a:ext cx="1507144"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Resp. Bin 2</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Textfeld 8">
            <a:extLst>
              <a:ext uri="{FF2B5EF4-FFF2-40B4-BE49-F238E27FC236}">
                <a16:creationId xmlns:a16="http://schemas.microsoft.com/office/drawing/2014/main" id="{6090BB4A-D719-578E-FF8A-0F94800993D0}"/>
              </a:ext>
            </a:extLst>
          </p:cNvPr>
          <p:cNvSpPr txBox="1"/>
          <p:nvPr/>
        </p:nvSpPr>
        <p:spPr>
          <a:xfrm>
            <a:off x="179025" y="1939105"/>
            <a:ext cx="1507144"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Resp. Bin 1</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Textfeld 8">
            <a:extLst>
              <a:ext uri="{FF2B5EF4-FFF2-40B4-BE49-F238E27FC236}">
                <a16:creationId xmlns:a16="http://schemas.microsoft.com/office/drawing/2014/main" id="{B72BB590-A306-C691-4561-3218ABAE4577}"/>
              </a:ext>
            </a:extLst>
          </p:cNvPr>
          <p:cNvSpPr txBox="1"/>
          <p:nvPr/>
        </p:nvSpPr>
        <p:spPr>
          <a:xfrm>
            <a:off x="179025" y="5273464"/>
            <a:ext cx="1507144"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Resp. Bin 3</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Picture 14">
            <a:extLst>
              <a:ext uri="{FF2B5EF4-FFF2-40B4-BE49-F238E27FC236}">
                <a16:creationId xmlns:a16="http://schemas.microsoft.com/office/drawing/2014/main" id="{47988CE4-4B61-1F43-370A-A342FEA55FD0}"/>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2005094" y="3059212"/>
            <a:ext cx="1595928" cy="1521053"/>
          </a:xfrm>
          <a:prstGeom prst="rect">
            <a:avLst/>
          </a:prstGeom>
          <a:ln>
            <a:solidFill>
              <a:schemeClr val="tx1"/>
            </a:solidFill>
          </a:ln>
        </p:spPr>
      </p:pic>
      <p:pic>
        <p:nvPicPr>
          <p:cNvPr id="16" name="Picture 15">
            <a:extLst>
              <a:ext uri="{FF2B5EF4-FFF2-40B4-BE49-F238E27FC236}">
                <a16:creationId xmlns:a16="http://schemas.microsoft.com/office/drawing/2014/main" id="{CDB5E14B-970E-BA9F-B7F3-174697648FB7}"/>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2010738" y="4714711"/>
            <a:ext cx="1595928" cy="1521053"/>
          </a:xfrm>
          <a:prstGeom prst="rect">
            <a:avLst/>
          </a:prstGeom>
          <a:ln>
            <a:solidFill>
              <a:schemeClr val="tx1"/>
            </a:solidFill>
          </a:ln>
        </p:spPr>
      </p:pic>
      <p:sp>
        <p:nvSpPr>
          <p:cNvPr id="17" name="Textfeld 8">
            <a:extLst>
              <a:ext uri="{FF2B5EF4-FFF2-40B4-BE49-F238E27FC236}">
                <a16:creationId xmlns:a16="http://schemas.microsoft.com/office/drawing/2014/main" id="{17742930-67EB-601D-69FB-75AF2BC3E21A}"/>
              </a:ext>
            </a:extLst>
          </p:cNvPr>
          <p:cNvSpPr txBox="1"/>
          <p:nvPr/>
        </p:nvSpPr>
        <p:spPr>
          <a:xfrm>
            <a:off x="6205248" y="5630012"/>
            <a:ext cx="5057795" cy="523220"/>
          </a:xfrm>
          <a:prstGeom prst="rect">
            <a:avLst/>
          </a:prstGeom>
          <a:noFill/>
        </p:spPr>
        <p:txBody>
          <a:bodyPr wrap="none" rtlCol="0">
            <a:spAutoFit/>
          </a:bodyPr>
          <a:lstStyle/>
          <a:p>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Apply</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viewsharing</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for</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each</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bin</a:t>
            </a:r>
          </a:p>
        </p:txBody>
      </p:sp>
      <p:pic>
        <p:nvPicPr>
          <p:cNvPr id="18" name="Picture 17">
            <a:extLst>
              <a:ext uri="{FF2B5EF4-FFF2-40B4-BE49-F238E27FC236}">
                <a16:creationId xmlns:a16="http://schemas.microsoft.com/office/drawing/2014/main" id="{C31DB5C1-B2B3-8D8E-D569-0AD969B1EA2A}"/>
              </a:ext>
            </a:extLst>
          </p:cNvPr>
          <p:cNvPicPr>
            <a:picLocks noChangeAspect="1"/>
          </p:cNvPicPr>
          <p:nvPr/>
        </p:nvPicPr>
        <p:blipFill rotWithShape="1">
          <a:blip r:embed="rId4">
            <a:extLst>
              <a:ext uri="{28A0092B-C50C-407E-A947-70E740481C1C}">
                <a14:useLocalDpi xmlns:a14="http://schemas.microsoft.com/office/drawing/2010/main" val="0"/>
              </a:ext>
            </a:extLst>
          </a:blip>
          <a:srcRect l="13711" t="9610" r="49442" b="20966"/>
          <a:stretch/>
        </p:blipFill>
        <p:spPr>
          <a:xfrm>
            <a:off x="7395415" y="3089036"/>
            <a:ext cx="1595928" cy="1521053"/>
          </a:xfrm>
          <a:prstGeom prst="rect">
            <a:avLst/>
          </a:prstGeom>
          <a:ln>
            <a:noFill/>
          </a:ln>
        </p:spPr>
      </p:pic>
      <p:sp>
        <p:nvSpPr>
          <p:cNvPr id="24" name="Rectangle 23">
            <a:extLst>
              <a:ext uri="{FF2B5EF4-FFF2-40B4-BE49-F238E27FC236}">
                <a16:creationId xmlns:a16="http://schemas.microsoft.com/office/drawing/2014/main" id="{DAEF8E8C-7D82-CE0C-2553-4A321BB08683}"/>
              </a:ext>
            </a:extLst>
          </p:cNvPr>
          <p:cNvSpPr/>
          <p:nvPr/>
        </p:nvSpPr>
        <p:spPr>
          <a:xfrm rot="16200000">
            <a:off x="2675811" y="1989492"/>
            <a:ext cx="1510991" cy="339433"/>
          </a:xfrm>
          <a:prstGeom prst="rect">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Rectangle 24">
            <a:extLst>
              <a:ext uri="{FF2B5EF4-FFF2-40B4-BE49-F238E27FC236}">
                <a16:creationId xmlns:a16="http://schemas.microsoft.com/office/drawing/2014/main" id="{ECFBB37D-2385-D9F7-D9F2-F9DDB9346004}"/>
              </a:ext>
            </a:extLst>
          </p:cNvPr>
          <p:cNvSpPr/>
          <p:nvPr/>
        </p:nvSpPr>
        <p:spPr>
          <a:xfrm rot="16200000">
            <a:off x="1419315" y="5310552"/>
            <a:ext cx="1510991" cy="339433"/>
          </a:xfrm>
          <a:prstGeom prst="rect">
            <a:avLst/>
          </a:prstGeom>
          <a:solidFill>
            <a:schemeClr val="accent6">
              <a:lumMod val="60000"/>
              <a:lumOff val="4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Rectangle 28">
            <a:extLst>
              <a:ext uri="{FF2B5EF4-FFF2-40B4-BE49-F238E27FC236}">
                <a16:creationId xmlns:a16="http://schemas.microsoft.com/office/drawing/2014/main" id="{1E3CDF2C-7559-0EBB-A0E3-8D759F70D457}"/>
              </a:ext>
            </a:extLst>
          </p:cNvPr>
          <p:cNvSpPr/>
          <p:nvPr/>
        </p:nvSpPr>
        <p:spPr>
          <a:xfrm>
            <a:off x="7060067" y="3102080"/>
            <a:ext cx="2270712" cy="15210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Textfeld 8">
            <a:extLst>
              <a:ext uri="{FF2B5EF4-FFF2-40B4-BE49-F238E27FC236}">
                <a16:creationId xmlns:a16="http://schemas.microsoft.com/office/drawing/2014/main" id="{B674DE46-C4A1-D04E-E9BA-417FDACFFFF5}"/>
              </a:ext>
            </a:extLst>
          </p:cNvPr>
          <p:cNvSpPr txBox="1"/>
          <p:nvPr/>
        </p:nvSpPr>
        <p:spPr>
          <a:xfrm>
            <a:off x="3099585" y="985040"/>
            <a:ext cx="697627"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20%</a:t>
            </a:r>
          </a:p>
        </p:txBody>
      </p:sp>
      <p:sp>
        <p:nvSpPr>
          <p:cNvPr id="32" name="Textfeld 8">
            <a:extLst>
              <a:ext uri="{FF2B5EF4-FFF2-40B4-BE49-F238E27FC236}">
                <a16:creationId xmlns:a16="http://schemas.microsoft.com/office/drawing/2014/main" id="{04071766-4D00-5201-31DA-03F13881D513}"/>
              </a:ext>
            </a:extLst>
          </p:cNvPr>
          <p:cNvSpPr txBox="1"/>
          <p:nvPr/>
        </p:nvSpPr>
        <p:spPr>
          <a:xfrm>
            <a:off x="1843089" y="6249383"/>
            <a:ext cx="697627"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20%</a:t>
            </a:r>
          </a:p>
        </p:txBody>
      </p:sp>
    </p:spTree>
    <p:custDataLst>
      <p:tags r:id="rId1"/>
    </p:custDataLst>
    <p:extLst>
      <p:ext uri="{BB962C8B-B14F-4D97-AF65-F5344CB8AC3E}">
        <p14:creationId xmlns:p14="http://schemas.microsoft.com/office/powerpoint/2010/main" val="2216310258"/>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22" presetClass="entr" presetSubtype="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10"/>
                                        <p:tgtEl>
                                          <p:spTgt spid="31"/>
                                        </p:tgtEl>
                                      </p:cBhvr>
                                    </p:animEffect>
                                  </p:childTnLst>
                                </p:cTn>
                              </p:par>
                              <p:par>
                                <p:cTn id="29" presetID="50" presetClass="path" presetSubtype="0" accel="50000" decel="50000" fill="hold" nodeType="withEffect">
                                  <p:stCondLst>
                                    <p:cond delay="0"/>
                                  </p:stCondLst>
                                  <p:childTnLst>
                                    <p:animMotion origin="layout" path="M 6.25E-7 7.40741E-7 L 0.15586 7.40741E-7 C 0.22565 7.40741E-7 0.31185 0.06736 0.31185 0.12245 L 0.31185 0.24537 " pathEditMode="relative" rAng="0" ptsTypes="AAAA">
                                      <p:cBhvr>
                                        <p:cTn id="30" dur="2000" fill="hold"/>
                                        <p:tgtEl>
                                          <p:spTgt spid="26"/>
                                        </p:tgtEl>
                                        <p:attrNameLst>
                                          <p:attrName>ppt_x</p:attrName>
                                          <p:attrName>ppt_y</p:attrName>
                                        </p:attrNameLst>
                                      </p:cBhvr>
                                      <p:rCtr x="15586" y="12269"/>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22" presetClass="entr" presetSubtype="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10"/>
                                        <p:tgtEl>
                                          <p:spTgt spid="32"/>
                                        </p:tgtEl>
                                      </p:cBhvr>
                                    </p:animEffect>
                                  </p:childTnLst>
                                </p:cTn>
                              </p:par>
                              <p:par>
                                <p:cTn id="38" presetID="50" presetClass="path" presetSubtype="0" accel="50000" decel="50000" fill="hold" nodeType="withEffect">
                                  <p:stCondLst>
                                    <p:cond delay="0"/>
                                  </p:stCondLst>
                                  <p:childTnLst>
                                    <p:animMotion origin="layout" path="M 4.58333E-6 2.96296E-6 L 0.28645 2.96296E-6 C 0.41471 2.96296E-6 0.57304 -0.06598 0.57304 -0.11945 L 0.57304 -0.23866 " pathEditMode="relative" rAng="0" ptsTypes="AAAA">
                                      <p:cBhvr>
                                        <p:cTn id="39" dur="2000" fill="hold"/>
                                        <p:tgtEl>
                                          <p:spTgt spid="28"/>
                                        </p:tgtEl>
                                        <p:attrNameLst>
                                          <p:attrName>ppt_x</p:attrName>
                                          <p:attrName>ppt_y</p:attrName>
                                        </p:attrNameLst>
                                      </p:cBhvr>
                                      <p:rCtr x="28646" y="-1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24" grpId="0" animBg="1"/>
      <p:bldP spid="25" grpId="0" animBg="1"/>
      <p:bldP spid="29" grpId="0" animBg="1"/>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71628-3058-4616-A75C-E404C0B1D4B6}"/>
              </a:ext>
            </a:extLst>
          </p:cNvPr>
          <p:cNvSpPr>
            <a:spLocks noGrp="1"/>
          </p:cNvSpPr>
          <p:nvPr>
            <p:ph type="title"/>
          </p:nvPr>
        </p:nvSpPr>
        <p:spPr/>
        <p:txBody>
          <a:bodyPr/>
          <a:lstStyle/>
          <a:p>
            <a:r>
              <a:rPr lang="en-US" dirty="0"/>
              <a:t>Prepare for image reconstruction</a:t>
            </a:r>
          </a:p>
        </p:txBody>
      </p:sp>
      <p:sp>
        <p:nvSpPr>
          <p:cNvPr id="5" name="Content Placeholder 2">
            <a:extLst>
              <a:ext uri="{FF2B5EF4-FFF2-40B4-BE49-F238E27FC236}">
                <a16:creationId xmlns:a16="http://schemas.microsoft.com/office/drawing/2014/main" id="{661486F6-784C-1264-3558-20942B41B738}"/>
              </a:ext>
            </a:extLst>
          </p:cNvPr>
          <p:cNvSpPr>
            <a:spLocks noGrp="1"/>
          </p:cNvSpPr>
          <p:nvPr>
            <p:ph idx="1"/>
          </p:nvPr>
        </p:nvSpPr>
        <p:spPr>
          <a:xfrm>
            <a:off x="838200" y="1825625"/>
            <a:ext cx="10422835" cy="4532446"/>
          </a:xfrm>
        </p:spPr>
        <p:txBody>
          <a:bodyPr>
            <a:normAutofit/>
          </a:bodyPr>
          <a:lstStyle/>
          <a:p>
            <a:r>
              <a:rPr lang="en-GB" dirty="0"/>
              <a:t>1. Reshape the trajectories to include time dimension</a:t>
            </a:r>
          </a:p>
          <a:p>
            <a:endParaRPr lang="en-GB" dirty="0"/>
          </a:p>
          <a:p>
            <a:endParaRPr lang="en-GB" dirty="0"/>
          </a:p>
          <a:p>
            <a:endParaRPr lang="en-GB" dirty="0"/>
          </a:p>
          <a:p>
            <a:endParaRPr lang="en-GB" dirty="0"/>
          </a:p>
          <a:p>
            <a:endParaRPr lang="en-GB" dirty="0"/>
          </a:p>
          <a:p>
            <a:r>
              <a:rPr lang="en-GB" dirty="0"/>
              <a:t>2. Reconstruct the images using a  PICS command in BART</a:t>
            </a:r>
          </a:p>
          <a:p>
            <a:pPr marL="0" indent="0">
              <a:buNone/>
            </a:pPr>
            <a:r>
              <a:rPr lang="en-GB" sz="1800" dirty="0" err="1">
                <a:latin typeface="Courier" pitchFamily="2" charset="0"/>
              </a:rPr>
              <a:t>igridDynamic</a:t>
            </a:r>
            <a:r>
              <a:rPr lang="en-GB" sz="1800" dirty="0">
                <a:latin typeface="Courier" pitchFamily="2" charset="0"/>
              </a:rPr>
              <a:t> = </a:t>
            </a:r>
            <a:r>
              <a:rPr lang="en-GB" sz="1800" dirty="0" err="1">
                <a:latin typeface="Courier" pitchFamily="2" charset="0"/>
              </a:rPr>
              <a:t>bart</a:t>
            </a:r>
            <a:r>
              <a:rPr lang="en-GB" sz="1800" dirty="0">
                <a:latin typeface="Courier" pitchFamily="2" charset="0"/>
              </a:rPr>
              <a:t>(</a:t>
            </a:r>
            <a:r>
              <a:rPr lang="en-GB" sz="1800" dirty="0">
                <a:solidFill>
                  <a:srgbClr val="AA04F9"/>
                </a:solidFill>
                <a:latin typeface="Courier" pitchFamily="2" charset="0"/>
              </a:rPr>
              <a:t>'pics -g -S -R Q:0.1 -R T:1024:0:0.01 -R T:3:0:0.0001 -t'</a:t>
            </a:r>
            <a:r>
              <a:rPr lang="en-GB" sz="1800" dirty="0">
                <a:latin typeface="Courier" pitchFamily="2" charset="0"/>
              </a:rPr>
              <a:t>,</a:t>
            </a:r>
            <a:r>
              <a:rPr lang="en-GB" sz="1800" dirty="0">
                <a:solidFill>
                  <a:srgbClr val="AA04F9"/>
                </a:solidFill>
                <a:latin typeface="Courier" pitchFamily="2" charset="0"/>
              </a:rPr>
              <a:t> </a:t>
            </a:r>
            <a:r>
              <a:rPr lang="en-GB" sz="1800" dirty="0">
                <a:latin typeface="Courier" pitchFamily="2" charset="0"/>
              </a:rPr>
              <a:t>permute(</a:t>
            </a:r>
            <a:r>
              <a:rPr lang="en-GB" sz="1800" dirty="0" err="1">
                <a:latin typeface="Courier" pitchFamily="2" charset="0"/>
              </a:rPr>
              <a:t>trajT</a:t>
            </a:r>
            <a:r>
              <a:rPr lang="en-GB" sz="1800" dirty="0">
                <a:latin typeface="Courier" pitchFamily="2" charset="0"/>
              </a:rPr>
              <a:t>,[1 2 3 4 5 7 8 9 10 11 6]) , permute(</a:t>
            </a:r>
            <a:r>
              <a:rPr lang="en-GB" sz="1800" dirty="0" err="1">
                <a:latin typeface="Courier" pitchFamily="2" charset="0"/>
              </a:rPr>
              <a:t>kspaceT</a:t>
            </a:r>
            <a:r>
              <a:rPr lang="en-GB" sz="1800" dirty="0">
                <a:latin typeface="Courier" pitchFamily="2" charset="0"/>
              </a:rPr>
              <a:t>, [1 2 3 4 5 7 8 9 10 11 6]), double(</a:t>
            </a:r>
            <a:r>
              <a:rPr lang="en-GB" sz="1800" dirty="0" err="1">
                <a:latin typeface="Courier" pitchFamily="2" charset="0"/>
              </a:rPr>
              <a:t>sens</a:t>
            </a:r>
            <a:r>
              <a:rPr lang="en-GB" sz="1800" dirty="0">
                <a:latin typeface="Courier" pitchFamily="2" charset="0"/>
              </a:rPr>
              <a:t>));</a:t>
            </a:r>
          </a:p>
        </p:txBody>
      </p:sp>
      <p:pic>
        <p:nvPicPr>
          <p:cNvPr id="26" name="Picture 25">
            <a:extLst>
              <a:ext uri="{FF2B5EF4-FFF2-40B4-BE49-F238E27FC236}">
                <a16:creationId xmlns:a16="http://schemas.microsoft.com/office/drawing/2014/main" id="{3DCD5BE5-9718-E98E-83E4-99C810858ADB}"/>
              </a:ext>
            </a:extLst>
          </p:cNvPr>
          <p:cNvPicPr>
            <a:picLocks noChangeAspect="1"/>
          </p:cNvPicPr>
          <p:nvPr/>
        </p:nvPicPr>
        <p:blipFill rotWithShape="1">
          <a:blip r:embed="rId4">
            <a:extLst>
              <a:ext uri="{28A0092B-C50C-407E-A947-70E740481C1C}">
                <a14:useLocalDpi xmlns:a14="http://schemas.microsoft.com/office/drawing/2010/main" val="0"/>
              </a:ext>
            </a:extLst>
          </a:blip>
          <a:srcRect l="19288" t="27306" r="13058" b="28879"/>
          <a:stretch/>
        </p:blipFill>
        <p:spPr>
          <a:xfrm>
            <a:off x="408866" y="2894475"/>
            <a:ext cx="2880000" cy="1398897"/>
          </a:xfrm>
          <a:prstGeom prst="rect">
            <a:avLst/>
          </a:prstGeom>
        </p:spPr>
      </p:pic>
      <p:pic>
        <p:nvPicPr>
          <p:cNvPr id="28" name="Picture 27">
            <a:extLst>
              <a:ext uri="{FF2B5EF4-FFF2-40B4-BE49-F238E27FC236}">
                <a16:creationId xmlns:a16="http://schemas.microsoft.com/office/drawing/2014/main" id="{4723B3DE-9C8C-2B21-9F28-2D697B1FFAAD}"/>
              </a:ext>
            </a:extLst>
          </p:cNvPr>
          <p:cNvPicPr>
            <a:picLocks noChangeAspect="1"/>
          </p:cNvPicPr>
          <p:nvPr/>
        </p:nvPicPr>
        <p:blipFill rotWithShape="1">
          <a:blip r:embed="rId5">
            <a:extLst>
              <a:ext uri="{28A0092B-C50C-407E-A947-70E740481C1C}">
                <a14:useLocalDpi xmlns:a14="http://schemas.microsoft.com/office/drawing/2010/main" val="0"/>
              </a:ext>
            </a:extLst>
          </a:blip>
          <a:srcRect l="17067" t="26656" r="12732" b="29529"/>
          <a:stretch/>
        </p:blipFill>
        <p:spPr>
          <a:xfrm>
            <a:off x="5502855" y="3429000"/>
            <a:ext cx="1684832" cy="788672"/>
          </a:xfrm>
          <a:prstGeom prst="rect">
            <a:avLst/>
          </a:prstGeom>
        </p:spPr>
      </p:pic>
      <p:pic>
        <p:nvPicPr>
          <p:cNvPr id="30" name="Picture 29">
            <a:extLst>
              <a:ext uri="{FF2B5EF4-FFF2-40B4-BE49-F238E27FC236}">
                <a16:creationId xmlns:a16="http://schemas.microsoft.com/office/drawing/2014/main" id="{153A9843-68B3-960B-9468-1378268E9FC2}"/>
              </a:ext>
            </a:extLst>
          </p:cNvPr>
          <p:cNvPicPr>
            <a:picLocks noChangeAspect="1"/>
          </p:cNvPicPr>
          <p:nvPr/>
        </p:nvPicPr>
        <p:blipFill rotWithShape="1">
          <a:blip r:embed="rId6">
            <a:extLst>
              <a:ext uri="{28A0092B-C50C-407E-A947-70E740481C1C}">
                <a14:useLocalDpi xmlns:a14="http://schemas.microsoft.com/office/drawing/2010/main" val="0"/>
              </a:ext>
            </a:extLst>
          </a:blip>
          <a:srcRect l="17145" t="26358" r="12653" b="29827"/>
          <a:stretch/>
        </p:blipFill>
        <p:spPr>
          <a:xfrm>
            <a:off x="10343542" y="2909267"/>
            <a:ext cx="1684832" cy="788671"/>
          </a:xfrm>
          <a:prstGeom prst="rect">
            <a:avLst/>
          </a:prstGeom>
        </p:spPr>
      </p:pic>
      <p:pic>
        <p:nvPicPr>
          <p:cNvPr id="32" name="Picture 31">
            <a:extLst>
              <a:ext uri="{FF2B5EF4-FFF2-40B4-BE49-F238E27FC236}">
                <a16:creationId xmlns:a16="http://schemas.microsoft.com/office/drawing/2014/main" id="{EE59351B-E7D2-69CD-F83D-05E925521657}"/>
              </a:ext>
            </a:extLst>
          </p:cNvPr>
          <p:cNvPicPr>
            <a:picLocks noChangeAspect="1"/>
          </p:cNvPicPr>
          <p:nvPr/>
        </p:nvPicPr>
        <p:blipFill rotWithShape="1">
          <a:blip r:embed="rId7">
            <a:extLst>
              <a:ext uri="{28A0092B-C50C-407E-A947-70E740481C1C}">
                <a14:useLocalDpi xmlns:a14="http://schemas.microsoft.com/office/drawing/2010/main" val="0"/>
              </a:ext>
            </a:extLst>
          </a:blip>
          <a:srcRect l="16889" t="26953" r="12910" b="29232"/>
          <a:stretch/>
        </p:blipFill>
        <p:spPr>
          <a:xfrm>
            <a:off x="7557506" y="3423278"/>
            <a:ext cx="1684832" cy="788671"/>
          </a:xfrm>
          <a:prstGeom prst="rect">
            <a:avLst/>
          </a:prstGeom>
        </p:spPr>
      </p:pic>
      <p:pic>
        <p:nvPicPr>
          <p:cNvPr id="34" name="Picture 33">
            <a:extLst>
              <a:ext uri="{FF2B5EF4-FFF2-40B4-BE49-F238E27FC236}">
                <a16:creationId xmlns:a16="http://schemas.microsoft.com/office/drawing/2014/main" id="{27AA4684-4A0A-3BC9-C87B-2DE01FC6F6C8}"/>
              </a:ext>
            </a:extLst>
          </p:cNvPr>
          <p:cNvPicPr>
            <a:picLocks noChangeAspect="1"/>
          </p:cNvPicPr>
          <p:nvPr/>
        </p:nvPicPr>
        <p:blipFill rotWithShape="1">
          <a:blip r:embed="rId8">
            <a:extLst>
              <a:ext uri="{28A0092B-C50C-407E-A947-70E740481C1C}">
                <a14:useLocalDpi xmlns:a14="http://schemas.microsoft.com/office/drawing/2010/main" val="0"/>
              </a:ext>
            </a:extLst>
          </a:blip>
          <a:srcRect l="17168" t="26782" r="12630" b="29403"/>
          <a:stretch/>
        </p:blipFill>
        <p:spPr>
          <a:xfrm>
            <a:off x="6757496" y="2634607"/>
            <a:ext cx="1684832" cy="788671"/>
          </a:xfrm>
          <a:prstGeom prst="rect">
            <a:avLst/>
          </a:prstGeom>
        </p:spPr>
      </p:pic>
      <p:pic>
        <p:nvPicPr>
          <p:cNvPr id="36" name="Picture 35">
            <a:extLst>
              <a:ext uri="{FF2B5EF4-FFF2-40B4-BE49-F238E27FC236}">
                <a16:creationId xmlns:a16="http://schemas.microsoft.com/office/drawing/2014/main" id="{01B0AD33-AA11-3CD8-9449-C0C1966E7BE9}"/>
              </a:ext>
            </a:extLst>
          </p:cNvPr>
          <p:cNvPicPr>
            <a:picLocks noChangeAspect="1"/>
          </p:cNvPicPr>
          <p:nvPr/>
        </p:nvPicPr>
        <p:blipFill rotWithShape="1">
          <a:blip r:embed="rId9">
            <a:extLst>
              <a:ext uri="{28A0092B-C50C-407E-A947-70E740481C1C}">
                <a14:useLocalDpi xmlns:a14="http://schemas.microsoft.com/office/drawing/2010/main" val="0"/>
              </a:ext>
            </a:extLst>
          </a:blip>
          <a:srcRect l="16464" t="26021" r="13430" b="30164"/>
          <a:stretch/>
        </p:blipFill>
        <p:spPr>
          <a:xfrm>
            <a:off x="4645622" y="2713426"/>
            <a:ext cx="1682540" cy="788671"/>
          </a:xfrm>
          <a:prstGeom prst="rect">
            <a:avLst/>
          </a:prstGeom>
        </p:spPr>
      </p:pic>
      <p:sp>
        <p:nvSpPr>
          <p:cNvPr id="9" name="Pfeil nach rechts 1">
            <a:extLst>
              <a:ext uri="{FF2B5EF4-FFF2-40B4-BE49-F238E27FC236}">
                <a16:creationId xmlns:a16="http://schemas.microsoft.com/office/drawing/2014/main" id="{070F82CD-C6E6-6226-39D4-01976D91539E}"/>
              </a:ext>
            </a:extLst>
          </p:cNvPr>
          <p:cNvSpPr>
            <a:spLocks noChangeAspect="1" noChangeArrowheads="1"/>
          </p:cNvSpPr>
          <p:nvPr/>
        </p:nvSpPr>
        <p:spPr bwMode="auto">
          <a:xfrm>
            <a:off x="3346247" y="3515454"/>
            <a:ext cx="1241994"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37" name="Textfeld 8">
            <a:extLst>
              <a:ext uri="{FF2B5EF4-FFF2-40B4-BE49-F238E27FC236}">
                <a16:creationId xmlns:a16="http://schemas.microsoft.com/office/drawing/2014/main" id="{E0A9C921-243F-B389-60C0-4B90CAD25BDB}"/>
              </a:ext>
            </a:extLst>
          </p:cNvPr>
          <p:cNvSpPr txBox="1"/>
          <p:nvPr/>
        </p:nvSpPr>
        <p:spPr>
          <a:xfrm>
            <a:off x="5006805" y="2422333"/>
            <a:ext cx="649537" cy="338554"/>
          </a:xfrm>
          <a:prstGeom prst="rect">
            <a:avLst/>
          </a:prstGeom>
          <a:noFill/>
        </p:spPr>
        <p:txBody>
          <a:bodyPr wrap="none" rtlCol="0">
            <a:spAutoFit/>
          </a:bodyPr>
          <a:lstStyle/>
          <a:p>
            <a:r>
              <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rPr>
              <a:t>Bin 1</a:t>
            </a:r>
          </a:p>
        </p:txBody>
      </p:sp>
      <p:sp>
        <p:nvSpPr>
          <p:cNvPr id="38" name="Textfeld 8">
            <a:extLst>
              <a:ext uri="{FF2B5EF4-FFF2-40B4-BE49-F238E27FC236}">
                <a16:creationId xmlns:a16="http://schemas.microsoft.com/office/drawing/2014/main" id="{103665B3-A1D4-8D0A-8621-746064A7AFA8}"/>
              </a:ext>
            </a:extLst>
          </p:cNvPr>
          <p:cNvSpPr txBox="1"/>
          <p:nvPr/>
        </p:nvSpPr>
        <p:spPr>
          <a:xfrm>
            <a:off x="7275143" y="2418850"/>
            <a:ext cx="649537" cy="338554"/>
          </a:xfrm>
          <a:prstGeom prst="rect">
            <a:avLst/>
          </a:prstGeom>
          <a:noFill/>
        </p:spPr>
        <p:txBody>
          <a:bodyPr wrap="none" rtlCol="0">
            <a:spAutoFit/>
          </a:bodyPr>
          <a:lstStyle/>
          <a:p>
            <a:r>
              <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rPr>
              <a:t>Bin 3</a:t>
            </a:r>
          </a:p>
        </p:txBody>
      </p:sp>
      <p:sp>
        <p:nvSpPr>
          <p:cNvPr id="39" name="Textfeld 8">
            <a:extLst>
              <a:ext uri="{FF2B5EF4-FFF2-40B4-BE49-F238E27FC236}">
                <a16:creationId xmlns:a16="http://schemas.microsoft.com/office/drawing/2014/main" id="{0E9EA930-96B0-C269-4082-1F06426DED72}"/>
              </a:ext>
            </a:extLst>
          </p:cNvPr>
          <p:cNvSpPr txBox="1"/>
          <p:nvPr/>
        </p:nvSpPr>
        <p:spPr>
          <a:xfrm>
            <a:off x="6003393" y="4169334"/>
            <a:ext cx="649537" cy="338554"/>
          </a:xfrm>
          <a:prstGeom prst="rect">
            <a:avLst/>
          </a:prstGeom>
          <a:noFill/>
        </p:spPr>
        <p:txBody>
          <a:bodyPr wrap="none" rtlCol="0">
            <a:spAutoFit/>
          </a:bodyPr>
          <a:lstStyle/>
          <a:p>
            <a:r>
              <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rPr>
              <a:t>Bin 2</a:t>
            </a:r>
          </a:p>
        </p:txBody>
      </p:sp>
      <p:sp>
        <p:nvSpPr>
          <p:cNvPr id="40" name="Textfeld 8">
            <a:extLst>
              <a:ext uri="{FF2B5EF4-FFF2-40B4-BE49-F238E27FC236}">
                <a16:creationId xmlns:a16="http://schemas.microsoft.com/office/drawing/2014/main" id="{4223F0B0-9A62-B20F-0462-98846590B3B3}"/>
              </a:ext>
            </a:extLst>
          </p:cNvPr>
          <p:cNvSpPr txBox="1"/>
          <p:nvPr/>
        </p:nvSpPr>
        <p:spPr>
          <a:xfrm>
            <a:off x="8044920" y="4169334"/>
            <a:ext cx="649537" cy="338554"/>
          </a:xfrm>
          <a:prstGeom prst="rect">
            <a:avLst/>
          </a:prstGeom>
          <a:noFill/>
        </p:spPr>
        <p:txBody>
          <a:bodyPr wrap="none" rtlCol="0">
            <a:spAutoFit/>
          </a:bodyPr>
          <a:lstStyle/>
          <a:p>
            <a:r>
              <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rPr>
              <a:t>Bin 4</a:t>
            </a:r>
          </a:p>
        </p:txBody>
      </p:sp>
      <p:sp>
        <p:nvSpPr>
          <p:cNvPr id="41" name="Textfeld 8">
            <a:extLst>
              <a:ext uri="{FF2B5EF4-FFF2-40B4-BE49-F238E27FC236}">
                <a16:creationId xmlns:a16="http://schemas.microsoft.com/office/drawing/2014/main" id="{AE511CF8-9720-A014-EB71-61AA7685840C}"/>
              </a:ext>
            </a:extLst>
          </p:cNvPr>
          <p:cNvSpPr txBox="1"/>
          <p:nvPr/>
        </p:nvSpPr>
        <p:spPr>
          <a:xfrm>
            <a:off x="10756508" y="2690388"/>
            <a:ext cx="763351" cy="338554"/>
          </a:xfrm>
          <a:prstGeom prst="rect">
            <a:avLst/>
          </a:prstGeom>
          <a:noFill/>
        </p:spPr>
        <p:txBody>
          <a:bodyPr wrap="none" rtlCol="0">
            <a:spAutoFit/>
          </a:bodyPr>
          <a:lstStyle/>
          <a:p>
            <a:r>
              <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rPr>
              <a:t>Bin 40</a:t>
            </a:r>
          </a:p>
        </p:txBody>
      </p:sp>
      <p:cxnSp>
        <p:nvCxnSpPr>
          <p:cNvPr id="43" name="Straight Connector 42">
            <a:extLst>
              <a:ext uri="{FF2B5EF4-FFF2-40B4-BE49-F238E27FC236}">
                <a16:creationId xmlns:a16="http://schemas.microsoft.com/office/drawing/2014/main" id="{ABBC6490-4668-05DD-4BF2-191C2D9D2D0C}"/>
              </a:ext>
            </a:extLst>
          </p:cNvPr>
          <p:cNvCxnSpPr/>
          <p:nvPr/>
        </p:nvCxnSpPr>
        <p:spPr>
          <a:xfrm>
            <a:off x="9088901" y="3367825"/>
            <a:ext cx="1149803"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54218641"/>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22" presetClass="entr" presetSubtype="1"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10"/>
                                        <p:tgtEl>
                                          <p:spTgt spid="3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10"/>
                                        <p:tgtEl>
                                          <p:spTgt spid="3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up)">
                                      <p:cBhvr>
                                        <p:cTn id="25" dur="10"/>
                                        <p:tgtEl>
                                          <p:spTgt spid="3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up)">
                                      <p:cBhvr>
                                        <p:cTn id="28" dur="10"/>
                                        <p:tgtEl>
                                          <p:spTgt spid="4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10"/>
                                        <p:tgtEl>
                                          <p:spTgt spid="41"/>
                                        </p:tgtEl>
                                      </p:cBhvr>
                                    </p:animEffect>
                                  </p:childTnLst>
                                </p:cTn>
                              </p:par>
                              <p:par>
                                <p:cTn id="32" presetID="1"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p:bldP spid="38" grpId="0"/>
      <p:bldP spid="39"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71628-3058-4616-A75C-E404C0B1D4B6}"/>
              </a:ext>
            </a:extLst>
          </p:cNvPr>
          <p:cNvSpPr>
            <a:spLocks noGrp="1"/>
          </p:cNvSpPr>
          <p:nvPr>
            <p:ph type="title"/>
          </p:nvPr>
        </p:nvSpPr>
        <p:spPr/>
        <p:txBody>
          <a:bodyPr/>
          <a:lstStyle/>
          <a:p>
            <a:r>
              <a:rPr lang="en-US" dirty="0"/>
              <a:t>Saving the results</a:t>
            </a:r>
          </a:p>
        </p:txBody>
      </p:sp>
      <p:sp>
        <p:nvSpPr>
          <p:cNvPr id="5" name="Content Placeholder 2">
            <a:extLst>
              <a:ext uri="{FF2B5EF4-FFF2-40B4-BE49-F238E27FC236}">
                <a16:creationId xmlns:a16="http://schemas.microsoft.com/office/drawing/2014/main" id="{661486F6-784C-1264-3558-20942B41B738}"/>
              </a:ext>
            </a:extLst>
          </p:cNvPr>
          <p:cNvSpPr>
            <a:spLocks noGrp="1"/>
          </p:cNvSpPr>
          <p:nvPr>
            <p:ph idx="1"/>
          </p:nvPr>
        </p:nvSpPr>
        <p:spPr>
          <a:xfrm>
            <a:off x="838200" y="1825625"/>
            <a:ext cx="10422835" cy="4532446"/>
          </a:xfrm>
        </p:spPr>
        <p:txBody>
          <a:bodyPr>
            <a:normAutofit/>
          </a:bodyPr>
          <a:lstStyle/>
          <a:p>
            <a:r>
              <a:rPr lang="en-GB" dirty="0"/>
              <a:t>Save results</a:t>
            </a:r>
          </a:p>
          <a:p>
            <a:pPr marL="0" indent="0">
              <a:buNone/>
            </a:pPr>
            <a:r>
              <a:rPr lang="en-GB" sz="1800" dirty="0">
                <a:latin typeface="Courier" pitchFamily="2" charset="0"/>
              </a:rPr>
              <a:t>save([path2save '/</a:t>
            </a:r>
            <a:r>
              <a:rPr lang="en-GB" sz="1800" dirty="0" err="1">
                <a:latin typeface="Courier" pitchFamily="2" charset="0"/>
              </a:rPr>
              <a:t>ResultsRecon.mat</a:t>
            </a:r>
            <a:r>
              <a:rPr lang="en-GB" sz="1800" dirty="0">
                <a:latin typeface="Courier" pitchFamily="2" charset="0"/>
              </a:rPr>
              <a:t>'],</a:t>
            </a:r>
            <a:r>
              <a:rPr lang="en-GB" sz="1800" dirty="0">
                <a:solidFill>
                  <a:srgbClr val="AA04F9"/>
                </a:solidFill>
                <a:latin typeface="Courier" pitchFamily="2" charset="0"/>
              </a:rPr>
              <a:t>’</a:t>
            </a:r>
            <a:r>
              <a:rPr lang="en-GB" sz="1800" dirty="0" err="1">
                <a:solidFill>
                  <a:srgbClr val="AA04F9"/>
                </a:solidFill>
                <a:latin typeface="Courier" pitchFamily="2" charset="0"/>
              </a:rPr>
              <a:t>ImgsDyn</a:t>
            </a:r>
            <a:r>
              <a:rPr lang="en-GB" sz="1800" dirty="0">
                <a:solidFill>
                  <a:srgbClr val="AA04F9"/>
                </a:solidFill>
                <a:latin typeface="Courier" pitchFamily="2" charset="0"/>
              </a:rPr>
              <a:t>','</a:t>
            </a:r>
            <a:r>
              <a:rPr lang="en-GB" sz="1800" dirty="0" err="1">
                <a:solidFill>
                  <a:srgbClr val="AA04F9"/>
                </a:solidFill>
                <a:latin typeface="Courier" pitchFamily="2" charset="0"/>
              </a:rPr>
              <a:t>breathingFreq</a:t>
            </a:r>
            <a:r>
              <a:rPr lang="en-GB" sz="1800" dirty="0">
                <a:solidFill>
                  <a:srgbClr val="AA04F9"/>
                </a:solidFill>
                <a:latin typeface="Courier" pitchFamily="2" charset="0"/>
              </a:rPr>
              <a:t>’,’</a:t>
            </a:r>
            <a:r>
              <a:rPr lang="en-GB" sz="1800" dirty="0" err="1">
                <a:solidFill>
                  <a:srgbClr val="AA04F9"/>
                </a:solidFill>
                <a:latin typeface="Courier" pitchFamily="2" charset="0"/>
              </a:rPr>
              <a:t>AcqTimes</a:t>
            </a:r>
            <a:r>
              <a:rPr lang="en-GB" sz="1800" dirty="0">
                <a:solidFill>
                  <a:srgbClr val="AA04F9"/>
                </a:solidFill>
                <a:latin typeface="Courier" pitchFamily="2" charset="0"/>
              </a:rPr>
              <a:t>’</a:t>
            </a:r>
            <a:r>
              <a:rPr lang="en-GB" sz="1800" dirty="0">
                <a:latin typeface="Courier" pitchFamily="2" charset="0"/>
              </a:rPr>
              <a:t>)</a:t>
            </a:r>
          </a:p>
        </p:txBody>
      </p:sp>
      <p:pic>
        <p:nvPicPr>
          <p:cNvPr id="4" name="Picture 3">
            <a:extLst>
              <a:ext uri="{FF2B5EF4-FFF2-40B4-BE49-F238E27FC236}">
                <a16:creationId xmlns:a16="http://schemas.microsoft.com/office/drawing/2014/main" id="{237688EB-EDB4-07D2-37A2-B32770DA971F}"/>
              </a:ext>
            </a:extLst>
          </p:cNvPr>
          <p:cNvPicPr>
            <a:picLocks noChangeAspect="1"/>
          </p:cNvPicPr>
          <p:nvPr/>
        </p:nvPicPr>
        <p:blipFill rotWithShape="1">
          <a:blip r:embed="rId4">
            <a:extLst>
              <a:ext uri="{28A0092B-C50C-407E-A947-70E740481C1C}">
                <a14:useLocalDpi xmlns:a14="http://schemas.microsoft.com/office/drawing/2010/main" val="0"/>
              </a:ext>
            </a:extLst>
          </a:blip>
          <a:srcRect l="7622" t="4576" r="7871" b="13344"/>
          <a:stretch/>
        </p:blipFill>
        <p:spPr>
          <a:xfrm>
            <a:off x="2685245" y="3097368"/>
            <a:ext cx="6568226" cy="3181082"/>
          </a:xfrm>
          <a:prstGeom prst="rect">
            <a:avLst/>
          </a:prstGeom>
          <a:ln>
            <a:solidFill>
              <a:schemeClr val="tx1"/>
            </a:solidFill>
          </a:ln>
        </p:spPr>
      </p:pic>
    </p:spTree>
    <p:custDataLst>
      <p:tags r:id="rId1"/>
    </p:custDataLst>
    <p:extLst>
      <p:ext uri="{BB962C8B-B14F-4D97-AF65-F5344CB8AC3E}">
        <p14:creationId xmlns:p14="http://schemas.microsoft.com/office/powerpoint/2010/main" val="1754993716"/>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5956F994-EEFA-4FB7-88E8-9D1EB0D54429}"/>
              </a:ext>
            </a:extLst>
          </p:cNvPr>
          <p:cNvSpPr>
            <a:spLocks noGrp="1"/>
          </p:cNvSpPr>
          <p:nvPr>
            <p:ph type="title"/>
          </p:nvPr>
        </p:nvSpPr>
        <p:spPr>
          <a:xfrm>
            <a:off x="838200" y="365125"/>
            <a:ext cx="10515600" cy="1325563"/>
          </a:xfrm>
        </p:spPr>
        <p:txBody>
          <a:bodyPr/>
          <a:lstStyle/>
          <a:p>
            <a:r>
              <a:rPr lang="de-DE" dirty="0" err="1"/>
              <a:t>Prepare</a:t>
            </a:r>
            <a:r>
              <a:rPr lang="de-DE" dirty="0"/>
              <a:t> </a:t>
            </a:r>
            <a:r>
              <a:rPr lang="de-DE" dirty="0" err="1"/>
              <a:t>for</a:t>
            </a:r>
            <a:r>
              <a:rPr lang="de-DE" dirty="0"/>
              <a:t> </a:t>
            </a:r>
            <a:r>
              <a:rPr lang="de-DE" dirty="0" err="1"/>
              <a:t>image</a:t>
            </a:r>
            <a:r>
              <a:rPr lang="de-DE" dirty="0"/>
              <a:t> </a:t>
            </a:r>
            <a:r>
              <a:rPr lang="de-DE" dirty="0" err="1"/>
              <a:t>registration</a:t>
            </a:r>
            <a:endParaRPr lang="de-DE" dirty="0"/>
          </a:p>
        </p:txBody>
      </p:sp>
      <p:sp>
        <p:nvSpPr>
          <p:cNvPr id="2" name="Content Placeholder 2">
            <a:extLst>
              <a:ext uri="{FF2B5EF4-FFF2-40B4-BE49-F238E27FC236}">
                <a16:creationId xmlns:a16="http://schemas.microsoft.com/office/drawing/2014/main" id="{01BEBC14-900B-91BA-C79B-9E538E07D9C9}"/>
              </a:ext>
            </a:extLst>
          </p:cNvPr>
          <p:cNvSpPr>
            <a:spLocks noGrp="1"/>
          </p:cNvSpPr>
          <p:nvPr>
            <p:ph idx="1"/>
          </p:nvPr>
        </p:nvSpPr>
        <p:spPr>
          <a:xfrm>
            <a:off x="838200" y="1825625"/>
            <a:ext cx="10422835" cy="4532446"/>
          </a:xfrm>
        </p:spPr>
        <p:txBody>
          <a:bodyPr>
            <a:normAutofit/>
          </a:bodyPr>
          <a:lstStyle/>
          <a:p>
            <a:r>
              <a:rPr lang="en-GB" dirty="0"/>
              <a:t>Invert the signal intensities of the images</a:t>
            </a:r>
          </a:p>
        </p:txBody>
      </p:sp>
      <p:pic>
        <p:nvPicPr>
          <p:cNvPr id="8" name="Picture 7">
            <a:extLst>
              <a:ext uri="{FF2B5EF4-FFF2-40B4-BE49-F238E27FC236}">
                <a16:creationId xmlns:a16="http://schemas.microsoft.com/office/drawing/2014/main" id="{0B4D0A3F-9FB9-7137-1D08-D81AE260708B}"/>
              </a:ext>
            </a:extLst>
          </p:cNvPr>
          <p:cNvPicPr>
            <a:picLocks noChangeAspect="1"/>
          </p:cNvPicPr>
          <p:nvPr/>
        </p:nvPicPr>
        <p:blipFill rotWithShape="1">
          <a:blip r:embed="rId3">
            <a:extLst>
              <a:ext uri="{28A0092B-C50C-407E-A947-70E740481C1C}">
                <a14:useLocalDpi xmlns:a14="http://schemas.microsoft.com/office/drawing/2010/main" val="0"/>
              </a:ext>
            </a:extLst>
          </a:blip>
          <a:srcRect l="8543" t="5870" r="9212" b="11995"/>
          <a:stretch/>
        </p:blipFill>
        <p:spPr>
          <a:xfrm>
            <a:off x="495837" y="2991452"/>
            <a:ext cx="4520484" cy="2880000"/>
          </a:xfrm>
          <a:prstGeom prst="rect">
            <a:avLst/>
          </a:prstGeom>
          <a:ln>
            <a:solidFill>
              <a:schemeClr val="tx1"/>
            </a:solidFill>
          </a:ln>
        </p:spPr>
      </p:pic>
      <p:pic>
        <p:nvPicPr>
          <p:cNvPr id="10" name="Picture 9">
            <a:extLst>
              <a:ext uri="{FF2B5EF4-FFF2-40B4-BE49-F238E27FC236}">
                <a16:creationId xmlns:a16="http://schemas.microsoft.com/office/drawing/2014/main" id="{F35DE016-91B3-F49D-BA3B-FB36A86C06C2}"/>
              </a:ext>
            </a:extLst>
          </p:cNvPr>
          <p:cNvPicPr>
            <a:picLocks noChangeAspect="1"/>
          </p:cNvPicPr>
          <p:nvPr/>
        </p:nvPicPr>
        <p:blipFill rotWithShape="1">
          <a:blip r:embed="rId4">
            <a:extLst>
              <a:ext uri="{28A0092B-C50C-407E-A947-70E740481C1C}">
                <a14:useLocalDpi xmlns:a14="http://schemas.microsoft.com/office/drawing/2010/main" val="0"/>
              </a:ext>
            </a:extLst>
          </a:blip>
          <a:srcRect l="9061" t="5870" r="8696" b="11995"/>
          <a:stretch/>
        </p:blipFill>
        <p:spPr>
          <a:xfrm>
            <a:off x="7063485" y="2991452"/>
            <a:ext cx="4520484" cy="2880000"/>
          </a:xfrm>
          <a:prstGeom prst="rect">
            <a:avLst/>
          </a:prstGeom>
          <a:ln>
            <a:solidFill>
              <a:schemeClr val="bg1"/>
            </a:solidFill>
          </a:ln>
        </p:spPr>
      </p:pic>
      <p:sp>
        <p:nvSpPr>
          <p:cNvPr id="11" name="Pfeil nach rechts 1">
            <a:extLst>
              <a:ext uri="{FF2B5EF4-FFF2-40B4-BE49-F238E27FC236}">
                <a16:creationId xmlns:a16="http://schemas.microsoft.com/office/drawing/2014/main" id="{484C270B-32E8-4AF7-EB9D-5452C02E6275}"/>
              </a:ext>
            </a:extLst>
          </p:cNvPr>
          <p:cNvSpPr>
            <a:spLocks noChangeAspect="1" noChangeArrowheads="1"/>
          </p:cNvSpPr>
          <p:nvPr/>
        </p:nvSpPr>
        <p:spPr bwMode="auto">
          <a:xfrm>
            <a:off x="5418906" y="4352983"/>
            <a:ext cx="1241994"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Tree>
    <p:extLst>
      <p:ext uri="{BB962C8B-B14F-4D97-AF65-F5344CB8AC3E}">
        <p14:creationId xmlns:p14="http://schemas.microsoft.com/office/powerpoint/2010/main" val="3665854735"/>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9CEF4-3579-433A-99F9-7EAD0EB2D2DD}"/>
              </a:ext>
            </a:extLst>
          </p:cNvPr>
          <p:cNvSpPr>
            <a:spLocks noGrp="1"/>
          </p:cNvSpPr>
          <p:nvPr>
            <p:ph type="title"/>
          </p:nvPr>
        </p:nvSpPr>
        <p:spPr/>
        <p:txBody>
          <a:bodyPr/>
          <a:lstStyle/>
          <a:p>
            <a:r>
              <a:rPr lang="de-DE" dirty="0"/>
              <a:t>Image </a:t>
            </a:r>
            <a:r>
              <a:rPr lang="de-DE" dirty="0" err="1"/>
              <a:t>registration</a:t>
            </a:r>
            <a:endParaRPr lang="de-DE" dirty="0"/>
          </a:p>
        </p:txBody>
      </p:sp>
      <p:sp>
        <p:nvSpPr>
          <p:cNvPr id="3" name="Pfeil nach rechts 1">
            <a:extLst>
              <a:ext uri="{FF2B5EF4-FFF2-40B4-BE49-F238E27FC236}">
                <a16:creationId xmlns:a16="http://schemas.microsoft.com/office/drawing/2014/main" id="{03E5CA51-C5A5-C4A7-5E1A-387FC7DE662B}"/>
              </a:ext>
            </a:extLst>
          </p:cNvPr>
          <p:cNvSpPr>
            <a:spLocks noChangeAspect="1" noChangeArrowheads="1"/>
          </p:cNvSpPr>
          <p:nvPr/>
        </p:nvSpPr>
        <p:spPr bwMode="auto">
          <a:xfrm>
            <a:off x="5457170" y="4417370"/>
            <a:ext cx="1241994"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5" name="Content Placeholder 2">
            <a:extLst>
              <a:ext uri="{FF2B5EF4-FFF2-40B4-BE49-F238E27FC236}">
                <a16:creationId xmlns:a16="http://schemas.microsoft.com/office/drawing/2014/main" id="{2844A530-E961-51E6-3CCB-0840B89C88C5}"/>
              </a:ext>
            </a:extLst>
          </p:cNvPr>
          <p:cNvSpPr>
            <a:spLocks noGrp="1"/>
          </p:cNvSpPr>
          <p:nvPr>
            <p:ph idx="1"/>
          </p:nvPr>
        </p:nvSpPr>
        <p:spPr>
          <a:xfrm>
            <a:off x="476518" y="1825625"/>
            <a:ext cx="11128515" cy="4532446"/>
          </a:xfrm>
        </p:spPr>
        <p:txBody>
          <a:bodyPr>
            <a:normAutofit/>
          </a:bodyPr>
          <a:lstStyle/>
          <a:p>
            <a:r>
              <a:rPr lang="en-GB" dirty="0"/>
              <a:t>Register images to one fixed respiratory state (ANTs or Forsberg package)</a:t>
            </a:r>
            <a:endParaRPr lang="en-GB" sz="1800" dirty="0">
              <a:latin typeface="Courier" pitchFamily="2" charset="0"/>
            </a:endParaRPr>
          </a:p>
        </p:txBody>
      </p:sp>
      <p:pic>
        <p:nvPicPr>
          <p:cNvPr id="7" name="Picture 6">
            <a:extLst>
              <a:ext uri="{FF2B5EF4-FFF2-40B4-BE49-F238E27FC236}">
                <a16:creationId xmlns:a16="http://schemas.microsoft.com/office/drawing/2014/main" id="{79395F39-D63E-5A90-FA8D-3D5F67AA8318}"/>
              </a:ext>
            </a:extLst>
          </p:cNvPr>
          <p:cNvPicPr>
            <a:picLocks noChangeAspect="1"/>
          </p:cNvPicPr>
          <p:nvPr/>
        </p:nvPicPr>
        <p:blipFill rotWithShape="1">
          <a:blip r:embed="rId3">
            <a:extLst>
              <a:ext uri="{28A0092B-C50C-407E-A947-70E740481C1C}">
                <a14:useLocalDpi xmlns:a14="http://schemas.microsoft.com/office/drawing/2010/main" val="0"/>
              </a:ext>
            </a:extLst>
          </a:blip>
          <a:srcRect l="8213" t="4885" r="8771" b="11209"/>
          <a:stretch/>
        </p:blipFill>
        <p:spPr>
          <a:xfrm>
            <a:off x="586967" y="3055839"/>
            <a:ext cx="4467121" cy="2880000"/>
          </a:xfrm>
          <a:prstGeom prst="rect">
            <a:avLst/>
          </a:prstGeom>
          <a:ln>
            <a:solidFill>
              <a:schemeClr val="tx1"/>
            </a:solidFill>
          </a:ln>
        </p:spPr>
      </p:pic>
      <p:pic>
        <p:nvPicPr>
          <p:cNvPr id="9" name="Picture 8">
            <a:extLst>
              <a:ext uri="{FF2B5EF4-FFF2-40B4-BE49-F238E27FC236}">
                <a16:creationId xmlns:a16="http://schemas.microsoft.com/office/drawing/2014/main" id="{27576BC8-67A9-7FDD-5268-D48BC638A966}"/>
              </a:ext>
            </a:extLst>
          </p:cNvPr>
          <p:cNvPicPr>
            <a:picLocks noChangeAspect="1"/>
          </p:cNvPicPr>
          <p:nvPr/>
        </p:nvPicPr>
        <p:blipFill rotWithShape="1">
          <a:blip r:embed="rId4">
            <a:extLst>
              <a:ext uri="{28A0092B-C50C-407E-A947-70E740481C1C}">
                <a14:useLocalDpi xmlns:a14="http://schemas.microsoft.com/office/drawing/2010/main" val="0"/>
              </a:ext>
            </a:extLst>
          </a:blip>
          <a:srcRect l="8213" t="4885" r="8771" b="11209"/>
          <a:stretch/>
        </p:blipFill>
        <p:spPr>
          <a:xfrm>
            <a:off x="7102247" y="3055839"/>
            <a:ext cx="4467121" cy="2880000"/>
          </a:xfrm>
          <a:prstGeom prst="rect">
            <a:avLst/>
          </a:prstGeom>
          <a:ln>
            <a:solidFill>
              <a:schemeClr val="tx1"/>
            </a:solidFill>
          </a:ln>
        </p:spPr>
      </p:pic>
    </p:spTree>
    <p:extLst>
      <p:ext uri="{BB962C8B-B14F-4D97-AF65-F5344CB8AC3E}">
        <p14:creationId xmlns:p14="http://schemas.microsoft.com/office/powerpoint/2010/main" val="208953199"/>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3ED14-A555-426C-9FD6-7A635EACA20E}"/>
              </a:ext>
            </a:extLst>
          </p:cNvPr>
          <p:cNvSpPr>
            <a:spLocks noGrp="1"/>
          </p:cNvSpPr>
          <p:nvPr>
            <p:ph type="title"/>
          </p:nvPr>
        </p:nvSpPr>
        <p:spPr>
          <a:xfrm>
            <a:off x="838200" y="111499"/>
            <a:ext cx="10515600" cy="1325563"/>
          </a:xfrm>
        </p:spPr>
        <p:txBody>
          <a:bodyPr/>
          <a:lstStyle/>
          <a:p>
            <a:r>
              <a:rPr lang="de-DE" dirty="0"/>
              <a:t>Segmentation</a:t>
            </a:r>
          </a:p>
        </p:txBody>
      </p:sp>
      <p:sp>
        <p:nvSpPr>
          <p:cNvPr id="11" name="Pfeil: nach rechts gekrümmt 10">
            <a:extLst>
              <a:ext uri="{FF2B5EF4-FFF2-40B4-BE49-F238E27FC236}">
                <a16:creationId xmlns:a16="http://schemas.microsoft.com/office/drawing/2014/main" id="{8A626DDA-CE32-4254-BD20-0C299B1ABECA}"/>
              </a:ext>
            </a:extLst>
          </p:cNvPr>
          <p:cNvSpPr/>
          <p:nvPr/>
        </p:nvSpPr>
        <p:spPr>
          <a:xfrm>
            <a:off x="965251" y="2043435"/>
            <a:ext cx="609600" cy="1765300"/>
          </a:xfrm>
          <a:prstGeom prst="curved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Pfeil: nach rechts gekrümmt 11">
            <a:extLst>
              <a:ext uri="{FF2B5EF4-FFF2-40B4-BE49-F238E27FC236}">
                <a16:creationId xmlns:a16="http://schemas.microsoft.com/office/drawing/2014/main" id="{2C934796-21B1-4EA2-B732-438C89B5DBE7}"/>
              </a:ext>
            </a:extLst>
          </p:cNvPr>
          <p:cNvSpPr/>
          <p:nvPr/>
        </p:nvSpPr>
        <p:spPr>
          <a:xfrm>
            <a:off x="925034" y="3808735"/>
            <a:ext cx="609600" cy="1765300"/>
          </a:xfrm>
          <a:prstGeom prst="curved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Textfeld 13">
            <a:extLst>
              <a:ext uri="{FF2B5EF4-FFF2-40B4-BE49-F238E27FC236}">
                <a16:creationId xmlns:a16="http://schemas.microsoft.com/office/drawing/2014/main" id="{B048F1D1-B708-4949-99E7-25883A98649C}"/>
              </a:ext>
            </a:extLst>
          </p:cNvPr>
          <p:cNvSpPr txBox="1"/>
          <p:nvPr/>
        </p:nvSpPr>
        <p:spPr>
          <a:xfrm>
            <a:off x="4030665" y="2716621"/>
            <a:ext cx="4220964" cy="369332"/>
          </a:xfrm>
          <a:prstGeom prst="rect">
            <a:avLst/>
          </a:prstGeom>
          <a:noFill/>
        </p:spPr>
        <p:txBody>
          <a:bodyPr wrap="square" rtlCol="0">
            <a:spAutoFit/>
          </a:bodyPr>
          <a:lstStyle/>
          <a:p>
            <a:r>
              <a:rPr lang="de-DE" dirty="0" err="1"/>
              <a:t>nnU</a:t>
            </a:r>
            <a:r>
              <a:rPr lang="de-DE" dirty="0"/>
              <a:t>-Net </a:t>
            </a:r>
            <a:r>
              <a:rPr lang="de-DE" dirty="0" err="1"/>
              <a:t>based</a:t>
            </a:r>
            <a:r>
              <a:rPr lang="de-DE" dirty="0"/>
              <a:t> </a:t>
            </a:r>
            <a:r>
              <a:rPr lang="de-DE" dirty="0" err="1"/>
              <a:t>lung</a:t>
            </a:r>
            <a:r>
              <a:rPr lang="de-DE" dirty="0"/>
              <a:t> </a:t>
            </a:r>
            <a:r>
              <a:rPr lang="de-DE" dirty="0" err="1"/>
              <a:t>volume</a:t>
            </a:r>
            <a:r>
              <a:rPr lang="de-DE" dirty="0"/>
              <a:t> </a:t>
            </a:r>
            <a:r>
              <a:rPr lang="de-DE" dirty="0" err="1"/>
              <a:t>segmentation</a:t>
            </a:r>
            <a:endParaRPr lang="de-DE" dirty="0"/>
          </a:p>
        </p:txBody>
      </p:sp>
      <p:sp>
        <p:nvSpPr>
          <p:cNvPr id="20" name="Textfeld 19">
            <a:extLst>
              <a:ext uri="{FF2B5EF4-FFF2-40B4-BE49-F238E27FC236}">
                <a16:creationId xmlns:a16="http://schemas.microsoft.com/office/drawing/2014/main" id="{9517C23C-5099-4C8D-960C-6B9862D5D1CB}"/>
              </a:ext>
            </a:extLst>
          </p:cNvPr>
          <p:cNvSpPr txBox="1"/>
          <p:nvPr/>
        </p:nvSpPr>
        <p:spPr>
          <a:xfrm>
            <a:off x="4559464" y="4407534"/>
            <a:ext cx="3145626" cy="369332"/>
          </a:xfrm>
          <a:prstGeom prst="rect">
            <a:avLst/>
          </a:prstGeom>
          <a:noFill/>
        </p:spPr>
        <p:txBody>
          <a:bodyPr wrap="square" rtlCol="0">
            <a:spAutoFit/>
          </a:bodyPr>
          <a:lstStyle/>
          <a:p>
            <a:r>
              <a:rPr lang="de-DE" dirty="0"/>
              <a:t>U-Net </a:t>
            </a:r>
            <a:r>
              <a:rPr lang="de-DE" dirty="0" err="1"/>
              <a:t>based</a:t>
            </a:r>
            <a:r>
              <a:rPr lang="de-DE" dirty="0"/>
              <a:t> </a:t>
            </a:r>
            <a:r>
              <a:rPr lang="de-DE" dirty="0" err="1"/>
              <a:t>vessel</a:t>
            </a:r>
            <a:r>
              <a:rPr lang="de-DE" dirty="0"/>
              <a:t> </a:t>
            </a:r>
            <a:r>
              <a:rPr lang="de-DE" dirty="0" err="1"/>
              <a:t>recognition</a:t>
            </a:r>
            <a:endParaRPr lang="de-DE" dirty="0"/>
          </a:p>
        </p:txBody>
      </p:sp>
      <p:pic>
        <p:nvPicPr>
          <p:cNvPr id="4" name="Picture 3">
            <a:extLst>
              <a:ext uri="{FF2B5EF4-FFF2-40B4-BE49-F238E27FC236}">
                <a16:creationId xmlns:a16="http://schemas.microsoft.com/office/drawing/2014/main" id="{1A591370-E57D-846C-F666-86F543887332}"/>
              </a:ext>
            </a:extLst>
          </p:cNvPr>
          <p:cNvPicPr>
            <a:picLocks noChangeAspect="1"/>
          </p:cNvPicPr>
          <p:nvPr/>
        </p:nvPicPr>
        <p:blipFill rotWithShape="1">
          <a:blip r:embed="rId3">
            <a:extLst>
              <a:ext uri="{28A0092B-C50C-407E-A947-70E740481C1C}">
                <a14:useLocalDpi xmlns:a14="http://schemas.microsoft.com/office/drawing/2010/main" val="0"/>
              </a:ext>
            </a:extLst>
          </a:blip>
          <a:srcRect l="6440" t="10302" r="6397" b="21399"/>
          <a:stretch/>
        </p:blipFill>
        <p:spPr>
          <a:xfrm>
            <a:off x="2230875" y="4743827"/>
            <a:ext cx="8755869" cy="1423368"/>
          </a:xfrm>
          <a:prstGeom prst="rect">
            <a:avLst/>
          </a:prstGeom>
          <a:ln>
            <a:solidFill>
              <a:schemeClr val="tx1"/>
            </a:solidFill>
          </a:ln>
        </p:spPr>
      </p:pic>
      <p:pic>
        <p:nvPicPr>
          <p:cNvPr id="6" name="Picture 5">
            <a:extLst>
              <a:ext uri="{FF2B5EF4-FFF2-40B4-BE49-F238E27FC236}">
                <a16:creationId xmlns:a16="http://schemas.microsoft.com/office/drawing/2014/main" id="{EE6AE9D1-48B8-FC59-6632-20AD56A0F6BD}"/>
              </a:ext>
            </a:extLst>
          </p:cNvPr>
          <p:cNvPicPr>
            <a:picLocks noChangeAspect="1"/>
          </p:cNvPicPr>
          <p:nvPr/>
        </p:nvPicPr>
        <p:blipFill rotWithShape="1">
          <a:blip r:embed="rId4">
            <a:extLst>
              <a:ext uri="{28A0092B-C50C-407E-A947-70E740481C1C}">
                <a14:useLocalDpi xmlns:a14="http://schemas.microsoft.com/office/drawing/2010/main" val="0"/>
              </a:ext>
            </a:extLst>
          </a:blip>
          <a:srcRect l="6440" t="9545" r="6398" b="22718"/>
          <a:stretch/>
        </p:blipFill>
        <p:spPr>
          <a:xfrm>
            <a:off x="2166663" y="3041924"/>
            <a:ext cx="8828407" cy="1423368"/>
          </a:xfrm>
          <a:prstGeom prst="rect">
            <a:avLst/>
          </a:prstGeom>
          <a:ln>
            <a:solidFill>
              <a:schemeClr val="tx1"/>
            </a:solidFill>
          </a:ln>
        </p:spPr>
      </p:pic>
      <p:pic>
        <p:nvPicPr>
          <p:cNvPr id="13" name="Picture 12">
            <a:extLst>
              <a:ext uri="{FF2B5EF4-FFF2-40B4-BE49-F238E27FC236}">
                <a16:creationId xmlns:a16="http://schemas.microsoft.com/office/drawing/2014/main" id="{9704D619-91D7-EA92-8628-401FDBBB5730}"/>
              </a:ext>
            </a:extLst>
          </p:cNvPr>
          <p:cNvPicPr>
            <a:picLocks noChangeAspect="1"/>
          </p:cNvPicPr>
          <p:nvPr/>
        </p:nvPicPr>
        <p:blipFill rotWithShape="1">
          <a:blip r:embed="rId5">
            <a:extLst>
              <a:ext uri="{28A0092B-C50C-407E-A947-70E740481C1C}">
                <a14:useLocalDpi xmlns:a14="http://schemas.microsoft.com/office/drawing/2010/main" val="0"/>
              </a:ext>
            </a:extLst>
          </a:blip>
          <a:srcRect l="6441" t="10268" r="6569" b="21435"/>
          <a:stretch/>
        </p:blipFill>
        <p:spPr>
          <a:xfrm>
            <a:off x="2166663" y="1353369"/>
            <a:ext cx="8738622" cy="1423368"/>
          </a:xfrm>
          <a:prstGeom prst="rect">
            <a:avLst/>
          </a:prstGeom>
          <a:ln>
            <a:solidFill>
              <a:schemeClr val="tx1"/>
            </a:solidFill>
          </a:ln>
        </p:spPr>
      </p:pic>
      <p:sp>
        <p:nvSpPr>
          <p:cNvPr id="15" name="Textfeld 13">
            <a:extLst>
              <a:ext uri="{FF2B5EF4-FFF2-40B4-BE49-F238E27FC236}">
                <a16:creationId xmlns:a16="http://schemas.microsoft.com/office/drawing/2014/main" id="{4A86E991-584C-8F6D-F7F9-E5E3DA02675A}"/>
              </a:ext>
            </a:extLst>
          </p:cNvPr>
          <p:cNvSpPr txBox="1"/>
          <p:nvPr/>
        </p:nvSpPr>
        <p:spPr>
          <a:xfrm>
            <a:off x="5365869" y="1004480"/>
            <a:ext cx="1359657" cy="369332"/>
          </a:xfrm>
          <a:prstGeom prst="rect">
            <a:avLst/>
          </a:prstGeom>
          <a:noFill/>
        </p:spPr>
        <p:txBody>
          <a:bodyPr wrap="square" rtlCol="0">
            <a:spAutoFit/>
          </a:bodyPr>
          <a:lstStyle/>
          <a:p>
            <a:r>
              <a:rPr lang="de-DE" dirty="0" err="1"/>
              <a:t>Morphology</a:t>
            </a:r>
            <a:endParaRPr lang="de-DE" dirty="0"/>
          </a:p>
        </p:txBody>
      </p:sp>
    </p:spTree>
    <p:extLst>
      <p:ext uri="{BB962C8B-B14F-4D97-AF65-F5344CB8AC3E}">
        <p14:creationId xmlns:p14="http://schemas.microsoft.com/office/powerpoint/2010/main" val="3312510174"/>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EC428-6076-46A9-96F5-CE067A466294}"/>
              </a:ext>
            </a:extLst>
          </p:cNvPr>
          <p:cNvSpPr>
            <a:spLocks noGrp="1"/>
          </p:cNvSpPr>
          <p:nvPr>
            <p:ph type="title"/>
          </p:nvPr>
        </p:nvSpPr>
        <p:spPr/>
        <p:txBody>
          <a:bodyPr/>
          <a:lstStyle/>
          <a:p>
            <a:r>
              <a:rPr lang="de-DE" dirty="0"/>
              <a:t>General </a:t>
            </a:r>
            <a:r>
              <a:rPr lang="de-DE" dirty="0" err="1"/>
              <a:t>Filtering</a:t>
            </a:r>
            <a:r>
              <a:rPr lang="de-DE" dirty="0"/>
              <a:t> – uniform time </a:t>
            </a:r>
            <a:r>
              <a:rPr lang="de-DE" dirty="0" err="1"/>
              <a:t>grid</a:t>
            </a:r>
            <a:endParaRPr lang="de-DE" dirty="0"/>
          </a:p>
        </p:txBody>
      </p:sp>
      <p:pic>
        <p:nvPicPr>
          <p:cNvPr id="4" name="Picture 3">
            <a:extLst>
              <a:ext uri="{FF2B5EF4-FFF2-40B4-BE49-F238E27FC236}">
                <a16:creationId xmlns:a16="http://schemas.microsoft.com/office/drawing/2014/main" id="{5C1C4F61-4B1D-BC7B-3CE8-2E9CB2241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70" y="2440630"/>
            <a:ext cx="4800000" cy="3600000"/>
          </a:xfrm>
          <a:prstGeom prst="rect">
            <a:avLst/>
          </a:prstGeom>
        </p:spPr>
      </p:pic>
      <p:pic>
        <p:nvPicPr>
          <p:cNvPr id="6" name="Picture 5">
            <a:extLst>
              <a:ext uri="{FF2B5EF4-FFF2-40B4-BE49-F238E27FC236}">
                <a16:creationId xmlns:a16="http://schemas.microsoft.com/office/drawing/2014/main" id="{6C8104F3-B60F-E7AA-352F-3AC0D7D3F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922" y="2440630"/>
            <a:ext cx="4800000" cy="3600000"/>
          </a:xfrm>
          <a:prstGeom prst="rect">
            <a:avLst/>
          </a:prstGeom>
        </p:spPr>
      </p:pic>
      <p:sp>
        <p:nvSpPr>
          <p:cNvPr id="7" name="Pfeil nach rechts 1">
            <a:extLst>
              <a:ext uri="{FF2B5EF4-FFF2-40B4-BE49-F238E27FC236}">
                <a16:creationId xmlns:a16="http://schemas.microsoft.com/office/drawing/2014/main" id="{0B04D849-98D4-0754-0AD6-1AC3D38D71BD}"/>
              </a:ext>
            </a:extLst>
          </p:cNvPr>
          <p:cNvSpPr>
            <a:spLocks noChangeAspect="1" noChangeArrowheads="1"/>
          </p:cNvSpPr>
          <p:nvPr/>
        </p:nvSpPr>
        <p:spPr bwMode="auto">
          <a:xfrm>
            <a:off x="5457170" y="4162161"/>
            <a:ext cx="1241994"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8" name="Textfeld 45">
            <a:extLst>
              <a:ext uri="{FF2B5EF4-FFF2-40B4-BE49-F238E27FC236}">
                <a16:creationId xmlns:a16="http://schemas.microsoft.com/office/drawing/2014/main" id="{D840E296-F166-D117-FF04-B922E18D4A22}"/>
              </a:ext>
            </a:extLst>
          </p:cNvPr>
          <p:cNvSpPr txBox="1"/>
          <p:nvPr/>
        </p:nvSpPr>
        <p:spPr>
          <a:xfrm>
            <a:off x="1909292" y="1690688"/>
            <a:ext cx="2295757" cy="923330"/>
          </a:xfrm>
          <a:prstGeom prst="rect">
            <a:avLst/>
          </a:prstGeom>
          <a:noFill/>
        </p:spPr>
        <p:txBody>
          <a:bodyPr wrap="none" rtlCol="0">
            <a:spAutoFit/>
          </a:bodyPr>
          <a:lstStyle/>
          <a:p>
            <a:pPr algn="ctr"/>
            <a:r>
              <a:rPr lang="de-DE" b="1" dirty="0"/>
              <a:t>1 </a:t>
            </a:r>
            <a:r>
              <a:rPr lang="de-DE" dirty="0" err="1"/>
              <a:t>respiratory</a:t>
            </a:r>
            <a:r>
              <a:rPr lang="de-DE" dirty="0"/>
              <a:t> </a:t>
            </a:r>
            <a:r>
              <a:rPr lang="de-DE" dirty="0" err="1"/>
              <a:t>cycle</a:t>
            </a:r>
            <a:endParaRPr lang="de-DE" dirty="0"/>
          </a:p>
          <a:p>
            <a:pPr algn="ctr"/>
            <a:r>
              <a:rPr lang="de-DE" b="1" dirty="0"/>
              <a:t>24</a:t>
            </a:r>
            <a:r>
              <a:rPr lang="de-DE" dirty="0"/>
              <a:t> </a:t>
            </a:r>
            <a:r>
              <a:rPr lang="de-DE" dirty="0" err="1"/>
              <a:t>respiratory</a:t>
            </a:r>
            <a:r>
              <a:rPr lang="de-DE" dirty="0"/>
              <a:t> </a:t>
            </a:r>
            <a:r>
              <a:rPr lang="de-DE" dirty="0" err="1"/>
              <a:t>phases</a:t>
            </a:r>
            <a:endParaRPr lang="de-DE" dirty="0"/>
          </a:p>
          <a:p>
            <a:pPr algn="ctr"/>
            <a:r>
              <a:rPr lang="de-DE" dirty="0"/>
              <a:t>Non-uniform time </a:t>
            </a:r>
            <a:r>
              <a:rPr lang="de-DE" dirty="0" err="1"/>
              <a:t>grid</a:t>
            </a:r>
            <a:endParaRPr lang="de-DE" dirty="0"/>
          </a:p>
        </p:txBody>
      </p:sp>
      <p:sp>
        <p:nvSpPr>
          <p:cNvPr id="9" name="Textfeld 45">
            <a:extLst>
              <a:ext uri="{FF2B5EF4-FFF2-40B4-BE49-F238E27FC236}">
                <a16:creationId xmlns:a16="http://schemas.microsoft.com/office/drawing/2014/main" id="{5FAF6EA4-1AB7-1F70-139C-C869909116BB}"/>
              </a:ext>
            </a:extLst>
          </p:cNvPr>
          <p:cNvSpPr txBox="1"/>
          <p:nvPr/>
        </p:nvSpPr>
        <p:spPr>
          <a:xfrm>
            <a:off x="7666450" y="1690687"/>
            <a:ext cx="3408946" cy="923330"/>
          </a:xfrm>
          <a:prstGeom prst="rect">
            <a:avLst/>
          </a:prstGeom>
          <a:noFill/>
        </p:spPr>
        <p:txBody>
          <a:bodyPr wrap="none" rtlCol="0">
            <a:spAutoFit/>
          </a:bodyPr>
          <a:lstStyle/>
          <a:p>
            <a:pPr algn="ctr"/>
            <a:r>
              <a:rPr lang="de-DE" b="1" dirty="0"/>
              <a:t>1</a:t>
            </a:r>
            <a:r>
              <a:rPr lang="de-DE" dirty="0"/>
              <a:t> </a:t>
            </a:r>
            <a:r>
              <a:rPr lang="de-DE" dirty="0" err="1"/>
              <a:t>respiratory</a:t>
            </a:r>
            <a:r>
              <a:rPr lang="de-DE" dirty="0"/>
              <a:t> </a:t>
            </a:r>
            <a:r>
              <a:rPr lang="de-DE" dirty="0" err="1"/>
              <a:t>cycle</a:t>
            </a:r>
            <a:endParaRPr lang="de-DE" dirty="0"/>
          </a:p>
          <a:p>
            <a:pPr algn="ctr"/>
            <a:r>
              <a:rPr lang="de-DE" b="1" dirty="0"/>
              <a:t>16</a:t>
            </a:r>
            <a:r>
              <a:rPr lang="de-DE" dirty="0"/>
              <a:t> </a:t>
            </a:r>
            <a:r>
              <a:rPr lang="de-DE" dirty="0" err="1"/>
              <a:t>interpolated</a:t>
            </a:r>
            <a:r>
              <a:rPr lang="de-DE" dirty="0"/>
              <a:t> </a:t>
            </a:r>
            <a:r>
              <a:rPr lang="de-DE" dirty="0" err="1"/>
              <a:t>respiratory</a:t>
            </a:r>
            <a:r>
              <a:rPr lang="de-DE" dirty="0"/>
              <a:t> </a:t>
            </a:r>
            <a:r>
              <a:rPr lang="de-DE" dirty="0" err="1"/>
              <a:t>phases</a:t>
            </a:r>
            <a:endParaRPr lang="de-DE" dirty="0"/>
          </a:p>
          <a:p>
            <a:pPr algn="ctr"/>
            <a:r>
              <a:rPr lang="de-DE" dirty="0"/>
              <a:t>Uniform time </a:t>
            </a:r>
            <a:r>
              <a:rPr lang="de-DE" dirty="0" err="1"/>
              <a:t>grid</a:t>
            </a:r>
            <a:endParaRPr lang="de-DE" dirty="0"/>
          </a:p>
        </p:txBody>
      </p:sp>
      <p:sp>
        <p:nvSpPr>
          <p:cNvPr id="10" name="Rectangle 9">
            <a:extLst>
              <a:ext uri="{FF2B5EF4-FFF2-40B4-BE49-F238E27FC236}">
                <a16:creationId xmlns:a16="http://schemas.microsoft.com/office/drawing/2014/main" id="{6FD37A67-5A15-F2DA-B93B-02A79C5EB0F8}"/>
              </a:ext>
            </a:extLst>
          </p:cNvPr>
          <p:cNvSpPr/>
          <p:nvPr/>
        </p:nvSpPr>
        <p:spPr>
          <a:xfrm>
            <a:off x="8262258" y="2326817"/>
            <a:ext cx="195943" cy="179614"/>
          </a:xfrm>
          <a:prstGeom prst="rect">
            <a:avLst/>
          </a:prstGeom>
          <a:solidFill>
            <a:srgbClr val="BF2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Textfeld 8">
            <a:extLst>
              <a:ext uri="{FF2B5EF4-FFF2-40B4-BE49-F238E27FC236}">
                <a16:creationId xmlns:a16="http://schemas.microsoft.com/office/drawing/2014/main" id="{6A775C24-208C-9868-EFA3-B7739119DE97}"/>
              </a:ext>
            </a:extLst>
          </p:cNvPr>
          <p:cNvSpPr txBox="1"/>
          <p:nvPr/>
        </p:nvSpPr>
        <p:spPr>
          <a:xfrm>
            <a:off x="5837859" y="6138598"/>
            <a:ext cx="6439583" cy="523220"/>
          </a:xfrm>
          <a:prstGeom prst="rect">
            <a:avLst/>
          </a:prstGeom>
          <a:noFill/>
        </p:spPr>
        <p:txBody>
          <a:bodyPr wrap="none" rtlCol="0">
            <a:spAutoFit/>
          </a:bodyPr>
          <a:lstStyle/>
          <a:p>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Perform Watson-</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Nadaraya</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regression</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3" name="Rectangle 12">
            <a:extLst>
              <a:ext uri="{FF2B5EF4-FFF2-40B4-BE49-F238E27FC236}">
                <a16:creationId xmlns:a16="http://schemas.microsoft.com/office/drawing/2014/main" id="{97C912DC-1D7A-D824-F6E4-ED2327773091}"/>
              </a:ext>
            </a:extLst>
          </p:cNvPr>
          <p:cNvSpPr/>
          <p:nvPr/>
        </p:nvSpPr>
        <p:spPr>
          <a:xfrm>
            <a:off x="1739244" y="2332261"/>
            <a:ext cx="195943" cy="17961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827217714"/>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10"/>
                                        <p:tgtEl>
                                          <p:spTgt spid="11"/>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EC428-6076-46A9-96F5-CE067A466294}"/>
              </a:ext>
            </a:extLst>
          </p:cNvPr>
          <p:cNvSpPr>
            <a:spLocks noGrp="1"/>
          </p:cNvSpPr>
          <p:nvPr>
            <p:ph type="title"/>
          </p:nvPr>
        </p:nvSpPr>
        <p:spPr/>
        <p:txBody>
          <a:bodyPr/>
          <a:lstStyle/>
          <a:p>
            <a:r>
              <a:rPr lang="de-DE" dirty="0"/>
              <a:t>General </a:t>
            </a:r>
            <a:r>
              <a:rPr lang="de-DE" dirty="0" err="1"/>
              <a:t>Filtering</a:t>
            </a:r>
            <a:r>
              <a:rPr lang="de-DE" dirty="0"/>
              <a:t> – Low-pass </a:t>
            </a:r>
            <a:r>
              <a:rPr lang="de-DE" dirty="0" err="1"/>
              <a:t>filtering</a:t>
            </a:r>
            <a:endParaRPr lang="de-DE" dirty="0"/>
          </a:p>
        </p:txBody>
      </p:sp>
      <p:pic>
        <p:nvPicPr>
          <p:cNvPr id="4" name="Picture 3">
            <a:extLst>
              <a:ext uri="{FF2B5EF4-FFF2-40B4-BE49-F238E27FC236}">
                <a16:creationId xmlns:a16="http://schemas.microsoft.com/office/drawing/2014/main" id="{5C1C4F61-4B1D-BC7B-3CE8-2E9CB2241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70" y="2440630"/>
            <a:ext cx="4800000" cy="3600000"/>
          </a:xfrm>
          <a:prstGeom prst="rect">
            <a:avLst/>
          </a:prstGeom>
        </p:spPr>
      </p:pic>
      <p:sp>
        <p:nvSpPr>
          <p:cNvPr id="7" name="Pfeil nach rechts 1">
            <a:extLst>
              <a:ext uri="{FF2B5EF4-FFF2-40B4-BE49-F238E27FC236}">
                <a16:creationId xmlns:a16="http://schemas.microsoft.com/office/drawing/2014/main" id="{0B04D849-98D4-0754-0AD6-1AC3D38D71BD}"/>
              </a:ext>
            </a:extLst>
          </p:cNvPr>
          <p:cNvSpPr>
            <a:spLocks noChangeAspect="1" noChangeArrowheads="1"/>
          </p:cNvSpPr>
          <p:nvPr/>
        </p:nvSpPr>
        <p:spPr bwMode="auto">
          <a:xfrm>
            <a:off x="5457170" y="4162161"/>
            <a:ext cx="1241994" cy="156938"/>
          </a:xfrm>
          <a:prstGeom prst="rightArrow">
            <a:avLst>
              <a:gd name="adj1" fmla="val 50000"/>
              <a:gd name="adj2" fmla="val 49661"/>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8" name="Textfeld 45">
            <a:extLst>
              <a:ext uri="{FF2B5EF4-FFF2-40B4-BE49-F238E27FC236}">
                <a16:creationId xmlns:a16="http://schemas.microsoft.com/office/drawing/2014/main" id="{D840E296-F166-D117-FF04-B922E18D4A22}"/>
              </a:ext>
            </a:extLst>
          </p:cNvPr>
          <p:cNvSpPr txBox="1"/>
          <p:nvPr/>
        </p:nvSpPr>
        <p:spPr>
          <a:xfrm>
            <a:off x="1352698" y="1463748"/>
            <a:ext cx="3408947" cy="923330"/>
          </a:xfrm>
          <a:prstGeom prst="rect">
            <a:avLst/>
          </a:prstGeom>
          <a:noFill/>
        </p:spPr>
        <p:txBody>
          <a:bodyPr wrap="none" rtlCol="0">
            <a:spAutoFit/>
          </a:bodyPr>
          <a:lstStyle/>
          <a:p>
            <a:pPr algn="ctr"/>
            <a:r>
              <a:rPr lang="de-DE" b="1" dirty="0"/>
              <a:t>1 </a:t>
            </a:r>
            <a:r>
              <a:rPr lang="de-DE" dirty="0" err="1"/>
              <a:t>respiratory</a:t>
            </a:r>
            <a:r>
              <a:rPr lang="de-DE" dirty="0"/>
              <a:t> </a:t>
            </a:r>
            <a:r>
              <a:rPr lang="de-DE" dirty="0" err="1"/>
              <a:t>cycle</a:t>
            </a:r>
            <a:endParaRPr lang="de-DE" dirty="0"/>
          </a:p>
          <a:p>
            <a:pPr algn="ctr"/>
            <a:r>
              <a:rPr lang="de-DE" b="1" dirty="0"/>
              <a:t>16</a:t>
            </a:r>
            <a:r>
              <a:rPr lang="de-DE" dirty="0"/>
              <a:t> </a:t>
            </a:r>
            <a:r>
              <a:rPr lang="de-DE" dirty="0" err="1"/>
              <a:t>interpolated</a:t>
            </a:r>
            <a:r>
              <a:rPr lang="de-DE" dirty="0"/>
              <a:t> </a:t>
            </a:r>
            <a:r>
              <a:rPr lang="de-DE" dirty="0" err="1"/>
              <a:t>respiratory</a:t>
            </a:r>
            <a:r>
              <a:rPr lang="de-DE" dirty="0"/>
              <a:t> </a:t>
            </a:r>
            <a:r>
              <a:rPr lang="de-DE" dirty="0" err="1"/>
              <a:t>phases</a:t>
            </a:r>
            <a:endParaRPr lang="de-DE" dirty="0"/>
          </a:p>
          <a:p>
            <a:pPr algn="ctr"/>
            <a:r>
              <a:rPr lang="de-DE" dirty="0"/>
              <a:t>Uniform time </a:t>
            </a:r>
            <a:r>
              <a:rPr lang="de-DE" dirty="0" err="1"/>
              <a:t>grid</a:t>
            </a:r>
            <a:endParaRPr lang="de-DE" dirty="0"/>
          </a:p>
        </p:txBody>
      </p:sp>
      <p:sp>
        <p:nvSpPr>
          <p:cNvPr id="11" name="Textfeld 8">
            <a:extLst>
              <a:ext uri="{FF2B5EF4-FFF2-40B4-BE49-F238E27FC236}">
                <a16:creationId xmlns:a16="http://schemas.microsoft.com/office/drawing/2014/main" id="{6A775C24-208C-9868-EFA3-B7739119DE97}"/>
              </a:ext>
            </a:extLst>
          </p:cNvPr>
          <p:cNvSpPr txBox="1"/>
          <p:nvPr/>
        </p:nvSpPr>
        <p:spPr>
          <a:xfrm>
            <a:off x="7760652" y="6114597"/>
            <a:ext cx="3539752" cy="523220"/>
          </a:xfrm>
          <a:prstGeom prst="rect">
            <a:avLst/>
          </a:prstGeom>
          <a:noFill/>
        </p:spPr>
        <p:txBody>
          <a:bodyPr wrap="none" rtlCol="0">
            <a:spAutoFit/>
          </a:bodyPr>
          <a:lstStyle/>
          <a:p>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Apply</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Low-Pass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filter</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a:extLst>
              <a:ext uri="{FF2B5EF4-FFF2-40B4-BE49-F238E27FC236}">
                <a16:creationId xmlns:a16="http://schemas.microsoft.com/office/drawing/2014/main" id="{D3E8A77D-0DF2-70FA-D188-0481A918C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70" y="2514597"/>
            <a:ext cx="4800000" cy="3600000"/>
          </a:xfrm>
          <a:prstGeom prst="rect">
            <a:avLst/>
          </a:prstGeom>
        </p:spPr>
      </p:pic>
      <p:sp>
        <p:nvSpPr>
          <p:cNvPr id="12" name="Rectangle 11">
            <a:extLst>
              <a:ext uri="{FF2B5EF4-FFF2-40B4-BE49-F238E27FC236}">
                <a16:creationId xmlns:a16="http://schemas.microsoft.com/office/drawing/2014/main" id="{060A9ED5-F637-9267-F589-4CAACB69FE58}"/>
              </a:ext>
            </a:extLst>
          </p:cNvPr>
          <p:cNvSpPr/>
          <p:nvPr/>
        </p:nvSpPr>
        <p:spPr>
          <a:xfrm>
            <a:off x="1956703" y="2105321"/>
            <a:ext cx="195943" cy="17961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4" name="Picture 13">
            <a:extLst>
              <a:ext uri="{FF2B5EF4-FFF2-40B4-BE49-F238E27FC236}">
                <a16:creationId xmlns:a16="http://schemas.microsoft.com/office/drawing/2014/main" id="{8860ED67-2E88-B0E2-0F85-F3AE2C67E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0923" y="2538598"/>
            <a:ext cx="4800000" cy="3600000"/>
          </a:xfrm>
          <a:prstGeom prst="rect">
            <a:avLst/>
          </a:prstGeom>
        </p:spPr>
      </p:pic>
      <p:sp>
        <p:nvSpPr>
          <p:cNvPr id="9" name="Textfeld 45">
            <a:extLst>
              <a:ext uri="{FF2B5EF4-FFF2-40B4-BE49-F238E27FC236}">
                <a16:creationId xmlns:a16="http://schemas.microsoft.com/office/drawing/2014/main" id="{5FAF6EA4-1AB7-1F70-139C-C869909116BB}"/>
              </a:ext>
            </a:extLst>
          </p:cNvPr>
          <p:cNvSpPr txBox="1"/>
          <p:nvPr/>
        </p:nvSpPr>
        <p:spPr>
          <a:xfrm>
            <a:off x="7666450" y="1463747"/>
            <a:ext cx="3408946" cy="1200329"/>
          </a:xfrm>
          <a:prstGeom prst="rect">
            <a:avLst/>
          </a:prstGeom>
          <a:noFill/>
        </p:spPr>
        <p:txBody>
          <a:bodyPr wrap="none" rtlCol="0">
            <a:spAutoFit/>
          </a:bodyPr>
          <a:lstStyle/>
          <a:p>
            <a:pPr algn="ctr"/>
            <a:r>
              <a:rPr lang="de-DE" b="1" dirty="0"/>
              <a:t>1 </a:t>
            </a:r>
            <a:r>
              <a:rPr lang="de-DE" dirty="0" err="1"/>
              <a:t>respiratory</a:t>
            </a:r>
            <a:r>
              <a:rPr lang="de-DE" dirty="0"/>
              <a:t> </a:t>
            </a:r>
            <a:r>
              <a:rPr lang="de-DE" dirty="0" err="1"/>
              <a:t>cycle</a:t>
            </a:r>
            <a:endParaRPr lang="de-DE" dirty="0"/>
          </a:p>
          <a:p>
            <a:pPr algn="ctr"/>
            <a:r>
              <a:rPr lang="de-DE" b="1" dirty="0"/>
              <a:t>16</a:t>
            </a:r>
            <a:r>
              <a:rPr lang="de-DE" dirty="0"/>
              <a:t> </a:t>
            </a:r>
            <a:r>
              <a:rPr lang="de-DE" dirty="0" err="1"/>
              <a:t>interpolated</a:t>
            </a:r>
            <a:r>
              <a:rPr lang="de-DE" dirty="0"/>
              <a:t> </a:t>
            </a:r>
            <a:r>
              <a:rPr lang="de-DE" dirty="0" err="1"/>
              <a:t>respiratory</a:t>
            </a:r>
            <a:r>
              <a:rPr lang="de-DE" dirty="0"/>
              <a:t> </a:t>
            </a:r>
            <a:r>
              <a:rPr lang="de-DE" dirty="0" err="1"/>
              <a:t>phases</a:t>
            </a:r>
            <a:endParaRPr lang="de-DE" dirty="0"/>
          </a:p>
          <a:p>
            <a:pPr algn="ctr"/>
            <a:r>
              <a:rPr lang="de-DE" dirty="0"/>
              <a:t>Uniform time </a:t>
            </a:r>
            <a:r>
              <a:rPr lang="de-DE" dirty="0" err="1"/>
              <a:t>grid</a:t>
            </a:r>
            <a:endParaRPr lang="de-DE" dirty="0"/>
          </a:p>
          <a:p>
            <a:pPr algn="ctr"/>
            <a:r>
              <a:rPr lang="de-DE" dirty="0"/>
              <a:t>Low-pass </a:t>
            </a:r>
            <a:r>
              <a:rPr lang="de-DE" dirty="0" err="1"/>
              <a:t>filtered</a:t>
            </a:r>
            <a:endParaRPr lang="de-DE" dirty="0"/>
          </a:p>
        </p:txBody>
      </p:sp>
      <p:sp>
        <p:nvSpPr>
          <p:cNvPr id="10" name="Rectangle 9">
            <a:extLst>
              <a:ext uri="{FF2B5EF4-FFF2-40B4-BE49-F238E27FC236}">
                <a16:creationId xmlns:a16="http://schemas.microsoft.com/office/drawing/2014/main" id="{6FD37A67-5A15-F2DA-B93B-02A79C5EB0F8}"/>
              </a:ext>
            </a:extLst>
          </p:cNvPr>
          <p:cNvSpPr/>
          <p:nvPr/>
        </p:nvSpPr>
        <p:spPr>
          <a:xfrm>
            <a:off x="8302302" y="2375019"/>
            <a:ext cx="195943" cy="179614"/>
          </a:xfrm>
          <a:prstGeom prst="rect">
            <a:avLst/>
          </a:prstGeom>
          <a:solidFill>
            <a:srgbClr val="57C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00B050"/>
              </a:solidFill>
            </a:endParaRPr>
          </a:p>
        </p:txBody>
      </p:sp>
    </p:spTree>
    <p:extLst>
      <p:ext uri="{BB962C8B-B14F-4D97-AF65-F5344CB8AC3E}">
        <p14:creationId xmlns:p14="http://schemas.microsoft.com/office/powerpoint/2010/main" val="926908692"/>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10"/>
                                        <p:tgtEl>
                                          <p:spTgt spid="11"/>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AFC007-0268-4CD7-9804-186A84C65882}"/>
              </a:ext>
            </a:extLst>
          </p:cNvPr>
          <p:cNvSpPr>
            <a:spLocks noGrp="1"/>
          </p:cNvSpPr>
          <p:nvPr>
            <p:ph type="title"/>
          </p:nvPr>
        </p:nvSpPr>
        <p:spPr/>
        <p:txBody>
          <a:bodyPr/>
          <a:lstStyle/>
          <a:p>
            <a:r>
              <a:rPr lang="de-DE" dirty="0"/>
              <a:t>General </a:t>
            </a:r>
            <a:r>
              <a:rPr lang="de-DE" dirty="0" err="1"/>
              <a:t>Filtering</a:t>
            </a:r>
            <a:r>
              <a:rPr lang="de-DE" dirty="0"/>
              <a:t> - Image </a:t>
            </a:r>
            <a:r>
              <a:rPr lang="de-DE" dirty="0" err="1"/>
              <a:t>guided</a:t>
            </a:r>
            <a:r>
              <a:rPr lang="de-DE" dirty="0"/>
              <a:t> </a:t>
            </a:r>
            <a:r>
              <a:rPr lang="de-DE" dirty="0" err="1"/>
              <a:t>filtering</a:t>
            </a:r>
            <a:endParaRPr lang="de-DE" dirty="0"/>
          </a:p>
        </p:txBody>
      </p:sp>
      <p:sp>
        <p:nvSpPr>
          <p:cNvPr id="8" name="Pfeil nach rechts 1">
            <a:extLst>
              <a:ext uri="{FF2B5EF4-FFF2-40B4-BE49-F238E27FC236}">
                <a16:creationId xmlns:a16="http://schemas.microsoft.com/office/drawing/2014/main" id="{758C2A09-B864-A35C-C188-56CAA4FD86C9}"/>
              </a:ext>
            </a:extLst>
          </p:cNvPr>
          <p:cNvSpPr>
            <a:spLocks noChangeAspect="1" noChangeArrowheads="1"/>
          </p:cNvSpPr>
          <p:nvPr/>
        </p:nvSpPr>
        <p:spPr bwMode="auto">
          <a:xfrm>
            <a:off x="5475003" y="3771010"/>
            <a:ext cx="1241994" cy="156938"/>
          </a:xfrm>
          <a:prstGeom prst="rightArrow">
            <a:avLst>
              <a:gd name="adj1" fmla="val 50000"/>
              <a:gd name="adj2" fmla="val 49661"/>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pic>
        <p:nvPicPr>
          <p:cNvPr id="10" name="Picture 9">
            <a:extLst>
              <a:ext uri="{FF2B5EF4-FFF2-40B4-BE49-F238E27FC236}">
                <a16:creationId xmlns:a16="http://schemas.microsoft.com/office/drawing/2014/main" id="{FAE98AFA-901B-A2E8-F6E3-4A6E318EEA17}"/>
              </a:ext>
            </a:extLst>
          </p:cNvPr>
          <p:cNvPicPr>
            <a:picLocks noChangeAspect="1"/>
          </p:cNvPicPr>
          <p:nvPr/>
        </p:nvPicPr>
        <p:blipFill rotWithShape="1">
          <a:blip r:embed="rId3">
            <a:extLst>
              <a:ext uri="{28A0092B-C50C-407E-A947-70E740481C1C}">
                <a14:useLocalDpi xmlns:a14="http://schemas.microsoft.com/office/drawing/2010/main" val="0"/>
              </a:ext>
            </a:extLst>
          </a:blip>
          <a:srcRect l="8242" t="4981" r="8804" b="9476"/>
          <a:stretch/>
        </p:blipFill>
        <p:spPr>
          <a:xfrm>
            <a:off x="660771" y="2409479"/>
            <a:ext cx="4377782" cy="2880000"/>
          </a:xfrm>
          <a:prstGeom prst="rect">
            <a:avLst/>
          </a:prstGeom>
          <a:ln>
            <a:solidFill>
              <a:schemeClr val="tx1"/>
            </a:solidFill>
          </a:ln>
        </p:spPr>
      </p:pic>
      <p:pic>
        <p:nvPicPr>
          <p:cNvPr id="12" name="Picture 11">
            <a:extLst>
              <a:ext uri="{FF2B5EF4-FFF2-40B4-BE49-F238E27FC236}">
                <a16:creationId xmlns:a16="http://schemas.microsoft.com/office/drawing/2014/main" id="{5C7E1649-88A2-4E73-1BE4-AF7968CC97F5}"/>
              </a:ext>
            </a:extLst>
          </p:cNvPr>
          <p:cNvPicPr>
            <a:picLocks noChangeAspect="1"/>
          </p:cNvPicPr>
          <p:nvPr/>
        </p:nvPicPr>
        <p:blipFill rotWithShape="1">
          <a:blip r:embed="rId4">
            <a:extLst>
              <a:ext uri="{28A0092B-C50C-407E-A947-70E740481C1C}">
                <a14:useLocalDpi xmlns:a14="http://schemas.microsoft.com/office/drawing/2010/main" val="0"/>
              </a:ext>
            </a:extLst>
          </a:blip>
          <a:srcRect l="8328" t="5653" r="8718" b="9172"/>
          <a:stretch/>
        </p:blipFill>
        <p:spPr>
          <a:xfrm>
            <a:off x="7153449" y="2409479"/>
            <a:ext cx="4396809" cy="2880000"/>
          </a:xfrm>
          <a:prstGeom prst="rect">
            <a:avLst/>
          </a:prstGeom>
          <a:ln>
            <a:solidFill>
              <a:schemeClr val="tx1"/>
            </a:solidFill>
          </a:ln>
        </p:spPr>
      </p:pic>
      <p:sp>
        <p:nvSpPr>
          <p:cNvPr id="13" name="Textfeld 8">
            <a:extLst>
              <a:ext uri="{FF2B5EF4-FFF2-40B4-BE49-F238E27FC236}">
                <a16:creationId xmlns:a16="http://schemas.microsoft.com/office/drawing/2014/main" id="{44FC307B-840F-9378-BBF1-A5FE157EF3BC}"/>
              </a:ext>
            </a:extLst>
          </p:cNvPr>
          <p:cNvSpPr txBox="1"/>
          <p:nvPr/>
        </p:nvSpPr>
        <p:spPr>
          <a:xfrm>
            <a:off x="7326813" y="1690688"/>
            <a:ext cx="4164923" cy="523220"/>
          </a:xfrm>
          <a:prstGeom prst="rect">
            <a:avLst/>
          </a:prstGeom>
          <a:noFill/>
        </p:spPr>
        <p:txBody>
          <a:bodyPr wrap="none" rtlCol="0">
            <a:spAutoFit/>
          </a:bodyPr>
          <a:lstStyle/>
          <a:p>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Apply</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Image-</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guided</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filter</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Textfeld 8">
            <a:extLst>
              <a:ext uri="{FF2B5EF4-FFF2-40B4-BE49-F238E27FC236}">
                <a16:creationId xmlns:a16="http://schemas.microsoft.com/office/drawing/2014/main" id="{C13E1EC6-9C7C-6225-0C8E-BF0BC0755F58}"/>
              </a:ext>
            </a:extLst>
          </p:cNvPr>
          <p:cNvSpPr txBox="1"/>
          <p:nvPr/>
        </p:nvSpPr>
        <p:spPr>
          <a:xfrm>
            <a:off x="7153449" y="5569207"/>
            <a:ext cx="2428870" cy="954107"/>
          </a:xfrm>
          <a:prstGeom prst="rect">
            <a:avLst/>
          </a:prstGeom>
          <a:noFill/>
          <a:ln>
            <a:solidFill>
              <a:schemeClr val="tx1"/>
            </a:solidFill>
          </a:ln>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Set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the</a:t>
            </a:r>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parameters</a:t>
            </a:r>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r>
              <a:rPr lang="de-DE" dirty="0" err="1">
                <a:latin typeface="Microsoft Sans Serif" panose="020B0604020202020204" pitchFamily="34" charset="0"/>
                <a:ea typeface="Microsoft Sans Serif" panose="020B0604020202020204" pitchFamily="34" charset="0"/>
                <a:cs typeface="Microsoft Sans Serif" panose="020B0604020202020204" pitchFamily="34" charset="0"/>
              </a:rPr>
              <a:t>window</a:t>
            </a:r>
            <a:r>
              <a:rPr lang="de-DE"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dirty="0" err="1">
                <a:latin typeface="Microsoft Sans Serif" panose="020B0604020202020204" pitchFamily="34" charset="0"/>
                <a:ea typeface="Microsoft Sans Serif" panose="020B0604020202020204" pitchFamily="34" charset="0"/>
                <a:cs typeface="Microsoft Sans Serif" panose="020B0604020202020204" pitchFamily="34" charset="0"/>
              </a:rPr>
              <a:t>size</a:t>
            </a:r>
            <a:r>
              <a:rPr lang="de-DE" dirty="0">
                <a:latin typeface="Microsoft Sans Serif" panose="020B0604020202020204" pitchFamily="34" charset="0"/>
                <a:ea typeface="Microsoft Sans Serif" panose="020B0604020202020204" pitchFamily="34" charset="0"/>
                <a:cs typeface="Microsoft Sans Serif" panose="020B0604020202020204" pitchFamily="34" charset="0"/>
              </a:rPr>
              <a:t> = [5 5 5]</a:t>
            </a:r>
          </a:p>
          <a:p>
            <a:r>
              <a:rPr lang="de-DE" dirty="0" err="1">
                <a:latin typeface="Microsoft Sans Serif" panose="020B0604020202020204" pitchFamily="34" charset="0"/>
                <a:ea typeface="Microsoft Sans Serif" panose="020B0604020202020204" pitchFamily="34" charset="0"/>
                <a:cs typeface="Microsoft Sans Serif" panose="020B0604020202020204" pitchFamily="34" charset="0"/>
              </a:rPr>
              <a:t>lambda</a:t>
            </a:r>
            <a:r>
              <a:rPr lang="de-DE" dirty="0">
                <a:latin typeface="Microsoft Sans Serif" panose="020B0604020202020204" pitchFamily="34" charset="0"/>
                <a:ea typeface="Microsoft Sans Serif" panose="020B0604020202020204" pitchFamily="34" charset="0"/>
                <a:cs typeface="Microsoft Sans Serif" panose="020B0604020202020204" pitchFamily="34" charset="0"/>
              </a:rPr>
              <a:t> = 0.001</a:t>
            </a:r>
          </a:p>
        </p:txBody>
      </p:sp>
    </p:spTree>
    <p:extLst>
      <p:ext uri="{BB962C8B-B14F-4D97-AF65-F5344CB8AC3E}">
        <p14:creationId xmlns:p14="http://schemas.microsoft.com/office/powerpoint/2010/main" val="1632419049"/>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10"/>
                                        <p:tgtEl>
                                          <p:spTgt spid="13"/>
                                        </p:tgtEl>
                                      </p:cBhvr>
                                    </p:animEffec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22" presetClass="entr" presetSubtype="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71628-3058-4616-A75C-E404C0B1D4B6}"/>
              </a:ext>
            </a:extLst>
          </p:cNvPr>
          <p:cNvSpPr>
            <a:spLocks noGrp="1"/>
          </p:cNvSpPr>
          <p:nvPr>
            <p:ph type="title"/>
          </p:nvPr>
        </p:nvSpPr>
        <p:spPr/>
        <p:txBody>
          <a:bodyPr/>
          <a:lstStyle/>
          <a:p>
            <a:r>
              <a:rPr lang="de-DE" dirty="0" err="1"/>
              <a:t>Retrieve</a:t>
            </a:r>
            <a:r>
              <a:rPr lang="de-DE" dirty="0"/>
              <a:t> </a:t>
            </a:r>
            <a:r>
              <a:rPr lang="de-DE" dirty="0" err="1"/>
              <a:t>k-space</a:t>
            </a:r>
            <a:r>
              <a:rPr lang="de-DE" dirty="0"/>
              <a:t> </a:t>
            </a:r>
            <a:r>
              <a:rPr lang="de-DE" dirty="0" err="1"/>
              <a:t>data</a:t>
            </a:r>
            <a:endParaRPr lang="de-DE" dirty="0"/>
          </a:p>
        </p:txBody>
      </p:sp>
      <p:sp>
        <p:nvSpPr>
          <p:cNvPr id="10" name="TextBox 9">
            <a:extLst>
              <a:ext uri="{FF2B5EF4-FFF2-40B4-BE49-F238E27FC236}">
                <a16:creationId xmlns:a16="http://schemas.microsoft.com/office/drawing/2014/main" id="{D1475DD0-0F9C-1724-4F85-035A9D0C7225}"/>
              </a:ext>
            </a:extLst>
          </p:cNvPr>
          <p:cNvSpPr txBox="1"/>
          <p:nvPr/>
        </p:nvSpPr>
        <p:spPr>
          <a:xfrm>
            <a:off x="1148698" y="1531401"/>
            <a:ext cx="2382439" cy="369332"/>
          </a:xfrm>
          <a:prstGeom prst="rect">
            <a:avLst/>
          </a:prstGeom>
          <a:noFill/>
        </p:spPr>
        <p:txBody>
          <a:bodyPr wrap="square">
            <a:spAutoFit/>
          </a:bodyPr>
          <a:lstStyle/>
          <a:p>
            <a:r>
              <a:rPr lang="en-DE" dirty="0"/>
              <a:t>pathData = uigetdir();</a:t>
            </a:r>
          </a:p>
        </p:txBody>
      </p:sp>
      <p:pic>
        <p:nvPicPr>
          <p:cNvPr id="12" name="Picture 11">
            <a:extLst>
              <a:ext uri="{FF2B5EF4-FFF2-40B4-BE49-F238E27FC236}">
                <a16:creationId xmlns:a16="http://schemas.microsoft.com/office/drawing/2014/main" id="{BCC34A73-A811-ED6F-1AED-113B08592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837" y="2255238"/>
            <a:ext cx="4546600" cy="1574800"/>
          </a:xfrm>
          <a:prstGeom prst="rect">
            <a:avLst/>
          </a:prstGeom>
        </p:spPr>
      </p:pic>
      <p:pic>
        <p:nvPicPr>
          <p:cNvPr id="14" name="Picture 13">
            <a:extLst>
              <a:ext uri="{FF2B5EF4-FFF2-40B4-BE49-F238E27FC236}">
                <a16:creationId xmlns:a16="http://schemas.microsoft.com/office/drawing/2014/main" id="{C73F82FC-EA40-8ED9-6F41-7A4CE58A2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537" y="2267938"/>
            <a:ext cx="4521200" cy="1562100"/>
          </a:xfrm>
          <a:prstGeom prst="rect">
            <a:avLst/>
          </a:prstGeom>
        </p:spPr>
      </p:pic>
      <p:pic>
        <p:nvPicPr>
          <p:cNvPr id="16" name="Picture 15">
            <a:extLst>
              <a:ext uri="{FF2B5EF4-FFF2-40B4-BE49-F238E27FC236}">
                <a16:creationId xmlns:a16="http://schemas.microsoft.com/office/drawing/2014/main" id="{3CA5526E-0F6A-0797-0263-190F4725EA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8837" y="4619461"/>
            <a:ext cx="3835400" cy="1498600"/>
          </a:xfrm>
          <a:prstGeom prst="rect">
            <a:avLst/>
          </a:prstGeom>
        </p:spPr>
      </p:pic>
      <p:pic>
        <p:nvPicPr>
          <p:cNvPr id="18" name="Picture 17">
            <a:extLst>
              <a:ext uri="{FF2B5EF4-FFF2-40B4-BE49-F238E27FC236}">
                <a16:creationId xmlns:a16="http://schemas.microsoft.com/office/drawing/2014/main" id="{6DC74983-877F-D9E6-789B-F53610F3FE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8637" y="2589133"/>
            <a:ext cx="4495800" cy="1219200"/>
          </a:xfrm>
          <a:prstGeom prst="rect">
            <a:avLst/>
          </a:prstGeom>
        </p:spPr>
      </p:pic>
      <p:pic>
        <p:nvPicPr>
          <p:cNvPr id="6" name="Picture 5">
            <a:extLst>
              <a:ext uri="{FF2B5EF4-FFF2-40B4-BE49-F238E27FC236}">
                <a16:creationId xmlns:a16="http://schemas.microsoft.com/office/drawing/2014/main" id="{BFAAF005-BB29-9514-C02C-F46A91A55C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8637" y="2267938"/>
            <a:ext cx="4483100" cy="1562100"/>
          </a:xfrm>
          <a:prstGeom prst="rect">
            <a:avLst/>
          </a:prstGeom>
        </p:spPr>
      </p:pic>
      <p:pic>
        <p:nvPicPr>
          <p:cNvPr id="8" name="Picture 7">
            <a:extLst>
              <a:ext uri="{FF2B5EF4-FFF2-40B4-BE49-F238E27FC236}">
                <a16:creationId xmlns:a16="http://schemas.microsoft.com/office/drawing/2014/main" id="{0A9EA302-96DC-A270-6F30-7537F675CB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4987" y="2255238"/>
            <a:ext cx="4495800" cy="1574800"/>
          </a:xfrm>
          <a:prstGeom prst="rect">
            <a:avLst/>
          </a:prstGeom>
        </p:spPr>
      </p:pic>
      <p:pic>
        <p:nvPicPr>
          <p:cNvPr id="11" name="Picture 10">
            <a:extLst>
              <a:ext uri="{FF2B5EF4-FFF2-40B4-BE49-F238E27FC236}">
                <a16:creationId xmlns:a16="http://schemas.microsoft.com/office/drawing/2014/main" id="{6071C4BB-CB36-DBB8-622E-013E38758F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8637" y="2255238"/>
            <a:ext cx="4483100" cy="1549400"/>
          </a:xfrm>
          <a:prstGeom prst="rect">
            <a:avLst/>
          </a:prstGeom>
        </p:spPr>
      </p:pic>
      <p:pic>
        <p:nvPicPr>
          <p:cNvPr id="15" name="Picture 14">
            <a:extLst>
              <a:ext uri="{FF2B5EF4-FFF2-40B4-BE49-F238E27FC236}">
                <a16:creationId xmlns:a16="http://schemas.microsoft.com/office/drawing/2014/main" id="{10E04C89-98B0-F7F5-B855-5CE423BC55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2287" y="2255238"/>
            <a:ext cx="4495800" cy="1549400"/>
          </a:xfrm>
          <a:prstGeom prst="rect">
            <a:avLst/>
          </a:prstGeom>
        </p:spPr>
      </p:pic>
      <p:grpSp>
        <p:nvGrpSpPr>
          <p:cNvPr id="22" name="Group 21">
            <a:extLst>
              <a:ext uri="{FF2B5EF4-FFF2-40B4-BE49-F238E27FC236}">
                <a16:creationId xmlns:a16="http://schemas.microsoft.com/office/drawing/2014/main" id="{C05DEA84-23AD-1340-B9E6-03C434047158}"/>
              </a:ext>
            </a:extLst>
          </p:cNvPr>
          <p:cNvGrpSpPr/>
          <p:nvPr/>
        </p:nvGrpSpPr>
        <p:grpSpPr>
          <a:xfrm>
            <a:off x="7233196" y="1328117"/>
            <a:ext cx="4196642" cy="4863830"/>
            <a:chOff x="7294132" y="1368357"/>
            <a:chExt cx="4196642" cy="4863830"/>
          </a:xfrm>
        </p:grpSpPr>
        <p:pic>
          <p:nvPicPr>
            <p:cNvPr id="19" name="Picture 18">
              <a:extLst>
                <a:ext uri="{FF2B5EF4-FFF2-40B4-BE49-F238E27FC236}">
                  <a16:creationId xmlns:a16="http://schemas.microsoft.com/office/drawing/2014/main" id="{BA3F259A-6E12-1DC2-2F85-DA6CCDF66873}"/>
                </a:ext>
              </a:extLst>
            </p:cNvPr>
            <p:cNvPicPr>
              <a:picLocks noChangeAspect="1"/>
            </p:cNvPicPr>
            <p:nvPr/>
          </p:nvPicPr>
          <p:blipFill rotWithShape="1">
            <a:blip r:embed="rId12">
              <a:extLst>
                <a:ext uri="{28A0092B-C50C-407E-A947-70E740481C1C}">
                  <a14:useLocalDpi xmlns:a14="http://schemas.microsoft.com/office/drawing/2010/main" val="0"/>
                </a:ext>
              </a:extLst>
            </a:blip>
            <a:srcRect l="4484" t="8038" r="48141" b="21041"/>
            <a:stretch/>
          </p:blipFill>
          <p:spPr>
            <a:xfrm>
              <a:off x="7294132" y="1368357"/>
              <a:ext cx="2148182" cy="4863830"/>
            </a:xfrm>
            <a:prstGeom prst="rect">
              <a:avLst/>
            </a:prstGeom>
            <a:ln>
              <a:noFill/>
            </a:ln>
          </p:spPr>
        </p:pic>
        <p:pic>
          <p:nvPicPr>
            <p:cNvPr id="20" name="Picture 19">
              <a:extLst>
                <a:ext uri="{FF2B5EF4-FFF2-40B4-BE49-F238E27FC236}">
                  <a16:creationId xmlns:a16="http://schemas.microsoft.com/office/drawing/2014/main" id="{388F5355-97FB-40C7-B815-18FD4AAD5406}"/>
                </a:ext>
              </a:extLst>
            </p:cNvPr>
            <p:cNvPicPr>
              <a:picLocks noChangeAspect="1"/>
            </p:cNvPicPr>
            <p:nvPr/>
          </p:nvPicPr>
          <p:blipFill rotWithShape="1">
            <a:blip r:embed="rId12">
              <a:extLst>
                <a:ext uri="{28A0092B-C50C-407E-A947-70E740481C1C}">
                  <a14:useLocalDpi xmlns:a14="http://schemas.microsoft.com/office/drawing/2010/main" val="0"/>
                </a:ext>
              </a:extLst>
            </a:blip>
            <a:srcRect l="4484" t="8038" r="48141" b="21041"/>
            <a:stretch/>
          </p:blipFill>
          <p:spPr>
            <a:xfrm>
              <a:off x="9342592" y="1368357"/>
              <a:ext cx="2148182" cy="4863830"/>
            </a:xfrm>
            <a:prstGeom prst="rect">
              <a:avLst/>
            </a:prstGeom>
            <a:ln>
              <a:noFill/>
            </a:ln>
          </p:spPr>
        </p:pic>
      </p:grpSp>
      <p:sp>
        <p:nvSpPr>
          <p:cNvPr id="21" name="Rectangle 20">
            <a:extLst>
              <a:ext uri="{FF2B5EF4-FFF2-40B4-BE49-F238E27FC236}">
                <a16:creationId xmlns:a16="http://schemas.microsoft.com/office/drawing/2014/main" id="{F295BA56-7AB2-CAEF-E5BC-9825725BD49C}"/>
              </a:ext>
            </a:extLst>
          </p:cNvPr>
          <p:cNvSpPr/>
          <p:nvPr/>
        </p:nvSpPr>
        <p:spPr>
          <a:xfrm>
            <a:off x="7269397" y="1209473"/>
            <a:ext cx="4442705" cy="5071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Rectangle 22">
            <a:extLst>
              <a:ext uri="{FF2B5EF4-FFF2-40B4-BE49-F238E27FC236}">
                <a16:creationId xmlns:a16="http://schemas.microsoft.com/office/drawing/2014/main" id="{B70FDB19-037F-12F6-A687-F02133DF7DF5}"/>
              </a:ext>
            </a:extLst>
          </p:cNvPr>
          <p:cNvSpPr/>
          <p:nvPr/>
        </p:nvSpPr>
        <p:spPr>
          <a:xfrm>
            <a:off x="7308644" y="1264595"/>
            <a:ext cx="4442705" cy="5071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Rectangle 23">
            <a:extLst>
              <a:ext uri="{FF2B5EF4-FFF2-40B4-BE49-F238E27FC236}">
                <a16:creationId xmlns:a16="http://schemas.microsoft.com/office/drawing/2014/main" id="{A2922FA7-8F19-4198-6338-97D1F8271284}"/>
              </a:ext>
            </a:extLst>
          </p:cNvPr>
          <p:cNvSpPr/>
          <p:nvPr/>
        </p:nvSpPr>
        <p:spPr>
          <a:xfrm>
            <a:off x="7443679" y="1368357"/>
            <a:ext cx="4442705" cy="5071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Rectangle 24">
            <a:extLst>
              <a:ext uri="{FF2B5EF4-FFF2-40B4-BE49-F238E27FC236}">
                <a16:creationId xmlns:a16="http://schemas.microsoft.com/office/drawing/2014/main" id="{E4237EC7-F04F-3A3D-D1A7-6BC912D8ADC1}"/>
              </a:ext>
            </a:extLst>
          </p:cNvPr>
          <p:cNvSpPr/>
          <p:nvPr/>
        </p:nvSpPr>
        <p:spPr>
          <a:xfrm>
            <a:off x="10023230" y="1294361"/>
            <a:ext cx="2050349" cy="5071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6" name="Rectangle 25">
            <a:extLst>
              <a:ext uri="{FF2B5EF4-FFF2-40B4-BE49-F238E27FC236}">
                <a16:creationId xmlns:a16="http://schemas.microsoft.com/office/drawing/2014/main" id="{04575145-6A53-A784-B9C0-7ECAFD180898}"/>
              </a:ext>
            </a:extLst>
          </p:cNvPr>
          <p:cNvSpPr/>
          <p:nvPr/>
        </p:nvSpPr>
        <p:spPr>
          <a:xfrm>
            <a:off x="10934163" y="1261187"/>
            <a:ext cx="1269721" cy="5071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Rectangle 26">
            <a:extLst>
              <a:ext uri="{FF2B5EF4-FFF2-40B4-BE49-F238E27FC236}">
                <a16:creationId xmlns:a16="http://schemas.microsoft.com/office/drawing/2014/main" id="{69A819EE-E02A-6C3F-5C29-470B127E9725}"/>
              </a:ext>
            </a:extLst>
          </p:cNvPr>
          <p:cNvSpPr/>
          <p:nvPr/>
        </p:nvSpPr>
        <p:spPr>
          <a:xfrm>
            <a:off x="11218424" y="1224356"/>
            <a:ext cx="915740" cy="5071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Rectangle 27">
            <a:extLst>
              <a:ext uri="{FF2B5EF4-FFF2-40B4-BE49-F238E27FC236}">
                <a16:creationId xmlns:a16="http://schemas.microsoft.com/office/drawing/2014/main" id="{E4CD99D8-A85D-7781-2D9A-656FD3BD9D8D}"/>
              </a:ext>
            </a:extLst>
          </p:cNvPr>
          <p:cNvSpPr/>
          <p:nvPr/>
        </p:nvSpPr>
        <p:spPr>
          <a:xfrm>
            <a:off x="7216302" y="1742402"/>
            <a:ext cx="4002122" cy="409186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custDataLst>
      <p:tags r:id="rId1"/>
    </p:custDataLst>
    <p:extLst>
      <p:ext uri="{BB962C8B-B14F-4D97-AF65-F5344CB8AC3E}">
        <p14:creationId xmlns:p14="http://schemas.microsoft.com/office/powerpoint/2010/main" val="3170984411"/>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23"/>
                                        </p:tgtEl>
                                        <p:attrNameLst>
                                          <p:attrName>style.visibility</p:attrName>
                                        </p:attrNameLst>
                                      </p:cBhvr>
                                      <p:to>
                                        <p:strVal val="visible"/>
                                      </p:to>
                                    </p:set>
                                  </p:childTnLst>
                                </p:cTn>
                              </p:par>
                              <p:par>
                                <p:cTn id="15" presetID="3" presetClass="exit" presetSubtype="10" repeatCount="0" fill="hold" grpId="1" nodeType="withEffect">
                                  <p:stCondLst>
                                    <p:cond delay="2000"/>
                                  </p:stCondLst>
                                  <p:childTnLst>
                                    <p:animEffect transition="out" filter="blinds(horizontal)">
                                      <p:cBhvr>
                                        <p:cTn id="16" dur="10"/>
                                        <p:tgtEl>
                                          <p:spTgt spid="21"/>
                                        </p:tgtEl>
                                      </p:cBhvr>
                                    </p:animEffect>
                                    <p:set>
                                      <p:cBhvr>
                                        <p:cTn id="17" dur="1" fill="hold">
                                          <p:stCondLst>
                                            <p:cond delay="9"/>
                                          </p:stCondLst>
                                        </p:cTn>
                                        <p:tgtEl>
                                          <p:spTgt spid="21"/>
                                        </p:tgtEl>
                                        <p:attrNameLst>
                                          <p:attrName>style.visibility</p:attrName>
                                        </p:attrNameLst>
                                      </p:cBhvr>
                                      <p:to>
                                        <p:strVal val="hidden"/>
                                      </p:to>
                                    </p:set>
                                  </p:childTnLst>
                                </p:cTn>
                              </p:par>
                              <p:par>
                                <p:cTn id="18" presetID="1" presetClass="entr" presetSubtype="0" fill="hold" nodeType="withEffect">
                                  <p:stCondLst>
                                    <p:cond delay="300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3000"/>
                                  </p:stCondLst>
                                  <p:childTnLst>
                                    <p:set>
                                      <p:cBhvr>
                                        <p:cTn id="21" dur="1" fill="hold">
                                          <p:stCondLst>
                                            <p:cond delay="0"/>
                                          </p:stCondLst>
                                        </p:cTn>
                                        <p:tgtEl>
                                          <p:spTgt spid="24"/>
                                        </p:tgtEl>
                                        <p:attrNameLst>
                                          <p:attrName>style.visibility</p:attrName>
                                        </p:attrNameLst>
                                      </p:cBhvr>
                                      <p:to>
                                        <p:strVal val="visible"/>
                                      </p:to>
                                    </p:set>
                                  </p:childTnLst>
                                </p:cTn>
                              </p:par>
                              <p:par>
                                <p:cTn id="22" presetID="3" presetClass="exit" presetSubtype="10" fill="hold" grpId="1" nodeType="withEffect">
                                  <p:stCondLst>
                                    <p:cond delay="3000"/>
                                  </p:stCondLst>
                                  <p:childTnLst>
                                    <p:animEffect transition="out" filter="blinds(horizontal)">
                                      <p:cBhvr>
                                        <p:cTn id="23" dur="10"/>
                                        <p:tgtEl>
                                          <p:spTgt spid="23"/>
                                        </p:tgtEl>
                                      </p:cBhvr>
                                    </p:animEffect>
                                    <p:set>
                                      <p:cBhvr>
                                        <p:cTn id="24" dur="1" fill="hold">
                                          <p:stCondLst>
                                            <p:cond delay="9"/>
                                          </p:stCondLst>
                                        </p:cTn>
                                        <p:tgtEl>
                                          <p:spTgt spid="23"/>
                                        </p:tgtEl>
                                        <p:attrNameLst>
                                          <p:attrName>style.visibility</p:attrName>
                                        </p:attrNameLst>
                                      </p:cBhvr>
                                      <p:to>
                                        <p:strVal val="hidden"/>
                                      </p:to>
                                    </p:set>
                                  </p:childTnLst>
                                </p:cTn>
                              </p:par>
                              <p:par>
                                <p:cTn id="25" presetID="1" presetClass="entr" presetSubtype="0" fill="hold" nodeType="withEffect">
                                  <p:stCondLst>
                                    <p:cond delay="400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4000"/>
                                  </p:stCondLst>
                                  <p:childTnLst>
                                    <p:set>
                                      <p:cBhvr>
                                        <p:cTn id="28" dur="1" fill="hold">
                                          <p:stCondLst>
                                            <p:cond delay="0"/>
                                          </p:stCondLst>
                                        </p:cTn>
                                        <p:tgtEl>
                                          <p:spTgt spid="25"/>
                                        </p:tgtEl>
                                        <p:attrNameLst>
                                          <p:attrName>style.visibility</p:attrName>
                                        </p:attrNameLst>
                                      </p:cBhvr>
                                      <p:to>
                                        <p:strVal val="visible"/>
                                      </p:to>
                                    </p:set>
                                  </p:childTnLst>
                                </p:cTn>
                              </p:par>
                              <p:par>
                                <p:cTn id="29" presetID="3" presetClass="exit" presetSubtype="10" fill="hold" grpId="1" nodeType="withEffect">
                                  <p:stCondLst>
                                    <p:cond delay="4000"/>
                                  </p:stCondLst>
                                  <p:childTnLst>
                                    <p:animEffect transition="out" filter="blinds(horizontal)">
                                      <p:cBhvr>
                                        <p:cTn id="30" dur="10"/>
                                        <p:tgtEl>
                                          <p:spTgt spid="24"/>
                                        </p:tgtEl>
                                      </p:cBhvr>
                                    </p:animEffect>
                                    <p:set>
                                      <p:cBhvr>
                                        <p:cTn id="31" dur="1" fill="hold">
                                          <p:stCondLst>
                                            <p:cond delay="9"/>
                                          </p:stCondLst>
                                        </p:cTn>
                                        <p:tgtEl>
                                          <p:spTgt spid="24"/>
                                        </p:tgtEl>
                                        <p:attrNameLst>
                                          <p:attrName>style.visibility</p:attrName>
                                        </p:attrNameLst>
                                      </p:cBhvr>
                                      <p:to>
                                        <p:strVal val="hidden"/>
                                      </p:to>
                                    </p:set>
                                  </p:childTnLst>
                                </p:cTn>
                              </p:par>
                              <p:par>
                                <p:cTn id="32" presetID="1" presetClass="entr" presetSubtype="0" fill="hold" nodeType="withEffect">
                                  <p:stCondLst>
                                    <p:cond delay="500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grpId="0" nodeType="withEffect">
                                  <p:stCondLst>
                                    <p:cond delay="5000"/>
                                  </p:stCondLst>
                                  <p:childTnLst>
                                    <p:set>
                                      <p:cBhvr>
                                        <p:cTn id="35" dur="1" fill="hold">
                                          <p:stCondLst>
                                            <p:cond delay="0"/>
                                          </p:stCondLst>
                                        </p:cTn>
                                        <p:tgtEl>
                                          <p:spTgt spid="26"/>
                                        </p:tgtEl>
                                        <p:attrNameLst>
                                          <p:attrName>style.visibility</p:attrName>
                                        </p:attrNameLst>
                                      </p:cBhvr>
                                      <p:to>
                                        <p:strVal val="visible"/>
                                      </p:to>
                                    </p:set>
                                  </p:childTnLst>
                                </p:cTn>
                              </p:par>
                              <p:par>
                                <p:cTn id="36" presetID="3" presetClass="exit" presetSubtype="10" fill="hold" grpId="1" nodeType="withEffect">
                                  <p:stCondLst>
                                    <p:cond delay="5000"/>
                                  </p:stCondLst>
                                  <p:childTnLst>
                                    <p:animEffect transition="out" filter="blinds(horizontal)">
                                      <p:cBhvr>
                                        <p:cTn id="37" dur="10"/>
                                        <p:tgtEl>
                                          <p:spTgt spid="25"/>
                                        </p:tgtEl>
                                      </p:cBhvr>
                                    </p:animEffect>
                                    <p:set>
                                      <p:cBhvr>
                                        <p:cTn id="38" dur="1" fill="hold">
                                          <p:stCondLst>
                                            <p:cond delay="9"/>
                                          </p:stCondLst>
                                        </p:cTn>
                                        <p:tgtEl>
                                          <p:spTgt spid="25"/>
                                        </p:tgtEl>
                                        <p:attrNameLst>
                                          <p:attrName>style.visibility</p:attrName>
                                        </p:attrNameLst>
                                      </p:cBhvr>
                                      <p:to>
                                        <p:strVal val="hidden"/>
                                      </p:to>
                                    </p:set>
                                  </p:childTnLst>
                                </p:cTn>
                              </p:par>
                              <p:par>
                                <p:cTn id="39" presetID="1" presetClass="entr" presetSubtype="0" fill="hold" nodeType="withEffect">
                                  <p:stCondLst>
                                    <p:cond delay="6000"/>
                                  </p:stCondLst>
                                  <p:childTnLst>
                                    <p:set>
                                      <p:cBhvr>
                                        <p:cTn id="40" dur="1" fill="hold">
                                          <p:stCondLst>
                                            <p:cond delay="0"/>
                                          </p:stCondLst>
                                        </p:cTn>
                                        <p:tgtEl>
                                          <p:spTgt spid="15"/>
                                        </p:tgtEl>
                                        <p:attrNameLst>
                                          <p:attrName>style.visibility</p:attrName>
                                        </p:attrNameLst>
                                      </p:cBhvr>
                                      <p:to>
                                        <p:strVal val="visible"/>
                                      </p:to>
                                    </p:set>
                                  </p:childTnLst>
                                </p:cTn>
                              </p:par>
                              <p:par>
                                <p:cTn id="41" presetID="3" presetClass="exit" presetSubtype="10" fill="hold" grpId="1" nodeType="withEffect">
                                  <p:stCondLst>
                                    <p:cond delay="6000"/>
                                  </p:stCondLst>
                                  <p:childTnLst>
                                    <p:animEffect transition="out" filter="blinds(horizontal)">
                                      <p:cBhvr>
                                        <p:cTn id="42" dur="10"/>
                                        <p:tgtEl>
                                          <p:spTgt spid="26"/>
                                        </p:tgtEl>
                                      </p:cBhvr>
                                    </p:animEffect>
                                    <p:set>
                                      <p:cBhvr>
                                        <p:cTn id="43" dur="1" fill="hold">
                                          <p:stCondLst>
                                            <p:cond delay="9"/>
                                          </p:stCondLst>
                                        </p:cTn>
                                        <p:tgtEl>
                                          <p:spTgt spid="26"/>
                                        </p:tgtEl>
                                        <p:attrNameLst>
                                          <p:attrName>style.visibility</p:attrName>
                                        </p:attrNameLst>
                                      </p:cBhvr>
                                      <p:to>
                                        <p:strVal val="hidden"/>
                                      </p:to>
                                    </p:set>
                                  </p:childTnLst>
                                </p:cTn>
                              </p:par>
                              <p:par>
                                <p:cTn id="44" presetID="1" presetClass="entr" presetSubtype="0" fill="hold" grpId="0" nodeType="withEffect">
                                  <p:stCondLst>
                                    <p:cond delay="600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1AB8F-D48D-45C7-A70A-7D056A5ABF3D}"/>
              </a:ext>
            </a:extLst>
          </p:cNvPr>
          <p:cNvSpPr>
            <a:spLocks noGrp="1"/>
          </p:cNvSpPr>
          <p:nvPr>
            <p:ph type="title"/>
          </p:nvPr>
        </p:nvSpPr>
        <p:spPr/>
        <p:txBody>
          <a:bodyPr/>
          <a:lstStyle/>
          <a:p>
            <a:r>
              <a:rPr lang="de-DE" dirty="0"/>
              <a:t>Ventilation – Respiration Cycle</a:t>
            </a:r>
          </a:p>
        </p:txBody>
      </p:sp>
      <p:pic>
        <p:nvPicPr>
          <p:cNvPr id="4" name="Picture 3">
            <a:extLst>
              <a:ext uri="{FF2B5EF4-FFF2-40B4-BE49-F238E27FC236}">
                <a16:creationId xmlns:a16="http://schemas.microsoft.com/office/drawing/2014/main" id="{EB999CDA-6CAC-A74D-65D9-7C2190630091}"/>
              </a:ext>
            </a:extLst>
          </p:cNvPr>
          <p:cNvPicPr>
            <a:picLocks noChangeAspect="1"/>
          </p:cNvPicPr>
          <p:nvPr/>
        </p:nvPicPr>
        <p:blipFill rotWithShape="1">
          <a:blip r:embed="rId3">
            <a:extLst>
              <a:ext uri="{28A0092B-C50C-407E-A947-70E740481C1C}">
                <a14:useLocalDpi xmlns:a14="http://schemas.microsoft.com/office/drawing/2010/main" val="0"/>
              </a:ext>
            </a:extLst>
          </a:blip>
          <a:srcRect l="13561" t="9292" r="13017" b="23665"/>
          <a:stretch/>
        </p:blipFill>
        <p:spPr>
          <a:xfrm>
            <a:off x="2387567" y="1833805"/>
            <a:ext cx="7416866" cy="4320000"/>
          </a:xfrm>
          <a:prstGeom prst="rect">
            <a:avLst/>
          </a:prstGeom>
        </p:spPr>
      </p:pic>
      <mc:AlternateContent xmlns:mc="http://schemas.openxmlformats.org/markup-compatibility/2006" xmlns:a14="http://schemas.microsoft.com/office/drawing/2010/main">
        <mc:Choice Requires="a14">
          <p:sp>
            <p:nvSpPr>
              <p:cNvPr id="6" name="Rechteck 4">
                <a:extLst>
                  <a:ext uri="{FF2B5EF4-FFF2-40B4-BE49-F238E27FC236}">
                    <a16:creationId xmlns:a16="http://schemas.microsoft.com/office/drawing/2014/main" id="{048A2AAC-0253-F802-D26C-31679EDCC483}"/>
                  </a:ext>
                </a:extLst>
              </p:cNvPr>
              <p:cNvSpPr/>
              <p:nvPr/>
            </p:nvSpPr>
            <p:spPr>
              <a:xfrm>
                <a:off x="180210" y="1706088"/>
                <a:ext cx="1933704" cy="559640"/>
              </a:xfrm>
              <a:prstGeom prst="rect">
                <a:avLst/>
              </a:prstGeom>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de-DE" sz="1400" smtClean="0">
                          <a:latin typeface="Cambria Math" panose="02040503050406030204" pitchFamily="18" charset="0"/>
                        </a:rPr>
                        <m:t>R</m:t>
                      </m:r>
                      <m:r>
                        <m:rPr>
                          <m:sty m:val="p"/>
                        </m:rPr>
                        <a:rPr lang="de-DE" sz="1400" i="0">
                          <a:latin typeface="Cambria Math" panose="02040503050406030204" pitchFamily="18" charset="0"/>
                        </a:rPr>
                        <m:t>Vent</m:t>
                      </m:r>
                      <m:r>
                        <a:rPr lang="de-DE" sz="1400" i="0">
                          <a:latin typeface="Cambria Math" panose="02040503050406030204" pitchFamily="18" charset="0"/>
                        </a:rPr>
                        <m:t>= </m:t>
                      </m:r>
                      <m:f>
                        <m:fPr>
                          <m:ctrlPr>
                            <a:rPr lang="de-DE" sz="1400" i="1">
                              <a:latin typeface="Cambria Math" panose="02040503050406030204" pitchFamily="18" charset="0"/>
                            </a:rPr>
                          </m:ctrlPr>
                        </m:fPr>
                        <m:num>
                          <m:sSub>
                            <m:sSubPr>
                              <m:ctrlPr>
                                <a:rPr lang="de-DE" sz="1400" i="1">
                                  <a:latin typeface="Cambria Math" panose="02040503050406030204" pitchFamily="18" charset="0"/>
                                </a:rPr>
                              </m:ctrlPr>
                            </m:sSubPr>
                            <m:e>
                              <m:r>
                                <m:rPr>
                                  <m:sty m:val="p"/>
                                </m:rPr>
                                <a:rPr lang="de-DE" sz="1400" i="0">
                                  <a:latin typeface="Cambria Math" panose="02040503050406030204" pitchFamily="18" charset="0"/>
                                </a:rPr>
                                <m:t>S</m:t>
                              </m:r>
                            </m:e>
                            <m:sub>
                              <m:r>
                                <m:rPr>
                                  <m:sty m:val="p"/>
                                </m:rPr>
                                <a:rPr lang="de-DE" sz="1400" b="0" i="0" smtClean="0">
                                  <a:latin typeface="Cambria Math" panose="02040503050406030204" pitchFamily="18" charset="0"/>
                                </a:rPr>
                                <m:t>F</m:t>
                              </m:r>
                              <m:r>
                                <m:rPr>
                                  <m:sty m:val="p"/>
                                </m:rPr>
                                <a:rPr lang="de-DE" sz="1400" i="0">
                                  <a:latin typeface="Cambria Math" panose="02040503050406030204" pitchFamily="18" charset="0"/>
                                </a:rPr>
                                <m:t>i</m:t>
                              </m:r>
                              <m:r>
                                <a:rPr lang="de-DE" sz="1400" b="0" i="1" smtClean="0">
                                  <a:latin typeface="Cambria Math" panose="02040503050406030204" pitchFamily="18" charset="0"/>
                                </a:rPr>
                                <m:t>𝑥</m:t>
                              </m:r>
                            </m:sub>
                          </m:sSub>
                        </m:num>
                        <m:den>
                          <m:sSub>
                            <m:sSubPr>
                              <m:ctrlPr>
                                <a:rPr lang="de-DE" sz="1400" i="1">
                                  <a:latin typeface="Cambria Math" panose="02040503050406030204" pitchFamily="18" charset="0"/>
                                </a:rPr>
                              </m:ctrlPr>
                            </m:sSubPr>
                            <m:e>
                              <m:r>
                                <m:rPr>
                                  <m:sty m:val="p"/>
                                </m:rPr>
                                <a:rPr lang="de-DE" sz="1400" i="0">
                                  <a:latin typeface="Cambria Math" panose="02040503050406030204" pitchFamily="18" charset="0"/>
                                </a:rPr>
                                <m:t>S</m:t>
                              </m:r>
                            </m:e>
                            <m:sub>
                              <m:r>
                                <m:rPr>
                                  <m:sty m:val="p"/>
                                </m:rPr>
                                <a:rPr lang="de-DE" sz="1400" i="0">
                                  <a:latin typeface="Cambria Math" panose="02040503050406030204" pitchFamily="18" charset="0"/>
                                </a:rPr>
                                <m:t>Insp</m:t>
                              </m:r>
                            </m:sub>
                          </m:sSub>
                        </m:den>
                      </m:f>
                      <m:r>
                        <a:rPr lang="de-DE" sz="1400" i="0">
                          <a:latin typeface="Cambria Math" panose="02040503050406030204" pitchFamily="18" charset="0"/>
                        </a:rPr>
                        <m:t>−</m:t>
                      </m:r>
                      <m:f>
                        <m:fPr>
                          <m:ctrlPr>
                            <a:rPr lang="de-DE" sz="1400" i="1">
                              <a:latin typeface="Cambria Math" panose="02040503050406030204" pitchFamily="18" charset="0"/>
                            </a:rPr>
                          </m:ctrlPr>
                        </m:fPr>
                        <m:num>
                          <m:sSub>
                            <m:sSubPr>
                              <m:ctrlPr>
                                <a:rPr lang="de-DE" sz="1400" i="1">
                                  <a:latin typeface="Cambria Math" panose="02040503050406030204" pitchFamily="18" charset="0"/>
                                </a:rPr>
                              </m:ctrlPr>
                            </m:sSubPr>
                            <m:e>
                              <m:r>
                                <m:rPr>
                                  <m:sty m:val="p"/>
                                </m:rPr>
                                <a:rPr lang="de-DE" sz="1400" i="0">
                                  <a:latin typeface="Cambria Math" panose="02040503050406030204" pitchFamily="18" charset="0"/>
                                </a:rPr>
                                <m:t>S</m:t>
                              </m:r>
                            </m:e>
                            <m:sub>
                              <m:r>
                                <m:rPr>
                                  <m:sty m:val="p"/>
                                </m:rPr>
                                <a:rPr lang="de-DE" sz="1400" b="0" i="0" smtClean="0">
                                  <a:latin typeface="Cambria Math" panose="02040503050406030204" pitchFamily="18" charset="0"/>
                                </a:rPr>
                                <m:t>F</m:t>
                              </m:r>
                              <m:r>
                                <m:rPr>
                                  <m:sty m:val="p"/>
                                </m:rPr>
                                <a:rPr lang="de-DE" sz="1400" i="0">
                                  <a:latin typeface="Cambria Math" panose="02040503050406030204" pitchFamily="18" charset="0"/>
                                </a:rPr>
                                <m:t>i</m:t>
                              </m:r>
                              <m:r>
                                <a:rPr lang="de-DE" sz="1400" b="0" i="1" smtClean="0">
                                  <a:latin typeface="Cambria Math" panose="02040503050406030204" pitchFamily="18" charset="0"/>
                                </a:rPr>
                                <m:t>𝑥</m:t>
                              </m:r>
                            </m:sub>
                          </m:sSub>
                        </m:num>
                        <m:den>
                          <m:sSub>
                            <m:sSubPr>
                              <m:ctrlPr>
                                <a:rPr lang="de-DE" sz="1400" i="1">
                                  <a:latin typeface="Cambria Math" panose="02040503050406030204" pitchFamily="18" charset="0"/>
                                </a:rPr>
                              </m:ctrlPr>
                            </m:sSubPr>
                            <m:e>
                              <m:r>
                                <m:rPr>
                                  <m:sty m:val="p"/>
                                </m:rPr>
                                <a:rPr lang="de-DE" sz="1400" i="0">
                                  <a:latin typeface="Cambria Math" panose="02040503050406030204" pitchFamily="18" charset="0"/>
                                </a:rPr>
                                <m:t>S</m:t>
                              </m:r>
                            </m:e>
                            <m:sub>
                              <m:r>
                                <m:rPr>
                                  <m:sty m:val="p"/>
                                </m:rPr>
                                <a:rPr lang="de-DE" sz="1400" b="0" i="0" smtClean="0">
                                  <a:latin typeface="Cambria Math" panose="02040503050406030204" pitchFamily="18" charset="0"/>
                                </a:rPr>
                                <m:t>N</m:t>
                              </m:r>
                            </m:sub>
                          </m:sSub>
                        </m:den>
                      </m:f>
                    </m:oMath>
                  </m:oMathPara>
                </a14:m>
                <a:endParaRPr lang="de-DE" sz="1400" dirty="0"/>
              </a:p>
            </p:txBody>
          </p:sp>
        </mc:Choice>
        <mc:Fallback xmlns="">
          <p:sp>
            <p:nvSpPr>
              <p:cNvPr id="6" name="Rechteck 4">
                <a:extLst>
                  <a:ext uri="{FF2B5EF4-FFF2-40B4-BE49-F238E27FC236}">
                    <a16:creationId xmlns:a16="http://schemas.microsoft.com/office/drawing/2014/main" id="{048A2AAC-0253-F802-D26C-31679EDCC483}"/>
                  </a:ext>
                </a:extLst>
              </p:cNvPr>
              <p:cNvSpPr>
                <a:spLocks noRot="1" noChangeAspect="1" noMove="1" noResize="1" noEditPoints="1" noAdjustHandles="1" noChangeArrowheads="1" noChangeShapeType="1" noTextEdit="1"/>
              </p:cNvSpPr>
              <p:nvPr/>
            </p:nvSpPr>
            <p:spPr>
              <a:xfrm>
                <a:off x="180210" y="1706088"/>
                <a:ext cx="1933704" cy="559640"/>
              </a:xfrm>
              <a:prstGeom prst="rect">
                <a:avLst/>
              </a:prstGeom>
              <a:blipFill>
                <a:blip r:embed="rId4"/>
                <a:stretch>
                  <a:fillRect/>
                </a:stretch>
              </a:blipFill>
              <a:ln>
                <a:solidFill>
                  <a:schemeClr val="tx1"/>
                </a:solidFill>
              </a:ln>
            </p:spPr>
            <p:txBody>
              <a:bodyPr/>
              <a:lstStyle/>
              <a:p>
                <a:r>
                  <a:rPr lang="en-DE">
                    <a:noFill/>
                  </a:rPr>
                  <a:t> </a:t>
                </a:r>
              </a:p>
            </p:txBody>
          </p:sp>
        </mc:Fallback>
      </mc:AlternateContent>
    </p:spTree>
    <p:extLst>
      <p:ext uri="{BB962C8B-B14F-4D97-AF65-F5344CB8AC3E}">
        <p14:creationId xmlns:p14="http://schemas.microsoft.com/office/powerpoint/2010/main" val="1516430490"/>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1AB8F-D48D-45C7-A70A-7D056A5ABF3D}"/>
              </a:ext>
            </a:extLst>
          </p:cNvPr>
          <p:cNvSpPr>
            <a:spLocks noGrp="1"/>
          </p:cNvSpPr>
          <p:nvPr>
            <p:ph type="title"/>
          </p:nvPr>
        </p:nvSpPr>
        <p:spPr>
          <a:xfrm>
            <a:off x="838200" y="244993"/>
            <a:ext cx="10515600" cy="1325563"/>
          </a:xfrm>
        </p:spPr>
        <p:txBody>
          <a:bodyPr/>
          <a:lstStyle/>
          <a:p>
            <a:r>
              <a:rPr lang="de-DE" dirty="0"/>
              <a:t>Ventilation – Regional Ventilation (</a:t>
            </a:r>
            <a:r>
              <a:rPr lang="de-DE" dirty="0" err="1"/>
              <a:t>RVent</a:t>
            </a:r>
            <a:r>
              <a:rPr lang="de-DE" dirty="0"/>
              <a:t>)</a:t>
            </a:r>
          </a:p>
        </p:txBody>
      </p:sp>
      <mc:AlternateContent xmlns:mc="http://schemas.openxmlformats.org/markup-compatibility/2006" xmlns:a14="http://schemas.microsoft.com/office/drawing/2010/main">
        <mc:Choice Requires="a14">
          <p:sp>
            <p:nvSpPr>
              <p:cNvPr id="5" name="Rechteck 4">
                <a:extLst>
                  <a:ext uri="{FF2B5EF4-FFF2-40B4-BE49-F238E27FC236}">
                    <a16:creationId xmlns:a16="http://schemas.microsoft.com/office/drawing/2014/main" id="{D9A4BF62-0A41-4A42-A1D1-75E02F957242}"/>
                  </a:ext>
                </a:extLst>
              </p:cNvPr>
              <p:cNvSpPr/>
              <p:nvPr/>
            </p:nvSpPr>
            <p:spPr>
              <a:xfrm>
                <a:off x="153151" y="1421924"/>
                <a:ext cx="2379048" cy="6932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de-DE" smtClean="0">
                          <a:latin typeface="Cambria Math" panose="02040503050406030204" pitchFamily="18" charset="0"/>
                        </a:rPr>
                        <m:t>R</m:t>
                      </m:r>
                      <m:r>
                        <m:rPr>
                          <m:sty m:val="p"/>
                        </m:rPr>
                        <a:rPr lang="de-DE" i="0">
                          <a:latin typeface="Cambria Math" panose="02040503050406030204" pitchFamily="18" charset="0"/>
                        </a:rPr>
                        <m:t>Vent</m:t>
                      </m:r>
                      <m:r>
                        <a:rPr lang="de-DE" i="0">
                          <a:latin typeface="Cambria Math" panose="02040503050406030204" pitchFamily="18" charset="0"/>
                        </a:rPr>
                        <m:t>= </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m:rPr>
                                  <m:sty m:val="p"/>
                                </m:rPr>
                                <a:rPr lang="de-DE" i="0">
                                  <a:latin typeface="Cambria Math" panose="02040503050406030204" pitchFamily="18" charset="0"/>
                                </a:rPr>
                                <m:t>S</m:t>
                              </m:r>
                            </m:e>
                            <m:sub>
                              <m:r>
                                <m:rPr>
                                  <m:sty m:val="p"/>
                                </m:rPr>
                                <a:rPr lang="de-DE" b="0" i="0" smtClean="0">
                                  <a:latin typeface="Cambria Math" panose="02040503050406030204" pitchFamily="18" charset="0"/>
                                </a:rPr>
                                <m:t>F</m:t>
                              </m:r>
                              <m:r>
                                <m:rPr>
                                  <m:sty m:val="p"/>
                                </m:rPr>
                                <a:rPr lang="de-DE" i="0">
                                  <a:latin typeface="Cambria Math" panose="02040503050406030204" pitchFamily="18" charset="0"/>
                                </a:rPr>
                                <m:t>i</m:t>
                              </m:r>
                              <m:r>
                                <a:rPr lang="de-DE" b="0" i="1" smtClean="0">
                                  <a:latin typeface="Cambria Math" panose="02040503050406030204" pitchFamily="18" charset="0"/>
                                </a:rPr>
                                <m:t>𝑥</m:t>
                              </m:r>
                            </m:sub>
                          </m:sSub>
                        </m:num>
                        <m:den>
                          <m:sSub>
                            <m:sSubPr>
                              <m:ctrlPr>
                                <a:rPr lang="de-DE" i="1">
                                  <a:latin typeface="Cambria Math" panose="02040503050406030204" pitchFamily="18" charset="0"/>
                                </a:rPr>
                              </m:ctrlPr>
                            </m:sSubPr>
                            <m:e>
                              <m:r>
                                <m:rPr>
                                  <m:sty m:val="p"/>
                                </m:rPr>
                                <a:rPr lang="de-DE" i="0">
                                  <a:latin typeface="Cambria Math" panose="02040503050406030204" pitchFamily="18" charset="0"/>
                                </a:rPr>
                                <m:t>S</m:t>
                              </m:r>
                            </m:e>
                            <m:sub>
                              <m:r>
                                <m:rPr>
                                  <m:sty m:val="p"/>
                                </m:rPr>
                                <a:rPr lang="de-DE" i="0">
                                  <a:latin typeface="Cambria Math" panose="02040503050406030204" pitchFamily="18" charset="0"/>
                                </a:rPr>
                                <m:t>Insp</m:t>
                              </m:r>
                            </m:sub>
                          </m:sSub>
                        </m:den>
                      </m:f>
                      <m:r>
                        <a:rPr lang="de-DE" i="0">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m:rPr>
                                  <m:sty m:val="p"/>
                                </m:rPr>
                                <a:rPr lang="de-DE" i="0">
                                  <a:latin typeface="Cambria Math" panose="02040503050406030204" pitchFamily="18" charset="0"/>
                                </a:rPr>
                                <m:t>S</m:t>
                              </m:r>
                            </m:e>
                            <m:sub>
                              <m:r>
                                <m:rPr>
                                  <m:sty m:val="p"/>
                                </m:rPr>
                                <a:rPr lang="de-DE" b="0" i="0" smtClean="0">
                                  <a:latin typeface="Cambria Math" panose="02040503050406030204" pitchFamily="18" charset="0"/>
                                </a:rPr>
                                <m:t>F</m:t>
                              </m:r>
                              <m:r>
                                <m:rPr>
                                  <m:sty m:val="p"/>
                                </m:rPr>
                                <a:rPr lang="de-DE" i="0">
                                  <a:latin typeface="Cambria Math" panose="02040503050406030204" pitchFamily="18" charset="0"/>
                                </a:rPr>
                                <m:t>i</m:t>
                              </m:r>
                              <m:r>
                                <a:rPr lang="de-DE" b="0" i="1" smtClean="0">
                                  <a:latin typeface="Cambria Math" panose="02040503050406030204" pitchFamily="18" charset="0"/>
                                </a:rPr>
                                <m:t>𝑥</m:t>
                              </m:r>
                            </m:sub>
                          </m:sSub>
                        </m:num>
                        <m:den>
                          <m:sSub>
                            <m:sSubPr>
                              <m:ctrlPr>
                                <a:rPr lang="de-DE" i="1">
                                  <a:latin typeface="Cambria Math" panose="02040503050406030204" pitchFamily="18" charset="0"/>
                                </a:rPr>
                              </m:ctrlPr>
                            </m:sSubPr>
                            <m:e>
                              <m:r>
                                <m:rPr>
                                  <m:sty m:val="p"/>
                                </m:rPr>
                                <a:rPr lang="de-DE" i="0">
                                  <a:latin typeface="Cambria Math" panose="02040503050406030204" pitchFamily="18" charset="0"/>
                                </a:rPr>
                                <m:t>S</m:t>
                              </m:r>
                            </m:e>
                            <m:sub>
                              <m:r>
                                <m:rPr>
                                  <m:sty m:val="p"/>
                                </m:rPr>
                                <a:rPr lang="de-DE" i="0">
                                  <a:latin typeface="Cambria Math" panose="02040503050406030204" pitchFamily="18" charset="0"/>
                                </a:rPr>
                                <m:t>Exp</m:t>
                              </m:r>
                            </m:sub>
                          </m:sSub>
                        </m:den>
                      </m:f>
                    </m:oMath>
                  </m:oMathPara>
                </a14:m>
                <a:endParaRPr lang="de-DE" dirty="0"/>
              </a:p>
            </p:txBody>
          </p:sp>
        </mc:Choice>
        <mc:Fallback xmlns="">
          <p:sp>
            <p:nvSpPr>
              <p:cNvPr id="5" name="Rechteck 4">
                <a:extLst>
                  <a:ext uri="{FF2B5EF4-FFF2-40B4-BE49-F238E27FC236}">
                    <a16:creationId xmlns:a16="http://schemas.microsoft.com/office/drawing/2014/main" id="{D9A4BF62-0A41-4A42-A1D1-75E02F957242}"/>
                  </a:ext>
                </a:extLst>
              </p:cNvPr>
              <p:cNvSpPr>
                <a:spLocks noRot="1" noChangeAspect="1" noMove="1" noResize="1" noEditPoints="1" noAdjustHandles="1" noChangeArrowheads="1" noChangeShapeType="1" noTextEdit="1"/>
              </p:cNvSpPr>
              <p:nvPr/>
            </p:nvSpPr>
            <p:spPr>
              <a:xfrm>
                <a:off x="153151" y="1421924"/>
                <a:ext cx="2379048" cy="693267"/>
              </a:xfrm>
              <a:prstGeom prst="rect">
                <a:avLst/>
              </a:prstGeom>
              <a:blipFill>
                <a:blip r:embed="rId3"/>
                <a:stretch>
                  <a:fillRect b="-1786"/>
                </a:stretch>
              </a:blipFill>
            </p:spPr>
            <p:txBody>
              <a:bodyPr/>
              <a:lstStyle/>
              <a:p>
                <a:r>
                  <a:rPr lang="en-DE">
                    <a:noFill/>
                  </a:rPr>
                  <a:t> </a:t>
                </a:r>
              </a:p>
            </p:txBody>
          </p:sp>
        </mc:Fallback>
      </mc:AlternateContent>
      <p:sp>
        <p:nvSpPr>
          <p:cNvPr id="6" name="Rechteck 5">
            <a:extLst>
              <a:ext uri="{FF2B5EF4-FFF2-40B4-BE49-F238E27FC236}">
                <a16:creationId xmlns:a16="http://schemas.microsoft.com/office/drawing/2014/main" id="{B3B53683-7BE2-478B-BB3C-7CE70BE91CF3}"/>
              </a:ext>
            </a:extLst>
          </p:cNvPr>
          <p:cNvSpPr/>
          <p:nvPr/>
        </p:nvSpPr>
        <p:spPr>
          <a:xfrm>
            <a:off x="153151" y="1379436"/>
            <a:ext cx="2379048" cy="7782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8">
            <a:extLst>
              <a:ext uri="{FF2B5EF4-FFF2-40B4-BE49-F238E27FC236}">
                <a16:creationId xmlns:a16="http://schemas.microsoft.com/office/drawing/2014/main" id="{34CECF6D-C22F-2DF1-ED03-D70B1BFED787}"/>
              </a:ext>
            </a:extLst>
          </p:cNvPr>
          <p:cNvSpPr txBox="1"/>
          <p:nvPr/>
        </p:nvSpPr>
        <p:spPr>
          <a:xfrm>
            <a:off x="5349299" y="2115829"/>
            <a:ext cx="1465466" cy="400110"/>
          </a:xfrm>
          <a:prstGeom prst="rect">
            <a:avLst/>
          </a:prstGeom>
          <a:noFill/>
        </p:spPr>
        <p:txBody>
          <a:bodyPr wrap="none" rtlCol="0">
            <a:spAutoFit/>
          </a:bodyPr>
          <a:lstStyle/>
          <a:p>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RVent</a:t>
            </a:r>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map</a:t>
            </a:r>
            <a:endPar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3" name="Pfeil: nach rechts gekrümmt 10">
            <a:extLst>
              <a:ext uri="{FF2B5EF4-FFF2-40B4-BE49-F238E27FC236}">
                <a16:creationId xmlns:a16="http://schemas.microsoft.com/office/drawing/2014/main" id="{2581320F-BE75-CA26-58B6-C70BD09F90C2}"/>
              </a:ext>
            </a:extLst>
          </p:cNvPr>
          <p:cNvSpPr/>
          <p:nvPr/>
        </p:nvSpPr>
        <p:spPr>
          <a:xfrm>
            <a:off x="322036" y="3107184"/>
            <a:ext cx="609600" cy="2365881"/>
          </a:xfrm>
          <a:prstGeom prst="curved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Textfeld 8">
            <a:extLst>
              <a:ext uri="{FF2B5EF4-FFF2-40B4-BE49-F238E27FC236}">
                <a16:creationId xmlns:a16="http://schemas.microsoft.com/office/drawing/2014/main" id="{6BF4DC0D-1F8D-EBC1-7110-6DC3069411CA}"/>
              </a:ext>
            </a:extLst>
          </p:cNvPr>
          <p:cNvSpPr txBox="1"/>
          <p:nvPr/>
        </p:nvSpPr>
        <p:spPr>
          <a:xfrm>
            <a:off x="4532571" y="3928917"/>
            <a:ext cx="3313728"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Ventilation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defect</a:t>
            </a:r>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 (VD)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map</a:t>
            </a:r>
            <a:endPar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5" name="Rectangle 14">
            <a:extLst>
              <a:ext uri="{FF2B5EF4-FFF2-40B4-BE49-F238E27FC236}">
                <a16:creationId xmlns:a16="http://schemas.microsoft.com/office/drawing/2014/main" id="{B48EB96E-26E7-7A63-A304-868918B19575}"/>
              </a:ext>
            </a:extLst>
          </p:cNvPr>
          <p:cNvSpPr/>
          <p:nvPr/>
        </p:nvSpPr>
        <p:spPr>
          <a:xfrm>
            <a:off x="3664268" y="6140510"/>
            <a:ext cx="246955" cy="246955"/>
          </a:xfrm>
          <a:prstGeom prst="rect">
            <a:avLst/>
          </a:prstGeom>
          <a:solidFill>
            <a:srgbClr val="57C4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tangle 15">
            <a:extLst>
              <a:ext uri="{FF2B5EF4-FFF2-40B4-BE49-F238E27FC236}">
                <a16:creationId xmlns:a16="http://schemas.microsoft.com/office/drawing/2014/main" id="{358C126D-6F69-56A4-9855-C7C15974A872}"/>
              </a:ext>
            </a:extLst>
          </p:cNvPr>
          <p:cNvSpPr/>
          <p:nvPr/>
        </p:nvSpPr>
        <p:spPr>
          <a:xfrm>
            <a:off x="6189435" y="6140510"/>
            <a:ext cx="246955" cy="24695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feld 8">
            <a:extLst>
              <a:ext uri="{FF2B5EF4-FFF2-40B4-BE49-F238E27FC236}">
                <a16:creationId xmlns:a16="http://schemas.microsoft.com/office/drawing/2014/main" id="{F523B802-A2A3-AD32-C43D-3E7794273143}"/>
              </a:ext>
            </a:extLst>
          </p:cNvPr>
          <p:cNvSpPr txBox="1"/>
          <p:nvPr/>
        </p:nvSpPr>
        <p:spPr>
          <a:xfrm>
            <a:off x="3911223" y="6063932"/>
            <a:ext cx="968535" cy="369332"/>
          </a:xfrm>
          <a:prstGeom prst="rect">
            <a:avLst/>
          </a:prstGeom>
          <a:noFill/>
        </p:spPr>
        <p:txBody>
          <a:bodyPr wrap="none" rtlCol="0">
            <a:spAutoFit/>
          </a:bodyPr>
          <a:lstStyle/>
          <a:p>
            <a:r>
              <a:rPr lang="de-DE" dirty="0" err="1">
                <a:latin typeface="Microsoft Sans Serif" panose="020B0604020202020204" pitchFamily="34" charset="0"/>
                <a:ea typeface="Microsoft Sans Serif" panose="020B0604020202020204" pitchFamily="34" charset="0"/>
                <a:cs typeface="Microsoft Sans Serif" panose="020B0604020202020204" pitchFamily="34" charset="0"/>
              </a:rPr>
              <a:t>Healthy</a:t>
            </a:r>
            <a:endParaRPr lang="de-DE"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8" name="Textfeld 8">
            <a:extLst>
              <a:ext uri="{FF2B5EF4-FFF2-40B4-BE49-F238E27FC236}">
                <a16:creationId xmlns:a16="http://schemas.microsoft.com/office/drawing/2014/main" id="{721356F9-0B29-C09F-5905-B1B19A3D0876}"/>
              </a:ext>
            </a:extLst>
          </p:cNvPr>
          <p:cNvSpPr txBox="1"/>
          <p:nvPr/>
        </p:nvSpPr>
        <p:spPr>
          <a:xfrm>
            <a:off x="6436390" y="6079321"/>
            <a:ext cx="851515" cy="369332"/>
          </a:xfrm>
          <a:prstGeom prst="rect">
            <a:avLst/>
          </a:prstGeom>
          <a:noFill/>
        </p:spPr>
        <p:txBody>
          <a:bodyPr wrap="none" rtlCol="0">
            <a:spAutoFit/>
          </a:bodyPr>
          <a:lstStyle/>
          <a:p>
            <a:r>
              <a:rPr lang="de-DE" dirty="0" err="1">
                <a:latin typeface="Microsoft Sans Serif" panose="020B0604020202020204" pitchFamily="34" charset="0"/>
                <a:ea typeface="Microsoft Sans Serif" panose="020B0604020202020204" pitchFamily="34" charset="0"/>
                <a:cs typeface="Microsoft Sans Serif" panose="020B0604020202020204" pitchFamily="34" charset="0"/>
              </a:rPr>
              <a:t>Defect</a:t>
            </a:r>
            <a:endPar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9" name="Textfeld 8">
            <a:extLst>
              <a:ext uri="{FF2B5EF4-FFF2-40B4-BE49-F238E27FC236}">
                <a16:creationId xmlns:a16="http://schemas.microsoft.com/office/drawing/2014/main" id="{8A41D998-72F4-BFDC-B6C2-67E7A51D1145}"/>
              </a:ext>
            </a:extLst>
          </p:cNvPr>
          <p:cNvSpPr txBox="1"/>
          <p:nvPr/>
        </p:nvSpPr>
        <p:spPr>
          <a:xfrm rot="16200000">
            <a:off x="11453985" y="3033188"/>
            <a:ext cx="554960" cy="276999"/>
          </a:xfrm>
          <a:prstGeom prst="rect">
            <a:avLst/>
          </a:prstGeom>
          <a:noFill/>
        </p:spPr>
        <p:txBody>
          <a:bodyPr wrap="none" rtlCol="0">
            <a:spAutoFit/>
          </a:bodyPr>
          <a:lstStyle/>
          <a:p>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ml/ml</a:t>
            </a:r>
          </a:p>
        </p:txBody>
      </p:sp>
      <p:sp>
        <p:nvSpPr>
          <p:cNvPr id="24" name="Textfeld 8">
            <a:extLst>
              <a:ext uri="{FF2B5EF4-FFF2-40B4-BE49-F238E27FC236}">
                <a16:creationId xmlns:a16="http://schemas.microsoft.com/office/drawing/2014/main" id="{6941AB62-5ECD-6449-3406-9925EAA82CD4}"/>
              </a:ext>
            </a:extLst>
          </p:cNvPr>
          <p:cNvSpPr txBox="1"/>
          <p:nvPr/>
        </p:nvSpPr>
        <p:spPr>
          <a:xfrm>
            <a:off x="8436573" y="6125487"/>
            <a:ext cx="2332690" cy="276999"/>
          </a:xfrm>
          <a:prstGeom prst="rect">
            <a:avLst/>
          </a:prstGeom>
          <a:noFill/>
        </p:spPr>
        <p:txBody>
          <a:bodyPr wrap="none" rtlCol="0">
            <a:spAutoFit/>
          </a:bodyPr>
          <a:lstStyle/>
          <a:p>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Threshold: 90</a:t>
            </a:r>
            <a:r>
              <a:rPr lang="de-DE" sz="1200" baseline="30000" dirty="0">
                <a:latin typeface="Microsoft Sans Serif" panose="020B0604020202020204" pitchFamily="34" charset="0"/>
                <a:ea typeface="Microsoft Sans Serif" panose="020B0604020202020204" pitchFamily="34" charset="0"/>
                <a:cs typeface="Microsoft Sans Serif" panose="020B0604020202020204" pitchFamily="34" charset="0"/>
              </a:rPr>
              <a:t>th</a:t>
            </a:r>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1200" dirty="0" err="1">
                <a:latin typeface="Microsoft Sans Serif" panose="020B0604020202020204" pitchFamily="34" charset="0"/>
                <a:ea typeface="Microsoft Sans Serif" panose="020B0604020202020204" pitchFamily="34" charset="0"/>
                <a:cs typeface="Microsoft Sans Serif" panose="020B0604020202020204" pitchFamily="34" charset="0"/>
              </a:rPr>
              <a:t>Percentile</a:t>
            </a:r>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 * 0.4</a:t>
            </a:r>
          </a:p>
        </p:txBody>
      </p:sp>
      <p:pic>
        <p:nvPicPr>
          <p:cNvPr id="28" name="Picture 27">
            <a:extLst>
              <a:ext uri="{FF2B5EF4-FFF2-40B4-BE49-F238E27FC236}">
                <a16:creationId xmlns:a16="http://schemas.microsoft.com/office/drawing/2014/main" id="{B2BAC697-6120-85BA-3D64-E8A4C6F5427C}"/>
              </a:ext>
            </a:extLst>
          </p:cNvPr>
          <p:cNvPicPr>
            <a:picLocks noChangeAspect="1"/>
          </p:cNvPicPr>
          <p:nvPr/>
        </p:nvPicPr>
        <p:blipFill rotWithShape="1">
          <a:blip r:embed="rId4">
            <a:extLst>
              <a:ext uri="{28A0092B-C50C-407E-A947-70E740481C1C}">
                <a14:useLocalDpi xmlns:a14="http://schemas.microsoft.com/office/drawing/2010/main" val="0"/>
              </a:ext>
            </a:extLst>
          </a:blip>
          <a:srcRect l="6390" t="11413" r="10483" b="27449"/>
          <a:stretch/>
        </p:blipFill>
        <p:spPr>
          <a:xfrm>
            <a:off x="1033723" y="2515262"/>
            <a:ext cx="10116000" cy="1320121"/>
          </a:xfrm>
          <a:prstGeom prst="rect">
            <a:avLst/>
          </a:prstGeom>
        </p:spPr>
      </p:pic>
      <p:pic>
        <p:nvPicPr>
          <p:cNvPr id="29" name="Picture 28">
            <a:extLst>
              <a:ext uri="{FF2B5EF4-FFF2-40B4-BE49-F238E27FC236}">
                <a16:creationId xmlns:a16="http://schemas.microsoft.com/office/drawing/2014/main" id="{FB7E9B87-50BA-0D5E-C22A-0D2B4F344ACB}"/>
              </a:ext>
            </a:extLst>
          </p:cNvPr>
          <p:cNvPicPr>
            <a:picLocks noChangeAspect="1"/>
          </p:cNvPicPr>
          <p:nvPr/>
        </p:nvPicPr>
        <p:blipFill rotWithShape="1">
          <a:blip r:embed="rId4">
            <a:extLst>
              <a:ext uri="{28A0092B-C50C-407E-A947-70E740481C1C}">
                <a14:useLocalDpi xmlns:a14="http://schemas.microsoft.com/office/drawing/2010/main" val="0"/>
              </a:ext>
            </a:extLst>
          </a:blip>
          <a:srcRect l="90305" t="7878" r="6172" b="21984"/>
          <a:stretch/>
        </p:blipFill>
        <p:spPr>
          <a:xfrm>
            <a:off x="11184970" y="2414459"/>
            <a:ext cx="428577" cy="1514458"/>
          </a:xfrm>
          <a:prstGeom prst="rect">
            <a:avLst/>
          </a:prstGeom>
        </p:spPr>
      </p:pic>
      <p:pic>
        <p:nvPicPr>
          <p:cNvPr id="31" name="Picture 30">
            <a:extLst>
              <a:ext uri="{FF2B5EF4-FFF2-40B4-BE49-F238E27FC236}">
                <a16:creationId xmlns:a16="http://schemas.microsoft.com/office/drawing/2014/main" id="{6208812F-2D14-D17D-4E04-4DE5D9480DBC}"/>
              </a:ext>
            </a:extLst>
          </p:cNvPr>
          <p:cNvPicPr>
            <a:picLocks noChangeAspect="1"/>
          </p:cNvPicPr>
          <p:nvPr/>
        </p:nvPicPr>
        <p:blipFill rotWithShape="1">
          <a:blip r:embed="rId5">
            <a:extLst>
              <a:ext uri="{28A0092B-C50C-407E-A947-70E740481C1C}">
                <a14:useLocalDpi xmlns:a14="http://schemas.microsoft.com/office/drawing/2010/main" val="0"/>
              </a:ext>
            </a:extLst>
          </a:blip>
          <a:srcRect l="6526" t="10757" r="6582" b="21569"/>
          <a:stretch/>
        </p:blipFill>
        <p:spPr>
          <a:xfrm>
            <a:off x="1033723" y="4406506"/>
            <a:ext cx="10116000" cy="1634526"/>
          </a:xfrm>
          <a:prstGeom prst="rect">
            <a:avLst/>
          </a:prstGeom>
        </p:spPr>
      </p:pic>
    </p:spTree>
    <p:extLst>
      <p:ext uri="{BB962C8B-B14F-4D97-AF65-F5344CB8AC3E}">
        <p14:creationId xmlns:p14="http://schemas.microsoft.com/office/powerpoint/2010/main" val="1775551339"/>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
                                        <p:tgtEl>
                                          <p:spTgt spid="12"/>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1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1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10"/>
                                        <p:tgtEl>
                                          <p:spTgt spid="1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22" presetClass="entr" presetSubtype="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10"/>
                                        <p:tgtEl>
                                          <p:spTgt spid="24"/>
                                        </p:tgtEl>
                                      </p:cBhvr>
                                    </p:animEffec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animBg="1"/>
      <p:bldP spid="17" grpId="0"/>
      <p:bldP spid="18" grpId="0"/>
      <p:bldP spid="19" grpId="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AF614-F8B7-4D7E-A8B9-EBCD4FEE5ED2}"/>
              </a:ext>
            </a:extLst>
          </p:cNvPr>
          <p:cNvSpPr>
            <a:spLocks noGrp="1"/>
          </p:cNvSpPr>
          <p:nvPr>
            <p:ph type="title"/>
          </p:nvPr>
        </p:nvSpPr>
        <p:spPr/>
        <p:txBody>
          <a:bodyPr/>
          <a:lstStyle/>
          <a:p>
            <a:r>
              <a:rPr lang="de-DE" dirty="0"/>
              <a:t>Parameter </a:t>
            </a:r>
            <a:r>
              <a:rPr lang="de-DE" dirty="0" err="1"/>
              <a:t>Calculation</a:t>
            </a:r>
            <a:r>
              <a:rPr lang="de-DE" dirty="0"/>
              <a:t> – Flow</a:t>
            </a:r>
          </a:p>
        </p:txBody>
      </p:sp>
      <p:pic>
        <p:nvPicPr>
          <p:cNvPr id="4" name="Grafik 3">
            <a:extLst>
              <a:ext uri="{FF2B5EF4-FFF2-40B4-BE49-F238E27FC236}">
                <a16:creationId xmlns:a16="http://schemas.microsoft.com/office/drawing/2014/main" id="{E4FC7584-CE1D-466E-8647-4ED8314D0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707" y="2003317"/>
            <a:ext cx="4693532" cy="3730443"/>
          </a:xfrm>
          <a:prstGeom prst="rect">
            <a:avLst/>
          </a:prstGeom>
        </p:spPr>
      </p:pic>
      <p:pic>
        <p:nvPicPr>
          <p:cNvPr id="5" name="Grafik 4">
            <a:extLst>
              <a:ext uri="{FF2B5EF4-FFF2-40B4-BE49-F238E27FC236}">
                <a16:creationId xmlns:a16="http://schemas.microsoft.com/office/drawing/2014/main" id="{CEA3373A-67B2-4DF5-BDF0-F214A92C6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003317"/>
            <a:ext cx="5095835" cy="3730443"/>
          </a:xfrm>
          <a:prstGeom prst="rect">
            <a:avLst/>
          </a:prstGeom>
        </p:spPr>
      </p:pic>
      <p:sp>
        <p:nvSpPr>
          <p:cNvPr id="6" name="Pfeil: nach rechts 5">
            <a:extLst>
              <a:ext uri="{FF2B5EF4-FFF2-40B4-BE49-F238E27FC236}">
                <a16:creationId xmlns:a16="http://schemas.microsoft.com/office/drawing/2014/main" id="{B2F28BFD-1EBE-4149-9D87-771501332593}"/>
              </a:ext>
            </a:extLst>
          </p:cNvPr>
          <p:cNvSpPr/>
          <p:nvPr/>
        </p:nvSpPr>
        <p:spPr>
          <a:xfrm>
            <a:off x="6096000" y="3646806"/>
            <a:ext cx="812364" cy="44346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606B86C8-C30D-4DBD-A0CB-E87A908A5BD5}"/>
                  </a:ext>
                </a:extLst>
              </p:cNvPr>
              <p:cNvSpPr/>
              <p:nvPr/>
            </p:nvSpPr>
            <p:spPr>
              <a:xfrm>
                <a:off x="2132184" y="6005409"/>
                <a:ext cx="2507866" cy="629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i="1">
                              <a:latin typeface="Cambria Math" panose="02040503050406030204" pitchFamily="18" charset="0"/>
                            </a:rPr>
                          </m:ctrlPr>
                        </m:fPr>
                        <m:num>
                          <m:r>
                            <m:rPr>
                              <m:sty m:val="p"/>
                            </m:rPr>
                            <a:rPr lang="de-DE">
                              <a:latin typeface="Cambria Math" panose="02040503050406030204" pitchFamily="18" charset="0"/>
                            </a:rPr>
                            <m:t>d</m:t>
                          </m:r>
                          <m:r>
                            <m:rPr>
                              <m:sty m:val="p"/>
                            </m:rPr>
                            <a:rPr lang="de-DE" i="0">
                              <a:latin typeface="Cambria Math" panose="02040503050406030204" pitchFamily="18" charset="0"/>
                            </a:rPr>
                            <m:t>f</m:t>
                          </m:r>
                        </m:num>
                        <m:den>
                          <m:r>
                            <m:rPr>
                              <m:sty m:val="p"/>
                            </m:rPr>
                            <a:rPr lang="de-DE" i="0">
                              <a:latin typeface="Cambria Math" panose="02040503050406030204" pitchFamily="18" charset="0"/>
                            </a:rPr>
                            <m:t>dt</m:t>
                          </m:r>
                        </m:den>
                      </m:f>
                      <m:r>
                        <a:rPr lang="de-DE" i="0">
                          <a:latin typeface="Cambria Math" panose="02040503050406030204" pitchFamily="18" charset="0"/>
                        </a:rPr>
                        <m:t>=</m:t>
                      </m:r>
                      <m:f>
                        <m:fPr>
                          <m:ctrlPr>
                            <a:rPr lang="de-DE" i="1">
                              <a:latin typeface="Cambria Math" panose="02040503050406030204" pitchFamily="18" charset="0"/>
                            </a:rPr>
                          </m:ctrlPr>
                        </m:fPr>
                        <m:num>
                          <m:d>
                            <m:dPr>
                              <m:begChr m:val=""/>
                              <m:ctrlPr>
                                <a:rPr lang="de-DE" i="1">
                                  <a:latin typeface="Cambria Math" panose="02040503050406030204" pitchFamily="18" charset="0"/>
                                </a:rPr>
                              </m:ctrlPr>
                            </m:dPr>
                            <m:e>
                              <m:r>
                                <m:rPr>
                                  <m:sty m:val="p"/>
                                </m:rPr>
                                <a:rPr lang="de-DE" i="0">
                                  <a:latin typeface="Cambria Math" panose="02040503050406030204" pitchFamily="18" charset="0"/>
                                </a:rPr>
                                <m:t>f</m:t>
                              </m:r>
                              <m:d>
                                <m:dPr>
                                  <m:ctrlPr>
                                    <a:rPr lang="de-DE" i="1">
                                      <a:latin typeface="Cambria Math" panose="02040503050406030204" pitchFamily="18" charset="0"/>
                                    </a:rPr>
                                  </m:ctrlPr>
                                </m:dPr>
                                <m:e>
                                  <m:r>
                                    <m:rPr>
                                      <m:sty m:val="p"/>
                                    </m:rPr>
                                    <a:rPr lang="de-DE" i="0">
                                      <a:latin typeface="Cambria Math" panose="02040503050406030204" pitchFamily="18" charset="0"/>
                                    </a:rPr>
                                    <m:t>t</m:t>
                                  </m:r>
                                  <m:r>
                                    <a:rPr lang="de-DE" i="0">
                                      <a:latin typeface="Cambria Math" panose="02040503050406030204" pitchFamily="18" charset="0"/>
                                    </a:rPr>
                                    <m:t>+</m:t>
                                  </m:r>
                                  <m:r>
                                    <m:rPr>
                                      <m:sty m:val="p"/>
                                    </m:rPr>
                                    <a:rPr lang="de-DE" i="0">
                                      <a:latin typeface="Cambria Math" panose="02040503050406030204" pitchFamily="18" charset="0"/>
                                    </a:rPr>
                                    <m:t>h</m:t>
                                  </m:r>
                                </m:e>
                              </m:d>
                              <m:r>
                                <a:rPr lang="de-DE" i="0">
                                  <a:latin typeface="Cambria Math" panose="02040503050406030204" pitchFamily="18" charset="0"/>
                                </a:rPr>
                                <m:t>−</m:t>
                              </m:r>
                              <m:r>
                                <m:rPr>
                                  <m:sty m:val="p"/>
                                </m:rPr>
                                <a:rPr lang="de-DE" i="0">
                                  <a:latin typeface="Cambria Math" panose="02040503050406030204" pitchFamily="18" charset="0"/>
                                </a:rPr>
                                <m:t>f</m:t>
                              </m:r>
                              <m:r>
                                <a:rPr lang="de-DE" i="0">
                                  <a:latin typeface="Cambria Math" panose="02040503050406030204" pitchFamily="18" charset="0"/>
                                </a:rPr>
                                <m:t>(</m:t>
                              </m:r>
                              <m:r>
                                <m:rPr>
                                  <m:sty m:val="p"/>
                                </m:rPr>
                                <a:rPr lang="de-DE" i="0">
                                  <a:latin typeface="Cambria Math" panose="02040503050406030204" pitchFamily="18" charset="0"/>
                                </a:rPr>
                                <m:t>t</m:t>
                              </m:r>
                              <m:r>
                                <a:rPr lang="de-DE" i="0">
                                  <a:latin typeface="Cambria Math" panose="02040503050406030204" pitchFamily="18" charset="0"/>
                                </a:rPr>
                                <m:t>−</m:t>
                              </m:r>
                              <m:r>
                                <m:rPr>
                                  <m:sty m:val="p"/>
                                </m:rPr>
                                <a:rPr lang="de-DE" i="0">
                                  <a:latin typeface="Cambria Math" panose="02040503050406030204" pitchFamily="18" charset="0"/>
                                </a:rPr>
                                <m:t>h</m:t>
                              </m:r>
                            </m:e>
                          </m:d>
                        </m:num>
                        <m:den>
                          <m:r>
                            <a:rPr lang="de-DE" i="0">
                              <a:latin typeface="Cambria Math" panose="02040503050406030204" pitchFamily="18" charset="0"/>
                            </a:rPr>
                            <m:t>2</m:t>
                          </m:r>
                          <m:r>
                            <m:rPr>
                              <m:sty m:val="p"/>
                            </m:rPr>
                            <a:rPr lang="de-DE" i="0">
                              <a:latin typeface="Cambria Math" panose="02040503050406030204" pitchFamily="18" charset="0"/>
                            </a:rPr>
                            <m:t>h</m:t>
                          </m:r>
                        </m:den>
                      </m:f>
                    </m:oMath>
                  </m:oMathPara>
                </a14:m>
                <a:endParaRPr lang="de-DE" dirty="0"/>
              </a:p>
            </p:txBody>
          </p:sp>
        </mc:Choice>
        <mc:Fallback xmlns="">
          <p:sp>
            <p:nvSpPr>
              <p:cNvPr id="3" name="Rechteck 2">
                <a:extLst>
                  <a:ext uri="{FF2B5EF4-FFF2-40B4-BE49-F238E27FC236}">
                    <a16:creationId xmlns:a16="http://schemas.microsoft.com/office/drawing/2014/main" id="{606B86C8-C30D-4DBD-A0CB-E87A908A5BD5}"/>
                  </a:ext>
                </a:extLst>
              </p:cNvPr>
              <p:cNvSpPr>
                <a:spLocks noRot="1" noChangeAspect="1" noMove="1" noResize="1" noEditPoints="1" noAdjustHandles="1" noChangeArrowheads="1" noChangeShapeType="1" noTextEdit="1"/>
              </p:cNvSpPr>
              <p:nvPr/>
            </p:nvSpPr>
            <p:spPr>
              <a:xfrm>
                <a:off x="2132184" y="6005409"/>
                <a:ext cx="2507866" cy="629916"/>
              </a:xfrm>
              <a:prstGeom prst="rect">
                <a:avLst/>
              </a:prstGeom>
              <a:blipFill>
                <a:blip r:embed="rId5"/>
                <a:stretch>
                  <a:fillRect/>
                </a:stretch>
              </a:blipFill>
            </p:spPr>
            <p:txBody>
              <a:bodyPr/>
              <a:lstStyle/>
              <a:p>
                <a:r>
                  <a:rPr lang="de-DE">
                    <a:noFill/>
                  </a:rPr>
                  <a:t> </a:t>
                </a:r>
              </a:p>
            </p:txBody>
          </p:sp>
        </mc:Fallback>
      </mc:AlternateContent>
      <p:sp>
        <p:nvSpPr>
          <p:cNvPr id="7" name="Rechteck 6">
            <a:extLst>
              <a:ext uri="{FF2B5EF4-FFF2-40B4-BE49-F238E27FC236}">
                <a16:creationId xmlns:a16="http://schemas.microsoft.com/office/drawing/2014/main" id="{D6A1F0D1-FAD0-4F30-8B50-6C348013DC6C}"/>
              </a:ext>
            </a:extLst>
          </p:cNvPr>
          <p:cNvSpPr/>
          <p:nvPr/>
        </p:nvSpPr>
        <p:spPr>
          <a:xfrm>
            <a:off x="2064122" y="6005409"/>
            <a:ext cx="2643989" cy="6874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37978175"/>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1AB8F-D48D-45C7-A70A-7D056A5ABF3D}"/>
              </a:ext>
            </a:extLst>
          </p:cNvPr>
          <p:cNvSpPr>
            <a:spLocks noGrp="1"/>
          </p:cNvSpPr>
          <p:nvPr>
            <p:ph type="title"/>
          </p:nvPr>
        </p:nvSpPr>
        <p:spPr/>
        <p:txBody>
          <a:bodyPr/>
          <a:lstStyle/>
          <a:p>
            <a:r>
              <a:rPr lang="de-DE" dirty="0"/>
              <a:t>Ventilation – Flow-Volume (FVL) </a:t>
            </a:r>
            <a:r>
              <a:rPr lang="de-DE" dirty="0" err="1"/>
              <a:t>Correlation</a:t>
            </a:r>
            <a:r>
              <a:rPr lang="de-DE" dirty="0"/>
              <a:t> </a:t>
            </a:r>
            <a:r>
              <a:rPr lang="de-DE" dirty="0" err="1"/>
              <a:t>Metric</a:t>
            </a:r>
            <a:endParaRPr lang="de-DE" dirty="0"/>
          </a:p>
        </p:txBody>
      </p:sp>
      <p:pic>
        <p:nvPicPr>
          <p:cNvPr id="5" name="Grafik 4">
            <a:extLst>
              <a:ext uri="{FF2B5EF4-FFF2-40B4-BE49-F238E27FC236}">
                <a16:creationId xmlns:a16="http://schemas.microsoft.com/office/drawing/2014/main" id="{2E84F666-553B-4E93-9B00-940020D33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677" y="2365346"/>
            <a:ext cx="3063821" cy="3063821"/>
          </a:xfrm>
          <a:prstGeom prst="rect">
            <a:avLst/>
          </a:prstGeom>
        </p:spPr>
      </p:pic>
      <p:pic>
        <p:nvPicPr>
          <p:cNvPr id="6" name="Grafik 5">
            <a:extLst>
              <a:ext uri="{FF2B5EF4-FFF2-40B4-BE49-F238E27FC236}">
                <a16:creationId xmlns:a16="http://schemas.microsoft.com/office/drawing/2014/main" id="{3C662D3C-5BC3-422B-95CC-53E962E62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518" y="2207389"/>
            <a:ext cx="2090368" cy="1661435"/>
          </a:xfrm>
          <a:prstGeom prst="rect">
            <a:avLst/>
          </a:prstGeom>
        </p:spPr>
      </p:pic>
      <p:pic>
        <p:nvPicPr>
          <p:cNvPr id="7" name="Grafik 6">
            <a:extLst>
              <a:ext uri="{FF2B5EF4-FFF2-40B4-BE49-F238E27FC236}">
                <a16:creationId xmlns:a16="http://schemas.microsoft.com/office/drawing/2014/main" id="{E97CCCE3-8664-4CD5-ACFD-D9EF245FA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518" y="4197910"/>
            <a:ext cx="2090368" cy="1661435"/>
          </a:xfrm>
          <a:prstGeom prst="rect">
            <a:avLst/>
          </a:prstGeom>
        </p:spPr>
      </p:pic>
      <p:pic>
        <p:nvPicPr>
          <p:cNvPr id="8" name="Grafik 7">
            <a:extLst>
              <a:ext uri="{FF2B5EF4-FFF2-40B4-BE49-F238E27FC236}">
                <a16:creationId xmlns:a16="http://schemas.microsoft.com/office/drawing/2014/main" id="{3A1CD8D6-89A9-4AEC-B2E5-E76A7D1FF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116" y="2207389"/>
            <a:ext cx="2090368" cy="1661435"/>
          </a:xfrm>
          <a:prstGeom prst="rect">
            <a:avLst/>
          </a:prstGeom>
        </p:spPr>
      </p:pic>
      <p:pic>
        <p:nvPicPr>
          <p:cNvPr id="9" name="Grafik 8">
            <a:extLst>
              <a:ext uri="{FF2B5EF4-FFF2-40B4-BE49-F238E27FC236}">
                <a16:creationId xmlns:a16="http://schemas.microsoft.com/office/drawing/2014/main" id="{C27DC06A-CAF7-4FC0-BF54-99E88FB8F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116" y="4197910"/>
            <a:ext cx="2090368" cy="1661435"/>
          </a:xfrm>
          <a:prstGeom prst="rect">
            <a:avLst/>
          </a:prstGeom>
        </p:spPr>
      </p:pic>
      <p:cxnSp>
        <p:nvCxnSpPr>
          <p:cNvPr id="11" name="Gerader Verbinder 10">
            <a:extLst>
              <a:ext uri="{FF2B5EF4-FFF2-40B4-BE49-F238E27FC236}">
                <a16:creationId xmlns:a16="http://schemas.microsoft.com/office/drawing/2014/main" id="{9D253FF0-57B1-4B67-849F-D5C1ED189123}"/>
              </a:ext>
            </a:extLst>
          </p:cNvPr>
          <p:cNvCxnSpPr>
            <a:stCxn id="6" idx="3"/>
          </p:cNvCxnSpPr>
          <p:nvPr/>
        </p:nvCxnSpPr>
        <p:spPr>
          <a:xfrm>
            <a:off x="3382886" y="3038107"/>
            <a:ext cx="1707143" cy="53315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3A1B70AE-7AB2-4A61-90FD-4141C5DB336F}"/>
              </a:ext>
            </a:extLst>
          </p:cNvPr>
          <p:cNvCxnSpPr>
            <a:cxnSpLocks/>
          </p:cNvCxnSpPr>
          <p:nvPr/>
        </p:nvCxnSpPr>
        <p:spPr>
          <a:xfrm flipV="1">
            <a:off x="3382886" y="4233637"/>
            <a:ext cx="1707143" cy="70912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E62BF92B-9BC4-4788-BEAE-5C9DC0B45C2D}"/>
              </a:ext>
            </a:extLst>
          </p:cNvPr>
          <p:cNvCxnSpPr>
            <a:cxnSpLocks/>
          </p:cNvCxnSpPr>
          <p:nvPr/>
        </p:nvCxnSpPr>
        <p:spPr>
          <a:xfrm>
            <a:off x="6981621" y="4281240"/>
            <a:ext cx="1722185" cy="66151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AE0FEE9C-0F81-4100-90B0-86D6AC0D2014}"/>
              </a:ext>
            </a:extLst>
          </p:cNvPr>
          <p:cNvCxnSpPr>
            <a:cxnSpLocks/>
          </p:cNvCxnSpPr>
          <p:nvPr/>
        </p:nvCxnSpPr>
        <p:spPr>
          <a:xfrm flipV="1">
            <a:off x="6946300" y="2950124"/>
            <a:ext cx="1757506" cy="62113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AA40ED05-B978-448E-8C48-D47D6AE67B9F}"/>
              </a:ext>
            </a:extLst>
          </p:cNvPr>
          <p:cNvSpPr txBox="1"/>
          <p:nvPr/>
        </p:nvSpPr>
        <p:spPr>
          <a:xfrm>
            <a:off x="4722963" y="6434726"/>
            <a:ext cx="2746073" cy="369332"/>
          </a:xfrm>
          <a:prstGeom prst="rect">
            <a:avLst/>
          </a:prstGeom>
          <a:noFill/>
        </p:spPr>
        <p:txBody>
          <a:bodyPr wrap="none" rtlCol="0">
            <a:spAutoFit/>
          </a:bodyPr>
          <a:lstStyle/>
          <a:p>
            <a:r>
              <a:rPr lang="de-DE" dirty="0"/>
              <a:t>*</a:t>
            </a:r>
            <a:r>
              <a:rPr lang="de-DE" dirty="0" err="1"/>
              <a:t>Schematic</a:t>
            </a:r>
            <a:r>
              <a:rPr lang="de-DE" dirty="0"/>
              <a:t> </a:t>
            </a:r>
            <a:r>
              <a:rPr lang="de-DE" dirty="0" err="1"/>
              <a:t>Representation</a:t>
            </a:r>
            <a:endParaRPr lang="de-DE" dirty="0"/>
          </a:p>
        </p:txBody>
      </p:sp>
      <p:sp>
        <p:nvSpPr>
          <p:cNvPr id="3" name="Textfeld 2">
            <a:extLst>
              <a:ext uri="{FF2B5EF4-FFF2-40B4-BE49-F238E27FC236}">
                <a16:creationId xmlns:a16="http://schemas.microsoft.com/office/drawing/2014/main" id="{F0AE4B3D-6FDC-0696-4B71-85B4F267A491}"/>
              </a:ext>
            </a:extLst>
          </p:cNvPr>
          <p:cNvSpPr txBox="1"/>
          <p:nvPr/>
        </p:nvSpPr>
        <p:spPr>
          <a:xfrm>
            <a:off x="1466054" y="1502650"/>
            <a:ext cx="1916832" cy="646331"/>
          </a:xfrm>
          <a:prstGeom prst="rect">
            <a:avLst/>
          </a:prstGeom>
          <a:noFill/>
          <a:ln>
            <a:solidFill>
              <a:srgbClr val="169616"/>
            </a:solidFill>
          </a:ln>
        </p:spPr>
        <p:txBody>
          <a:bodyPr wrap="square" rtlCol="0">
            <a:spAutoFit/>
          </a:bodyPr>
          <a:lstStyle/>
          <a:p>
            <a:pPr algn="just"/>
            <a:r>
              <a:rPr lang="de-DE" sz="1200" b="1" dirty="0"/>
              <a:t>Reference FVL </a:t>
            </a:r>
            <a:r>
              <a:rPr lang="de-DE" sz="1200" dirty="0" err="1"/>
              <a:t>with</a:t>
            </a:r>
            <a:endParaRPr lang="de-DE" sz="1200" dirty="0"/>
          </a:p>
          <a:p>
            <a:pPr algn="just"/>
            <a:r>
              <a:rPr lang="de-DE" sz="1200" dirty="0" err="1"/>
              <a:t>RVent</a:t>
            </a:r>
            <a:r>
              <a:rPr lang="de-DE" sz="1200" dirty="0"/>
              <a:t> </a:t>
            </a:r>
            <a:r>
              <a:rPr lang="de-DE" sz="1200" dirty="0" err="1"/>
              <a:t>values</a:t>
            </a:r>
            <a:r>
              <a:rPr lang="de-DE" sz="1200" dirty="0"/>
              <a:t> in </a:t>
            </a:r>
          </a:p>
          <a:p>
            <a:pPr algn="just"/>
            <a:r>
              <a:rPr lang="de-DE" sz="1200" dirty="0"/>
              <a:t>75</a:t>
            </a:r>
            <a:r>
              <a:rPr lang="de-DE" sz="1200" baseline="30000" dirty="0"/>
              <a:t>th</a:t>
            </a:r>
            <a:r>
              <a:rPr lang="de-DE" sz="1200" dirty="0"/>
              <a:t> and 95</a:t>
            </a:r>
            <a:r>
              <a:rPr lang="de-DE" sz="1200" baseline="30000" dirty="0"/>
              <a:t>th</a:t>
            </a:r>
            <a:r>
              <a:rPr lang="de-DE" sz="1200" dirty="0"/>
              <a:t> </a:t>
            </a:r>
            <a:r>
              <a:rPr lang="de-DE" sz="1200" dirty="0" err="1"/>
              <a:t>percentile</a:t>
            </a:r>
            <a:endParaRPr lang="de-DE" sz="1200" dirty="0"/>
          </a:p>
        </p:txBody>
      </p:sp>
      <p:sp>
        <p:nvSpPr>
          <p:cNvPr id="4" name="Rectangle 3">
            <a:extLst>
              <a:ext uri="{FF2B5EF4-FFF2-40B4-BE49-F238E27FC236}">
                <a16:creationId xmlns:a16="http://schemas.microsoft.com/office/drawing/2014/main" id="{F0B19DBF-D0BE-9182-B6CA-D58A93567E92}"/>
              </a:ext>
            </a:extLst>
          </p:cNvPr>
          <p:cNvSpPr/>
          <p:nvPr/>
        </p:nvSpPr>
        <p:spPr>
          <a:xfrm>
            <a:off x="1114634" y="2155848"/>
            <a:ext cx="2516268" cy="1782079"/>
          </a:xfrm>
          <a:prstGeom prst="rect">
            <a:avLst/>
          </a:prstGeom>
          <a:solidFill>
            <a:srgbClr val="169616">
              <a:alpha val="48107"/>
            </a:srgbClr>
          </a:solidFill>
          <a:ln>
            <a:solidFill>
              <a:srgbClr val="1696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Oval 12">
            <a:extLst>
              <a:ext uri="{FF2B5EF4-FFF2-40B4-BE49-F238E27FC236}">
                <a16:creationId xmlns:a16="http://schemas.microsoft.com/office/drawing/2014/main" id="{BBBACE74-3141-A581-D3BD-CEB71B2027A2}"/>
              </a:ext>
            </a:extLst>
          </p:cNvPr>
          <p:cNvSpPr/>
          <p:nvPr/>
        </p:nvSpPr>
        <p:spPr>
          <a:xfrm>
            <a:off x="4972725" y="3438459"/>
            <a:ext cx="234607" cy="235704"/>
          </a:xfrm>
          <a:prstGeom prst="ellipse">
            <a:avLst/>
          </a:prstGeom>
          <a:solidFill>
            <a:srgbClr val="169616"/>
          </a:solidFill>
          <a:ln>
            <a:solidFill>
              <a:srgbClr val="1696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19421084"/>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ntr" presetSubtype="0" fill="hold" grpId="1" nodeType="withEffect">
                                  <p:stCondLst>
                                    <p:cond delay="0"/>
                                  </p:stCondLst>
                                  <p:childTnLst>
                                    <p:set>
                                      <p:cBhvr>
                                        <p:cTn id="53" dur="1" fill="hold">
                                          <p:stCondLst>
                                            <p:cond delay="0"/>
                                          </p:stCondLst>
                                        </p:cTn>
                                        <p:tgtEl>
                                          <p:spTgt spid="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1AB8F-D48D-45C7-A70A-7D056A5ABF3D}"/>
              </a:ext>
            </a:extLst>
          </p:cNvPr>
          <p:cNvSpPr>
            <a:spLocks noGrp="1"/>
          </p:cNvSpPr>
          <p:nvPr>
            <p:ph type="title"/>
          </p:nvPr>
        </p:nvSpPr>
        <p:spPr/>
        <p:txBody>
          <a:bodyPr/>
          <a:lstStyle/>
          <a:p>
            <a:r>
              <a:rPr lang="de-DE" dirty="0"/>
              <a:t>Ventilation – Flow-Volume (FVL) </a:t>
            </a:r>
            <a:r>
              <a:rPr lang="de-DE" dirty="0" err="1"/>
              <a:t>Correlation</a:t>
            </a:r>
            <a:r>
              <a:rPr lang="de-DE" dirty="0"/>
              <a:t> </a:t>
            </a:r>
            <a:r>
              <a:rPr lang="de-DE" dirty="0" err="1"/>
              <a:t>Metric</a:t>
            </a:r>
            <a:endParaRPr lang="de-DE" dirty="0"/>
          </a:p>
        </p:txBody>
      </p:sp>
      <p:pic>
        <p:nvPicPr>
          <p:cNvPr id="6" name="Grafik 5">
            <a:extLst>
              <a:ext uri="{FF2B5EF4-FFF2-40B4-BE49-F238E27FC236}">
                <a16:creationId xmlns:a16="http://schemas.microsoft.com/office/drawing/2014/main" id="{3C662D3C-5BC3-422B-95CC-53E962E62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689" y="2207389"/>
            <a:ext cx="2090368" cy="1661435"/>
          </a:xfrm>
          <a:prstGeom prst="rect">
            <a:avLst/>
          </a:prstGeom>
        </p:spPr>
      </p:pic>
      <p:pic>
        <p:nvPicPr>
          <p:cNvPr id="7" name="Grafik 6">
            <a:extLst>
              <a:ext uri="{FF2B5EF4-FFF2-40B4-BE49-F238E27FC236}">
                <a16:creationId xmlns:a16="http://schemas.microsoft.com/office/drawing/2014/main" id="{E97CCCE3-8664-4CD5-ACFD-D9EF245FA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689" y="4197910"/>
            <a:ext cx="2090368" cy="1661435"/>
          </a:xfrm>
          <a:prstGeom prst="rect">
            <a:avLst/>
          </a:prstGeom>
        </p:spPr>
      </p:pic>
      <p:pic>
        <p:nvPicPr>
          <p:cNvPr id="8" name="Grafik 7">
            <a:extLst>
              <a:ext uri="{FF2B5EF4-FFF2-40B4-BE49-F238E27FC236}">
                <a16:creationId xmlns:a16="http://schemas.microsoft.com/office/drawing/2014/main" id="{3A1CD8D6-89A9-4AEC-B2E5-E76A7D1FF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556" y="2207389"/>
            <a:ext cx="2090368" cy="1661435"/>
          </a:xfrm>
          <a:prstGeom prst="rect">
            <a:avLst/>
          </a:prstGeom>
        </p:spPr>
      </p:pic>
      <p:pic>
        <p:nvPicPr>
          <p:cNvPr id="9" name="Grafik 8">
            <a:extLst>
              <a:ext uri="{FF2B5EF4-FFF2-40B4-BE49-F238E27FC236}">
                <a16:creationId xmlns:a16="http://schemas.microsoft.com/office/drawing/2014/main" id="{C27DC06A-CAF7-4FC0-BF54-99E88FB8F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556" y="4197910"/>
            <a:ext cx="2090368" cy="1661435"/>
          </a:xfrm>
          <a:prstGeom prst="rect">
            <a:avLst/>
          </a:prstGeom>
        </p:spPr>
      </p:pic>
      <p:sp>
        <p:nvSpPr>
          <p:cNvPr id="3" name="Textfeld 2">
            <a:extLst>
              <a:ext uri="{FF2B5EF4-FFF2-40B4-BE49-F238E27FC236}">
                <a16:creationId xmlns:a16="http://schemas.microsoft.com/office/drawing/2014/main" id="{C9ABFFB9-7CF5-46AB-9AFD-AD0BD5A76F90}"/>
              </a:ext>
            </a:extLst>
          </p:cNvPr>
          <p:cNvSpPr txBox="1"/>
          <p:nvPr/>
        </p:nvSpPr>
        <p:spPr>
          <a:xfrm>
            <a:off x="682857" y="2576441"/>
            <a:ext cx="2373663" cy="923330"/>
          </a:xfrm>
          <a:prstGeom prst="rect">
            <a:avLst/>
          </a:prstGeom>
          <a:noFill/>
        </p:spPr>
        <p:txBody>
          <a:bodyPr wrap="none" rtlCol="0">
            <a:spAutoFit/>
          </a:bodyPr>
          <a:lstStyle/>
          <a:p>
            <a:r>
              <a:rPr lang="de-DE" dirty="0"/>
              <a:t>Reference FVL </a:t>
            </a:r>
            <a:r>
              <a:rPr lang="de-DE" dirty="0" err="1"/>
              <a:t>with</a:t>
            </a:r>
            <a:endParaRPr lang="de-DE" dirty="0"/>
          </a:p>
          <a:p>
            <a:r>
              <a:rPr lang="de-DE" dirty="0" err="1"/>
              <a:t>RVent</a:t>
            </a:r>
            <a:r>
              <a:rPr lang="de-DE" dirty="0"/>
              <a:t> </a:t>
            </a:r>
            <a:r>
              <a:rPr lang="de-DE" dirty="0" err="1"/>
              <a:t>values</a:t>
            </a:r>
            <a:r>
              <a:rPr lang="de-DE" dirty="0"/>
              <a:t> in </a:t>
            </a:r>
          </a:p>
          <a:p>
            <a:r>
              <a:rPr lang="de-DE" dirty="0"/>
              <a:t>75</a:t>
            </a:r>
            <a:r>
              <a:rPr lang="de-DE" baseline="30000" dirty="0"/>
              <a:t>th</a:t>
            </a:r>
            <a:r>
              <a:rPr lang="de-DE" dirty="0"/>
              <a:t> and 95</a:t>
            </a:r>
            <a:r>
              <a:rPr lang="de-DE" baseline="30000" dirty="0"/>
              <a:t>th</a:t>
            </a:r>
            <a:r>
              <a:rPr lang="de-DE" dirty="0"/>
              <a:t> </a:t>
            </a:r>
            <a:r>
              <a:rPr lang="de-DE" dirty="0" err="1"/>
              <a:t>percentile</a:t>
            </a:r>
            <a:endParaRPr lang="de-DE" dirty="0"/>
          </a:p>
        </p:txBody>
      </p:sp>
      <p:sp>
        <p:nvSpPr>
          <p:cNvPr id="13" name="Textfeld 12">
            <a:extLst>
              <a:ext uri="{FF2B5EF4-FFF2-40B4-BE49-F238E27FC236}">
                <a16:creationId xmlns:a16="http://schemas.microsoft.com/office/drawing/2014/main" id="{C49EDA48-68AB-4856-A1E8-2B372D4546C6}"/>
              </a:ext>
            </a:extLst>
          </p:cNvPr>
          <p:cNvSpPr txBox="1"/>
          <p:nvPr/>
        </p:nvSpPr>
        <p:spPr>
          <a:xfrm>
            <a:off x="4722963" y="6434726"/>
            <a:ext cx="2746073" cy="369332"/>
          </a:xfrm>
          <a:prstGeom prst="rect">
            <a:avLst/>
          </a:prstGeom>
          <a:noFill/>
        </p:spPr>
        <p:txBody>
          <a:bodyPr wrap="none" rtlCol="0">
            <a:spAutoFit/>
          </a:bodyPr>
          <a:lstStyle/>
          <a:p>
            <a:r>
              <a:rPr lang="de-DE" dirty="0"/>
              <a:t>*</a:t>
            </a:r>
            <a:r>
              <a:rPr lang="de-DE" dirty="0" err="1"/>
              <a:t>Schematic</a:t>
            </a:r>
            <a:r>
              <a:rPr lang="de-DE" dirty="0"/>
              <a:t> </a:t>
            </a:r>
            <a:r>
              <a:rPr lang="de-DE" dirty="0" err="1"/>
              <a:t>Representation</a:t>
            </a:r>
            <a:endParaRPr lang="de-DE" dirty="0"/>
          </a:p>
        </p:txBody>
      </p:sp>
      <p:sp>
        <p:nvSpPr>
          <p:cNvPr id="4" name="Rechteck 3">
            <a:extLst>
              <a:ext uri="{FF2B5EF4-FFF2-40B4-BE49-F238E27FC236}">
                <a16:creationId xmlns:a16="http://schemas.microsoft.com/office/drawing/2014/main" id="{AC5E7A26-6A22-47F0-AFBD-87BD72857422}"/>
              </a:ext>
            </a:extLst>
          </p:cNvPr>
          <p:cNvSpPr/>
          <p:nvPr/>
        </p:nvSpPr>
        <p:spPr>
          <a:xfrm>
            <a:off x="3327945" y="2084460"/>
            <a:ext cx="2311509" cy="1907289"/>
          </a:xfrm>
          <a:prstGeom prst="rect">
            <a:avLst/>
          </a:prstGeom>
          <a:solidFill>
            <a:srgbClr val="57C41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Reference</a:t>
            </a:r>
          </a:p>
        </p:txBody>
      </p:sp>
      <p:sp>
        <p:nvSpPr>
          <p:cNvPr id="15" name="Rechteck 14">
            <a:extLst>
              <a:ext uri="{FF2B5EF4-FFF2-40B4-BE49-F238E27FC236}">
                <a16:creationId xmlns:a16="http://schemas.microsoft.com/office/drawing/2014/main" id="{B26CAD2F-A128-4387-B2CD-800236744134}"/>
              </a:ext>
            </a:extLst>
          </p:cNvPr>
          <p:cNvSpPr/>
          <p:nvPr/>
        </p:nvSpPr>
        <p:spPr>
          <a:xfrm>
            <a:off x="3327945" y="3991750"/>
            <a:ext cx="2311509" cy="1907289"/>
          </a:xfrm>
          <a:prstGeom prst="rect">
            <a:avLst/>
          </a:prstGeom>
          <a:solidFill>
            <a:srgbClr val="57C41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Correlation</a:t>
            </a:r>
            <a:endParaRPr lang="de-DE" dirty="0"/>
          </a:p>
          <a:p>
            <a:pPr algn="ctr"/>
            <a:r>
              <a:rPr lang="de-DE" dirty="0"/>
              <a:t>95%</a:t>
            </a:r>
          </a:p>
        </p:txBody>
      </p:sp>
      <p:sp>
        <p:nvSpPr>
          <p:cNvPr id="17" name="Rechteck 16">
            <a:extLst>
              <a:ext uri="{FF2B5EF4-FFF2-40B4-BE49-F238E27FC236}">
                <a16:creationId xmlns:a16="http://schemas.microsoft.com/office/drawing/2014/main" id="{E6C3C312-615D-4751-8AA4-33342BBF9231}"/>
              </a:ext>
            </a:extLst>
          </p:cNvPr>
          <p:cNvSpPr/>
          <p:nvPr/>
        </p:nvSpPr>
        <p:spPr>
          <a:xfrm>
            <a:off x="5639454" y="2084461"/>
            <a:ext cx="2311509" cy="1907289"/>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Correlation</a:t>
            </a:r>
            <a:endParaRPr lang="de-DE" dirty="0"/>
          </a:p>
          <a:p>
            <a:pPr algn="ctr"/>
            <a:r>
              <a:rPr lang="de-DE" dirty="0"/>
              <a:t>86%</a:t>
            </a:r>
          </a:p>
        </p:txBody>
      </p:sp>
      <p:sp>
        <p:nvSpPr>
          <p:cNvPr id="18" name="Rechteck 17">
            <a:extLst>
              <a:ext uri="{FF2B5EF4-FFF2-40B4-BE49-F238E27FC236}">
                <a16:creationId xmlns:a16="http://schemas.microsoft.com/office/drawing/2014/main" id="{1439F6A8-54C2-4297-8F6B-5ACF20BD3BD8}"/>
              </a:ext>
            </a:extLst>
          </p:cNvPr>
          <p:cNvSpPr/>
          <p:nvPr/>
        </p:nvSpPr>
        <p:spPr>
          <a:xfrm>
            <a:off x="5639454" y="3991749"/>
            <a:ext cx="2311509" cy="1907289"/>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Correlation</a:t>
            </a:r>
            <a:endParaRPr lang="de-DE" dirty="0"/>
          </a:p>
          <a:p>
            <a:pPr algn="ctr"/>
            <a:r>
              <a:rPr lang="de-DE" dirty="0"/>
              <a:t>23 %</a:t>
            </a:r>
          </a:p>
        </p:txBody>
      </p:sp>
      <mc:AlternateContent xmlns:mc="http://schemas.openxmlformats.org/markup-compatibility/2006" xmlns:a14="http://schemas.microsoft.com/office/drawing/2010/main">
        <mc:Choice Requires="a14">
          <p:sp>
            <p:nvSpPr>
              <p:cNvPr id="20" name="Rechteck 19">
                <a:extLst>
                  <a:ext uri="{FF2B5EF4-FFF2-40B4-BE49-F238E27FC236}">
                    <a16:creationId xmlns:a16="http://schemas.microsoft.com/office/drawing/2014/main" id="{EC818DCB-7D9B-451D-A169-27AE01D96F41}"/>
                  </a:ext>
                </a:extLst>
              </p:cNvPr>
              <p:cNvSpPr/>
              <p:nvPr/>
            </p:nvSpPr>
            <p:spPr>
              <a:xfrm>
                <a:off x="8782905" y="2599554"/>
                <a:ext cx="2059923" cy="8771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m:rPr>
                              <m:sty m:val="p"/>
                            </m:rPr>
                            <a:rPr lang="de-DE">
                              <a:latin typeface="Cambria Math" panose="02040503050406030204" pitchFamily="18" charset="0"/>
                            </a:rPr>
                            <m:t>R</m:t>
                          </m:r>
                        </m:e>
                        <m:sub>
                          <m:r>
                            <m:rPr>
                              <m:sty m:val="p"/>
                            </m:rPr>
                            <a:rPr lang="de-DE" i="0">
                              <a:latin typeface="Cambria Math" panose="02040503050406030204" pitchFamily="18" charset="0"/>
                            </a:rPr>
                            <m:t>xy</m:t>
                          </m:r>
                        </m:sub>
                      </m:sSub>
                      <m:d>
                        <m:dPr>
                          <m:ctrlPr>
                            <a:rPr lang="de-DE" i="1">
                              <a:latin typeface="Cambria Math" panose="02040503050406030204" pitchFamily="18" charset="0"/>
                            </a:rPr>
                          </m:ctrlPr>
                        </m:dPr>
                        <m:e>
                          <m:r>
                            <a:rPr lang="de-DE" i="0">
                              <a:latin typeface="Cambria Math" panose="02040503050406030204" pitchFamily="18" charset="0"/>
                            </a:rPr>
                            <m:t>0</m:t>
                          </m:r>
                        </m:e>
                      </m:d>
                      <m:r>
                        <a:rPr lang="de-DE" i="0">
                          <a:latin typeface="Cambria Math" panose="02040503050406030204" pitchFamily="18" charset="0"/>
                        </a:rPr>
                        <m:t>=</m:t>
                      </m:r>
                      <m:nary>
                        <m:naryPr>
                          <m:chr m:val="∑"/>
                          <m:limLoc m:val="undOvr"/>
                          <m:ctrlPr>
                            <a:rPr lang="de-DE" i="1">
                              <a:latin typeface="Cambria Math" panose="02040503050406030204" pitchFamily="18" charset="0"/>
                            </a:rPr>
                          </m:ctrlPr>
                        </m:naryPr>
                        <m:sub>
                          <m:r>
                            <m:rPr>
                              <m:sty m:val="p"/>
                            </m:rPr>
                            <a:rPr lang="de-DE" i="0">
                              <a:latin typeface="Cambria Math" panose="02040503050406030204" pitchFamily="18" charset="0"/>
                            </a:rPr>
                            <m:t>n</m:t>
                          </m:r>
                          <m:r>
                            <a:rPr lang="de-DE" i="0">
                              <a:latin typeface="Cambria Math" panose="02040503050406030204" pitchFamily="18" charset="0"/>
                            </a:rPr>
                            <m:t>=0</m:t>
                          </m:r>
                        </m:sub>
                        <m:sup>
                          <m:r>
                            <m:rPr>
                              <m:sty m:val="p"/>
                            </m:rPr>
                            <a:rPr lang="de-DE" i="0">
                              <a:latin typeface="Cambria Math" panose="02040503050406030204" pitchFamily="18" charset="0"/>
                            </a:rPr>
                            <m:t>N</m:t>
                          </m:r>
                          <m:r>
                            <a:rPr lang="de-DE" i="0">
                              <a:latin typeface="Cambria Math" panose="02040503050406030204" pitchFamily="18" charset="0"/>
                            </a:rPr>
                            <m:t>−1</m:t>
                          </m:r>
                        </m:sup>
                        <m:e>
                          <m:sSub>
                            <m:sSubPr>
                              <m:ctrlPr>
                                <a:rPr lang="de-DE" i="1">
                                  <a:latin typeface="Cambria Math" panose="02040503050406030204" pitchFamily="18" charset="0"/>
                                </a:rPr>
                              </m:ctrlPr>
                            </m:sSubPr>
                            <m:e>
                              <m:r>
                                <m:rPr>
                                  <m:sty m:val="p"/>
                                </m:rPr>
                                <a:rPr lang="de-DE" i="0">
                                  <a:latin typeface="Cambria Math" panose="02040503050406030204" pitchFamily="18" charset="0"/>
                                </a:rPr>
                                <m:t>x</m:t>
                              </m:r>
                            </m:e>
                            <m:sub>
                              <m:r>
                                <m:rPr>
                                  <m:sty m:val="p"/>
                                </m:rPr>
                                <a:rPr lang="de-DE" i="0">
                                  <a:latin typeface="Cambria Math" panose="02040503050406030204" pitchFamily="18" charset="0"/>
                                </a:rPr>
                                <m:t>n</m:t>
                              </m:r>
                            </m:sub>
                          </m:sSub>
                          <m:sSub>
                            <m:sSubPr>
                              <m:ctrlPr>
                                <a:rPr lang="de-DE" i="1">
                                  <a:latin typeface="Cambria Math" panose="02040503050406030204" pitchFamily="18" charset="0"/>
                                </a:rPr>
                              </m:ctrlPr>
                            </m:sSubPr>
                            <m:e>
                              <m:r>
                                <m:rPr>
                                  <m:sty m:val="p"/>
                                </m:rPr>
                                <a:rPr lang="de-DE" i="0">
                                  <a:latin typeface="Cambria Math" panose="02040503050406030204" pitchFamily="18" charset="0"/>
                                </a:rPr>
                                <m:t>y</m:t>
                              </m:r>
                            </m:e>
                            <m:sub>
                              <m:r>
                                <m:rPr>
                                  <m:sty m:val="p"/>
                                </m:rPr>
                                <a:rPr lang="de-DE" i="0">
                                  <a:latin typeface="Cambria Math" panose="02040503050406030204" pitchFamily="18" charset="0"/>
                                </a:rPr>
                                <m:t>n</m:t>
                              </m:r>
                            </m:sub>
                          </m:sSub>
                        </m:e>
                      </m:nary>
                    </m:oMath>
                  </m:oMathPara>
                </a14:m>
                <a:endParaRPr lang="de-DE" dirty="0"/>
              </a:p>
            </p:txBody>
          </p:sp>
        </mc:Choice>
        <mc:Fallback xmlns="">
          <p:sp>
            <p:nvSpPr>
              <p:cNvPr id="20" name="Rechteck 19">
                <a:extLst>
                  <a:ext uri="{FF2B5EF4-FFF2-40B4-BE49-F238E27FC236}">
                    <a16:creationId xmlns:a16="http://schemas.microsoft.com/office/drawing/2014/main" id="{EC818DCB-7D9B-451D-A169-27AE01D96F41}"/>
                  </a:ext>
                </a:extLst>
              </p:cNvPr>
              <p:cNvSpPr>
                <a:spLocks noRot="1" noChangeAspect="1" noMove="1" noResize="1" noEditPoints="1" noAdjustHandles="1" noChangeArrowheads="1" noChangeShapeType="1" noTextEdit="1"/>
              </p:cNvSpPr>
              <p:nvPr/>
            </p:nvSpPr>
            <p:spPr>
              <a:xfrm>
                <a:off x="8782905" y="2599554"/>
                <a:ext cx="2059923" cy="8771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Rechteck 20">
                <a:extLst>
                  <a:ext uri="{FF2B5EF4-FFF2-40B4-BE49-F238E27FC236}">
                    <a16:creationId xmlns:a16="http://schemas.microsoft.com/office/drawing/2014/main" id="{247641A3-ADA3-4173-ABE3-7BD76C4A490A}"/>
                  </a:ext>
                </a:extLst>
              </p:cNvPr>
              <p:cNvSpPr/>
              <p:nvPr/>
            </p:nvSpPr>
            <p:spPr>
              <a:xfrm>
                <a:off x="8032065" y="3758910"/>
                <a:ext cx="3924792" cy="9573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m:rPr>
                              <m:sty m:val="p"/>
                            </m:rPr>
                            <a:rPr lang="de-DE">
                              <a:latin typeface="Cambria Math" panose="02040503050406030204" pitchFamily="18" charset="0"/>
                            </a:rPr>
                            <m:t>R</m:t>
                          </m:r>
                        </m:e>
                        <m:sub>
                          <m:r>
                            <m:rPr>
                              <m:sty m:val="p"/>
                            </m:rPr>
                            <a:rPr lang="de-DE" i="0">
                              <a:latin typeface="Cambria Math" panose="02040503050406030204" pitchFamily="18" charset="0"/>
                            </a:rPr>
                            <m:t>xy</m:t>
                          </m:r>
                          <m:r>
                            <a:rPr lang="de-DE" i="0">
                              <a:latin typeface="Cambria Math" panose="02040503050406030204" pitchFamily="18" charset="0"/>
                            </a:rPr>
                            <m:t>, </m:t>
                          </m:r>
                          <m:r>
                            <m:rPr>
                              <m:sty m:val="p"/>
                            </m:rPr>
                            <a:rPr lang="de-DE" i="0">
                              <a:latin typeface="Cambria Math" panose="02040503050406030204" pitchFamily="18" charset="0"/>
                            </a:rPr>
                            <m:t>norm</m:t>
                          </m:r>
                        </m:sub>
                      </m:sSub>
                      <m:d>
                        <m:dPr>
                          <m:ctrlPr>
                            <a:rPr lang="de-DE" i="1">
                              <a:latin typeface="Cambria Math" panose="02040503050406030204" pitchFamily="18" charset="0"/>
                            </a:rPr>
                          </m:ctrlPr>
                        </m:dPr>
                        <m:e>
                          <m:r>
                            <a:rPr lang="de-DE" i="0">
                              <a:latin typeface="Cambria Math" panose="02040503050406030204" pitchFamily="18" charset="0"/>
                            </a:rPr>
                            <m:t>0</m:t>
                          </m:r>
                        </m:e>
                      </m:d>
                      <m:r>
                        <a:rPr lang="de-DE" i="0">
                          <a:latin typeface="Cambria Math" panose="02040503050406030204" pitchFamily="18" charset="0"/>
                        </a:rPr>
                        <m:t>=</m:t>
                      </m:r>
                      <m:f>
                        <m:fPr>
                          <m:ctrlPr>
                            <a:rPr lang="de-DE" i="1">
                              <a:latin typeface="Cambria Math" panose="02040503050406030204" pitchFamily="18" charset="0"/>
                            </a:rPr>
                          </m:ctrlPr>
                        </m:fPr>
                        <m:num>
                          <m:r>
                            <a:rPr lang="de-DE" i="0">
                              <a:latin typeface="Cambria Math" panose="02040503050406030204" pitchFamily="18" charset="0"/>
                            </a:rPr>
                            <m:t>1</m:t>
                          </m:r>
                        </m:num>
                        <m:den>
                          <m:rad>
                            <m:radPr>
                              <m:degHide m:val="on"/>
                              <m:ctrlPr>
                                <a:rPr lang="de-DE" i="1">
                                  <a:latin typeface="Cambria Math" panose="02040503050406030204" pitchFamily="18" charset="0"/>
                                </a:rPr>
                              </m:ctrlPr>
                            </m:radPr>
                            <m:deg/>
                            <m:e>
                              <m:d>
                                <m:dPr>
                                  <m:begChr m:val=""/>
                                  <m:ctrlPr>
                                    <a:rPr lang="de-DE" i="1">
                                      <a:latin typeface="Cambria Math" panose="02040503050406030204" pitchFamily="18" charset="0"/>
                                    </a:rPr>
                                  </m:ctrlPr>
                                </m:dPr>
                                <m:e>
                                  <m:sSub>
                                    <m:sSubPr>
                                      <m:ctrlPr>
                                        <a:rPr lang="de-DE" i="1">
                                          <a:latin typeface="Cambria Math" panose="02040503050406030204" pitchFamily="18" charset="0"/>
                                        </a:rPr>
                                      </m:ctrlPr>
                                    </m:sSubPr>
                                    <m:e>
                                      <m:r>
                                        <m:rPr>
                                          <m:sty m:val="p"/>
                                        </m:rPr>
                                        <a:rPr lang="de-DE" i="0">
                                          <a:latin typeface="Cambria Math" panose="02040503050406030204" pitchFamily="18" charset="0"/>
                                        </a:rPr>
                                        <m:t>R</m:t>
                                      </m:r>
                                    </m:e>
                                    <m:sub>
                                      <m:r>
                                        <m:rPr>
                                          <m:sty m:val="p"/>
                                        </m:rPr>
                                        <a:rPr lang="de-DE" i="0">
                                          <a:latin typeface="Cambria Math" panose="02040503050406030204" pitchFamily="18" charset="0"/>
                                        </a:rPr>
                                        <m:t>xx</m:t>
                                      </m:r>
                                    </m:sub>
                                  </m:sSub>
                                  <m:r>
                                    <a:rPr lang="de-DE" i="0">
                                      <a:latin typeface="Cambria Math" panose="02040503050406030204" pitchFamily="18" charset="0"/>
                                    </a:rPr>
                                    <m:t>(0)</m:t>
                                  </m:r>
                                  <m:sSub>
                                    <m:sSubPr>
                                      <m:ctrlPr>
                                        <a:rPr lang="de-DE" i="1">
                                          <a:latin typeface="Cambria Math" panose="02040503050406030204" pitchFamily="18" charset="0"/>
                                        </a:rPr>
                                      </m:ctrlPr>
                                    </m:sSubPr>
                                    <m:e>
                                      <m:r>
                                        <m:rPr>
                                          <m:sty m:val="p"/>
                                        </m:rPr>
                                        <a:rPr lang="de-DE" i="0">
                                          <a:latin typeface="Cambria Math" panose="02040503050406030204" pitchFamily="18" charset="0"/>
                                        </a:rPr>
                                        <m:t>R</m:t>
                                      </m:r>
                                    </m:e>
                                    <m:sub>
                                      <m:r>
                                        <m:rPr>
                                          <m:sty m:val="p"/>
                                        </m:rPr>
                                        <a:rPr lang="de-DE" i="0">
                                          <a:latin typeface="Cambria Math" panose="02040503050406030204" pitchFamily="18" charset="0"/>
                                        </a:rPr>
                                        <m:t>yy</m:t>
                                      </m:r>
                                    </m:sub>
                                  </m:sSub>
                                  <m:r>
                                    <a:rPr lang="de-DE" i="0">
                                      <a:latin typeface="Cambria Math" panose="02040503050406030204" pitchFamily="18" charset="0"/>
                                    </a:rPr>
                                    <m:t>(0</m:t>
                                  </m:r>
                                </m:e>
                              </m:d>
                            </m:e>
                          </m:rad>
                        </m:den>
                      </m:f>
                      <m:sSub>
                        <m:sSubPr>
                          <m:ctrlPr>
                            <a:rPr lang="de-DE" i="1">
                              <a:latin typeface="Cambria Math" panose="02040503050406030204" pitchFamily="18" charset="0"/>
                            </a:rPr>
                          </m:ctrlPr>
                        </m:sSubPr>
                        <m:e>
                          <m:r>
                            <m:rPr>
                              <m:sty m:val="p"/>
                            </m:rPr>
                            <a:rPr lang="de-DE" i="0">
                              <a:latin typeface="Cambria Math" panose="02040503050406030204" pitchFamily="18" charset="0"/>
                            </a:rPr>
                            <m:t>R</m:t>
                          </m:r>
                        </m:e>
                        <m:sub>
                          <m:r>
                            <m:rPr>
                              <m:sty m:val="p"/>
                            </m:rPr>
                            <a:rPr lang="de-DE" i="0">
                              <a:latin typeface="Cambria Math" panose="02040503050406030204" pitchFamily="18" charset="0"/>
                            </a:rPr>
                            <m:t>xy</m:t>
                          </m:r>
                        </m:sub>
                      </m:sSub>
                      <m:d>
                        <m:dPr>
                          <m:ctrlPr>
                            <a:rPr lang="de-DE" i="1">
                              <a:latin typeface="Cambria Math" panose="02040503050406030204" pitchFamily="18" charset="0"/>
                            </a:rPr>
                          </m:ctrlPr>
                        </m:dPr>
                        <m:e>
                          <m:r>
                            <a:rPr lang="de-DE" i="0">
                              <a:latin typeface="Cambria Math" panose="02040503050406030204" pitchFamily="18" charset="0"/>
                            </a:rPr>
                            <m:t>0</m:t>
                          </m:r>
                        </m:e>
                      </m:d>
                    </m:oMath>
                  </m:oMathPara>
                </a14:m>
                <a:endParaRPr lang="de-DE" dirty="0"/>
              </a:p>
            </p:txBody>
          </p:sp>
        </mc:Choice>
        <mc:Fallback xmlns="">
          <p:sp>
            <p:nvSpPr>
              <p:cNvPr id="21" name="Rechteck 20">
                <a:extLst>
                  <a:ext uri="{FF2B5EF4-FFF2-40B4-BE49-F238E27FC236}">
                    <a16:creationId xmlns:a16="http://schemas.microsoft.com/office/drawing/2014/main" id="{247641A3-ADA3-4173-ABE3-7BD76C4A490A}"/>
                  </a:ext>
                </a:extLst>
              </p:cNvPr>
              <p:cNvSpPr>
                <a:spLocks noRot="1" noChangeAspect="1" noMove="1" noResize="1" noEditPoints="1" noAdjustHandles="1" noChangeArrowheads="1" noChangeShapeType="1" noTextEdit="1"/>
              </p:cNvSpPr>
              <p:nvPr/>
            </p:nvSpPr>
            <p:spPr>
              <a:xfrm>
                <a:off x="8032065" y="3758910"/>
                <a:ext cx="3924792" cy="957313"/>
              </a:xfrm>
              <a:prstGeom prst="rect">
                <a:avLst/>
              </a:prstGeom>
              <a:blipFill>
                <a:blip r:embed="rId5"/>
                <a:stretch>
                  <a:fillRect/>
                </a:stretch>
              </a:blipFill>
            </p:spPr>
            <p:txBody>
              <a:bodyPr/>
              <a:lstStyle/>
              <a:p>
                <a:r>
                  <a:rPr lang="de-DE">
                    <a:noFill/>
                  </a:rPr>
                  <a:t> </a:t>
                </a:r>
              </a:p>
            </p:txBody>
          </p:sp>
        </mc:Fallback>
      </mc:AlternateContent>
      <p:sp>
        <p:nvSpPr>
          <p:cNvPr id="22" name="Rechteck 21">
            <a:extLst>
              <a:ext uri="{FF2B5EF4-FFF2-40B4-BE49-F238E27FC236}">
                <a16:creationId xmlns:a16="http://schemas.microsoft.com/office/drawing/2014/main" id="{FE57D9B8-AE76-477B-AEDC-E6F3F7283326}"/>
              </a:ext>
            </a:extLst>
          </p:cNvPr>
          <p:cNvSpPr/>
          <p:nvPr/>
        </p:nvSpPr>
        <p:spPr>
          <a:xfrm>
            <a:off x="8577700" y="2599554"/>
            <a:ext cx="2543048" cy="957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58610852-4623-49FC-90F0-5F17A7C7A828}"/>
              </a:ext>
            </a:extLst>
          </p:cNvPr>
          <p:cNvSpPr/>
          <p:nvPr/>
        </p:nvSpPr>
        <p:spPr>
          <a:xfrm>
            <a:off x="8096294" y="3678697"/>
            <a:ext cx="3796334" cy="10316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5873020"/>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5"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1AB8F-D48D-45C7-A70A-7D056A5ABF3D}"/>
              </a:ext>
            </a:extLst>
          </p:cNvPr>
          <p:cNvSpPr>
            <a:spLocks noGrp="1"/>
          </p:cNvSpPr>
          <p:nvPr>
            <p:ph type="title"/>
          </p:nvPr>
        </p:nvSpPr>
        <p:spPr>
          <a:xfrm>
            <a:off x="838200" y="244993"/>
            <a:ext cx="10515600" cy="1325563"/>
          </a:xfrm>
        </p:spPr>
        <p:txBody>
          <a:bodyPr/>
          <a:lstStyle/>
          <a:p>
            <a:r>
              <a:rPr lang="de-DE" dirty="0"/>
              <a:t>Ventilation – Flow-Volume (FVL) </a:t>
            </a:r>
            <a:r>
              <a:rPr lang="de-DE" dirty="0" err="1"/>
              <a:t>Correlation</a:t>
            </a:r>
            <a:r>
              <a:rPr lang="de-DE" dirty="0"/>
              <a:t> </a:t>
            </a:r>
            <a:r>
              <a:rPr lang="de-DE" dirty="0" err="1"/>
              <a:t>Metric</a:t>
            </a:r>
            <a:endParaRPr lang="de-DE" dirty="0"/>
          </a:p>
        </p:txBody>
      </p:sp>
      <p:sp>
        <p:nvSpPr>
          <p:cNvPr id="12" name="Textfeld 8">
            <a:extLst>
              <a:ext uri="{FF2B5EF4-FFF2-40B4-BE49-F238E27FC236}">
                <a16:creationId xmlns:a16="http://schemas.microsoft.com/office/drawing/2014/main" id="{34CECF6D-C22F-2DF1-ED03-D70B1BFED787}"/>
              </a:ext>
            </a:extLst>
          </p:cNvPr>
          <p:cNvSpPr txBox="1"/>
          <p:nvPr/>
        </p:nvSpPr>
        <p:spPr>
          <a:xfrm>
            <a:off x="5242240" y="2129975"/>
            <a:ext cx="1707519"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FVL-CM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map</a:t>
            </a:r>
            <a:endPar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3" name="Pfeil: nach rechts gekrümmt 10">
            <a:extLst>
              <a:ext uri="{FF2B5EF4-FFF2-40B4-BE49-F238E27FC236}">
                <a16:creationId xmlns:a16="http://schemas.microsoft.com/office/drawing/2014/main" id="{2581320F-BE75-CA26-58B6-C70BD09F90C2}"/>
              </a:ext>
            </a:extLst>
          </p:cNvPr>
          <p:cNvSpPr/>
          <p:nvPr/>
        </p:nvSpPr>
        <p:spPr>
          <a:xfrm>
            <a:off x="322036" y="3052676"/>
            <a:ext cx="609600" cy="2420389"/>
          </a:xfrm>
          <a:prstGeom prst="curved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Textfeld 8">
            <a:extLst>
              <a:ext uri="{FF2B5EF4-FFF2-40B4-BE49-F238E27FC236}">
                <a16:creationId xmlns:a16="http://schemas.microsoft.com/office/drawing/2014/main" id="{6BF4DC0D-1F8D-EBC1-7110-6DC3069411CA}"/>
              </a:ext>
            </a:extLst>
          </p:cNvPr>
          <p:cNvSpPr txBox="1"/>
          <p:nvPr/>
        </p:nvSpPr>
        <p:spPr>
          <a:xfrm>
            <a:off x="4532571" y="4010899"/>
            <a:ext cx="3313728"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Ventilation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defect</a:t>
            </a:r>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 (VD)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map</a:t>
            </a:r>
            <a:endPar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5" name="Rectangle 14">
            <a:extLst>
              <a:ext uri="{FF2B5EF4-FFF2-40B4-BE49-F238E27FC236}">
                <a16:creationId xmlns:a16="http://schemas.microsoft.com/office/drawing/2014/main" id="{B48EB96E-26E7-7A63-A304-868918B19575}"/>
              </a:ext>
            </a:extLst>
          </p:cNvPr>
          <p:cNvSpPr/>
          <p:nvPr/>
        </p:nvSpPr>
        <p:spPr>
          <a:xfrm>
            <a:off x="3664268" y="6140510"/>
            <a:ext cx="246955" cy="246955"/>
          </a:xfrm>
          <a:prstGeom prst="rect">
            <a:avLst/>
          </a:prstGeom>
          <a:solidFill>
            <a:srgbClr val="57C4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tangle 15">
            <a:extLst>
              <a:ext uri="{FF2B5EF4-FFF2-40B4-BE49-F238E27FC236}">
                <a16:creationId xmlns:a16="http://schemas.microsoft.com/office/drawing/2014/main" id="{358C126D-6F69-56A4-9855-C7C15974A872}"/>
              </a:ext>
            </a:extLst>
          </p:cNvPr>
          <p:cNvSpPr/>
          <p:nvPr/>
        </p:nvSpPr>
        <p:spPr>
          <a:xfrm>
            <a:off x="6189435" y="6140510"/>
            <a:ext cx="246955" cy="24695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feld 8">
            <a:extLst>
              <a:ext uri="{FF2B5EF4-FFF2-40B4-BE49-F238E27FC236}">
                <a16:creationId xmlns:a16="http://schemas.microsoft.com/office/drawing/2014/main" id="{F523B802-A2A3-AD32-C43D-3E7794273143}"/>
              </a:ext>
            </a:extLst>
          </p:cNvPr>
          <p:cNvSpPr txBox="1"/>
          <p:nvPr/>
        </p:nvSpPr>
        <p:spPr>
          <a:xfrm>
            <a:off x="3911223" y="6063932"/>
            <a:ext cx="968535" cy="369332"/>
          </a:xfrm>
          <a:prstGeom prst="rect">
            <a:avLst/>
          </a:prstGeom>
          <a:noFill/>
        </p:spPr>
        <p:txBody>
          <a:bodyPr wrap="none" rtlCol="0">
            <a:spAutoFit/>
          </a:bodyPr>
          <a:lstStyle/>
          <a:p>
            <a:r>
              <a:rPr lang="de-DE" dirty="0" err="1">
                <a:latin typeface="Microsoft Sans Serif" panose="020B0604020202020204" pitchFamily="34" charset="0"/>
                <a:ea typeface="Microsoft Sans Serif" panose="020B0604020202020204" pitchFamily="34" charset="0"/>
                <a:cs typeface="Microsoft Sans Serif" panose="020B0604020202020204" pitchFamily="34" charset="0"/>
              </a:rPr>
              <a:t>Healthy</a:t>
            </a:r>
            <a:endParaRPr lang="de-DE"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8" name="Textfeld 8">
            <a:extLst>
              <a:ext uri="{FF2B5EF4-FFF2-40B4-BE49-F238E27FC236}">
                <a16:creationId xmlns:a16="http://schemas.microsoft.com/office/drawing/2014/main" id="{721356F9-0B29-C09F-5905-B1B19A3D0876}"/>
              </a:ext>
            </a:extLst>
          </p:cNvPr>
          <p:cNvSpPr txBox="1"/>
          <p:nvPr/>
        </p:nvSpPr>
        <p:spPr>
          <a:xfrm>
            <a:off x="6436390" y="6079321"/>
            <a:ext cx="851515" cy="369332"/>
          </a:xfrm>
          <a:prstGeom prst="rect">
            <a:avLst/>
          </a:prstGeom>
          <a:noFill/>
        </p:spPr>
        <p:txBody>
          <a:bodyPr wrap="none" rtlCol="0">
            <a:spAutoFit/>
          </a:bodyPr>
          <a:lstStyle/>
          <a:p>
            <a:r>
              <a:rPr lang="de-DE" dirty="0" err="1">
                <a:latin typeface="Microsoft Sans Serif" panose="020B0604020202020204" pitchFamily="34" charset="0"/>
                <a:ea typeface="Microsoft Sans Serif" panose="020B0604020202020204" pitchFamily="34" charset="0"/>
                <a:cs typeface="Microsoft Sans Serif" panose="020B0604020202020204" pitchFamily="34" charset="0"/>
              </a:rPr>
              <a:t>Defect</a:t>
            </a:r>
            <a:endPar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4" name="Textfeld 8">
            <a:extLst>
              <a:ext uri="{FF2B5EF4-FFF2-40B4-BE49-F238E27FC236}">
                <a16:creationId xmlns:a16="http://schemas.microsoft.com/office/drawing/2014/main" id="{6941AB62-5ECD-6449-3406-9925EAA82CD4}"/>
              </a:ext>
            </a:extLst>
          </p:cNvPr>
          <p:cNvSpPr txBox="1"/>
          <p:nvPr/>
        </p:nvSpPr>
        <p:spPr>
          <a:xfrm>
            <a:off x="8436573" y="6125487"/>
            <a:ext cx="1165704" cy="276999"/>
          </a:xfrm>
          <a:prstGeom prst="rect">
            <a:avLst/>
          </a:prstGeom>
          <a:noFill/>
        </p:spPr>
        <p:txBody>
          <a:bodyPr wrap="none" rtlCol="0">
            <a:spAutoFit/>
          </a:bodyPr>
          <a:lstStyle/>
          <a:p>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Threshold: 0.9</a:t>
            </a:r>
          </a:p>
        </p:txBody>
      </p:sp>
      <mc:AlternateContent xmlns:mc="http://schemas.openxmlformats.org/markup-compatibility/2006" xmlns:a14="http://schemas.microsoft.com/office/drawing/2010/main">
        <mc:Choice Requires="a14">
          <p:sp>
            <p:nvSpPr>
              <p:cNvPr id="4" name="Rechteck 19">
                <a:extLst>
                  <a:ext uri="{FF2B5EF4-FFF2-40B4-BE49-F238E27FC236}">
                    <a16:creationId xmlns:a16="http://schemas.microsoft.com/office/drawing/2014/main" id="{DF942361-647D-303C-2099-E40CD9524181}"/>
                  </a:ext>
                </a:extLst>
              </p:cNvPr>
              <p:cNvSpPr/>
              <p:nvPr/>
            </p:nvSpPr>
            <p:spPr>
              <a:xfrm>
                <a:off x="2307595" y="1451253"/>
                <a:ext cx="2059923" cy="615553"/>
              </a:xfrm>
              <a:prstGeom prst="rect">
                <a:avLst/>
              </a:prstGeom>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a:latin typeface="Cambria Math" panose="02040503050406030204" pitchFamily="18" charset="0"/>
                            </a:rPr>
                          </m:ctrlPr>
                        </m:sSubPr>
                        <m:e>
                          <m:r>
                            <m:rPr>
                              <m:sty m:val="p"/>
                            </m:rPr>
                            <a:rPr lang="de-DE" sz="1200">
                              <a:latin typeface="Cambria Math" panose="02040503050406030204" pitchFamily="18" charset="0"/>
                            </a:rPr>
                            <m:t>R</m:t>
                          </m:r>
                        </m:e>
                        <m:sub>
                          <m:r>
                            <m:rPr>
                              <m:sty m:val="p"/>
                            </m:rPr>
                            <a:rPr lang="de-DE" sz="1200" i="0">
                              <a:latin typeface="Cambria Math" panose="02040503050406030204" pitchFamily="18" charset="0"/>
                            </a:rPr>
                            <m:t>xy</m:t>
                          </m:r>
                        </m:sub>
                      </m:sSub>
                      <m:d>
                        <m:dPr>
                          <m:ctrlPr>
                            <a:rPr lang="de-DE" sz="1200" i="1">
                              <a:latin typeface="Cambria Math" panose="02040503050406030204" pitchFamily="18" charset="0"/>
                            </a:rPr>
                          </m:ctrlPr>
                        </m:dPr>
                        <m:e>
                          <m:r>
                            <a:rPr lang="de-DE" sz="1200" i="0">
                              <a:latin typeface="Cambria Math" panose="02040503050406030204" pitchFamily="18" charset="0"/>
                            </a:rPr>
                            <m:t>0</m:t>
                          </m:r>
                        </m:e>
                      </m:d>
                      <m:r>
                        <a:rPr lang="de-DE" sz="1200" i="0">
                          <a:latin typeface="Cambria Math" panose="02040503050406030204" pitchFamily="18" charset="0"/>
                        </a:rPr>
                        <m:t>=</m:t>
                      </m:r>
                      <m:nary>
                        <m:naryPr>
                          <m:chr m:val="∑"/>
                          <m:limLoc m:val="undOvr"/>
                          <m:ctrlPr>
                            <a:rPr lang="de-DE" sz="1200" i="1">
                              <a:latin typeface="Cambria Math" panose="02040503050406030204" pitchFamily="18" charset="0"/>
                            </a:rPr>
                          </m:ctrlPr>
                        </m:naryPr>
                        <m:sub>
                          <m:r>
                            <m:rPr>
                              <m:sty m:val="p"/>
                            </m:rPr>
                            <a:rPr lang="de-DE" sz="1200" i="0">
                              <a:latin typeface="Cambria Math" panose="02040503050406030204" pitchFamily="18" charset="0"/>
                            </a:rPr>
                            <m:t>n</m:t>
                          </m:r>
                          <m:r>
                            <a:rPr lang="de-DE" sz="1200" i="0">
                              <a:latin typeface="Cambria Math" panose="02040503050406030204" pitchFamily="18" charset="0"/>
                            </a:rPr>
                            <m:t>=0</m:t>
                          </m:r>
                        </m:sub>
                        <m:sup>
                          <m:r>
                            <m:rPr>
                              <m:sty m:val="p"/>
                            </m:rPr>
                            <a:rPr lang="de-DE" sz="1200" i="0">
                              <a:latin typeface="Cambria Math" panose="02040503050406030204" pitchFamily="18" charset="0"/>
                            </a:rPr>
                            <m:t>N</m:t>
                          </m:r>
                          <m:r>
                            <a:rPr lang="de-DE" sz="1200" i="0">
                              <a:latin typeface="Cambria Math" panose="02040503050406030204" pitchFamily="18" charset="0"/>
                            </a:rPr>
                            <m:t>−1</m:t>
                          </m:r>
                        </m:sup>
                        <m:e>
                          <m:sSub>
                            <m:sSubPr>
                              <m:ctrlPr>
                                <a:rPr lang="de-DE" sz="1200" i="1">
                                  <a:latin typeface="Cambria Math" panose="02040503050406030204" pitchFamily="18" charset="0"/>
                                </a:rPr>
                              </m:ctrlPr>
                            </m:sSubPr>
                            <m:e>
                              <m:r>
                                <m:rPr>
                                  <m:sty m:val="p"/>
                                </m:rPr>
                                <a:rPr lang="de-DE" sz="1200" i="0">
                                  <a:latin typeface="Cambria Math" panose="02040503050406030204" pitchFamily="18" charset="0"/>
                                </a:rPr>
                                <m:t>x</m:t>
                              </m:r>
                            </m:e>
                            <m:sub>
                              <m:r>
                                <m:rPr>
                                  <m:sty m:val="p"/>
                                </m:rPr>
                                <a:rPr lang="de-DE" sz="1200" i="0">
                                  <a:latin typeface="Cambria Math" panose="02040503050406030204" pitchFamily="18" charset="0"/>
                                </a:rPr>
                                <m:t>n</m:t>
                              </m:r>
                            </m:sub>
                          </m:sSub>
                          <m:sSub>
                            <m:sSubPr>
                              <m:ctrlPr>
                                <a:rPr lang="de-DE" sz="1200" i="1">
                                  <a:latin typeface="Cambria Math" panose="02040503050406030204" pitchFamily="18" charset="0"/>
                                </a:rPr>
                              </m:ctrlPr>
                            </m:sSubPr>
                            <m:e>
                              <m:r>
                                <m:rPr>
                                  <m:sty m:val="p"/>
                                </m:rPr>
                                <a:rPr lang="de-DE" sz="1200" i="0">
                                  <a:latin typeface="Cambria Math" panose="02040503050406030204" pitchFamily="18" charset="0"/>
                                </a:rPr>
                                <m:t>y</m:t>
                              </m:r>
                            </m:e>
                            <m:sub>
                              <m:r>
                                <m:rPr>
                                  <m:sty m:val="p"/>
                                </m:rPr>
                                <a:rPr lang="de-DE" sz="1200" i="0">
                                  <a:latin typeface="Cambria Math" panose="02040503050406030204" pitchFamily="18" charset="0"/>
                                </a:rPr>
                                <m:t>n</m:t>
                              </m:r>
                            </m:sub>
                          </m:sSub>
                        </m:e>
                      </m:nary>
                    </m:oMath>
                  </m:oMathPara>
                </a14:m>
                <a:endParaRPr lang="de-DE" sz="1200" dirty="0"/>
              </a:p>
            </p:txBody>
          </p:sp>
        </mc:Choice>
        <mc:Fallback xmlns="">
          <p:sp>
            <p:nvSpPr>
              <p:cNvPr id="4" name="Rechteck 19">
                <a:extLst>
                  <a:ext uri="{FF2B5EF4-FFF2-40B4-BE49-F238E27FC236}">
                    <a16:creationId xmlns:a16="http://schemas.microsoft.com/office/drawing/2014/main" id="{DF942361-647D-303C-2099-E40CD9524181}"/>
                  </a:ext>
                </a:extLst>
              </p:cNvPr>
              <p:cNvSpPr>
                <a:spLocks noRot="1" noChangeAspect="1" noMove="1" noResize="1" noEditPoints="1" noAdjustHandles="1" noChangeArrowheads="1" noChangeShapeType="1" noTextEdit="1"/>
              </p:cNvSpPr>
              <p:nvPr/>
            </p:nvSpPr>
            <p:spPr>
              <a:xfrm>
                <a:off x="2307595" y="1451253"/>
                <a:ext cx="2059923" cy="615553"/>
              </a:xfrm>
              <a:prstGeom prst="rect">
                <a:avLst/>
              </a:prstGeom>
              <a:blipFill>
                <a:blip r:embed="rId3"/>
                <a:stretch>
                  <a:fillRect t="-84314" b="-135294"/>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hteck 20">
                <a:extLst>
                  <a:ext uri="{FF2B5EF4-FFF2-40B4-BE49-F238E27FC236}">
                    <a16:creationId xmlns:a16="http://schemas.microsoft.com/office/drawing/2014/main" id="{815F30D1-DCD5-2FDB-205D-092894EBC2EA}"/>
                  </a:ext>
                </a:extLst>
              </p:cNvPr>
              <p:cNvSpPr/>
              <p:nvPr/>
            </p:nvSpPr>
            <p:spPr>
              <a:xfrm>
                <a:off x="7846299" y="1424578"/>
                <a:ext cx="2670796" cy="668901"/>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a:latin typeface="Cambria Math" panose="02040503050406030204" pitchFamily="18" charset="0"/>
                            </a:rPr>
                          </m:ctrlPr>
                        </m:sSubPr>
                        <m:e>
                          <m:r>
                            <m:rPr>
                              <m:sty m:val="p"/>
                            </m:rPr>
                            <a:rPr lang="de-DE" sz="1200">
                              <a:latin typeface="Cambria Math" panose="02040503050406030204" pitchFamily="18" charset="0"/>
                            </a:rPr>
                            <m:t>R</m:t>
                          </m:r>
                        </m:e>
                        <m:sub>
                          <m:r>
                            <m:rPr>
                              <m:sty m:val="p"/>
                            </m:rPr>
                            <a:rPr lang="de-DE" sz="1200" i="0">
                              <a:latin typeface="Cambria Math" panose="02040503050406030204" pitchFamily="18" charset="0"/>
                            </a:rPr>
                            <m:t>xy</m:t>
                          </m:r>
                          <m:r>
                            <a:rPr lang="de-DE" sz="1200" i="0">
                              <a:latin typeface="Cambria Math" panose="02040503050406030204" pitchFamily="18" charset="0"/>
                            </a:rPr>
                            <m:t>, </m:t>
                          </m:r>
                          <m:r>
                            <m:rPr>
                              <m:sty m:val="p"/>
                            </m:rPr>
                            <a:rPr lang="de-DE" sz="1200" i="0">
                              <a:latin typeface="Cambria Math" panose="02040503050406030204" pitchFamily="18" charset="0"/>
                            </a:rPr>
                            <m:t>norm</m:t>
                          </m:r>
                        </m:sub>
                      </m:sSub>
                      <m:d>
                        <m:dPr>
                          <m:ctrlPr>
                            <a:rPr lang="de-DE" sz="1200" i="1">
                              <a:latin typeface="Cambria Math" panose="02040503050406030204" pitchFamily="18" charset="0"/>
                            </a:rPr>
                          </m:ctrlPr>
                        </m:dPr>
                        <m:e>
                          <m:r>
                            <a:rPr lang="de-DE" sz="1200" i="0">
                              <a:latin typeface="Cambria Math" panose="02040503050406030204" pitchFamily="18" charset="0"/>
                            </a:rPr>
                            <m:t>0</m:t>
                          </m:r>
                        </m:e>
                      </m:d>
                      <m:r>
                        <a:rPr lang="de-DE" sz="1200" i="0">
                          <a:latin typeface="Cambria Math" panose="02040503050406030204" pitchFamily="18" charset="0"/>
                        </a:rPr>
                        <m:t>=</m:t>
                      </m:r>
                      <m:f>
                        <m:fPr>
                          <m:ctrlPr>
                            <a:rPr lang="de-DE" sz="1200" i="1">
                              <a:latin typeface="Cambria Math" panose="02040503050406030204" pitchFamily="18" charset="0"/>
                            </a:rPr>
                          </m:ctrlPr>
                        </m:fPr>
                        <m:num>
                          <m:r>
                            <a:rPr lang="de-DE" sz="1200" i="0">
                              <a:latin typeface="Cambria Math" panose="02040503050406030204" pitchFamily="18" charset="0"/>
                            </a:rPr>
                            <m:t>1</m:t>
                          </m:r>
                        </m:num>
                        <m:den>
                          <m:rad>
                            <m:radPr>
                              <m:degHide m:val="on"/>
                              <m:ctrlPr>
                                <a:rPr lang="de-DE" sz="1200" i="1">
                                  <a:latin typeface="Cambria Math" panose="02040503050406030204" pitchFamily="18" charset="0"/>
                                </a:rPr>
                              </m:ctrlPr>
                            </m:radPr>
                            <m:deg/>
                            <m:e>
                              <m:d>
                                <m:dPr>
                                  <m:begChr m:val=""/>
                                  <m:ctrlPr>
                                    <a:rPr lang="de-DE" sz="1200" i="1">
                                      <a:latin typeface="Cambria Math" panose="02040503050406030204" pitchFamily="18" charset="0"/>
                                    </a:rPr>
                                  </m:ctrlPr>
                                </m:dPr>
                                <m:e>
                                  <m:sSub>
                                    <m:sSubPr>
                                      <m:ctrlPr>
                                        <a:rPr lang="de-DE" sz="1200" i="1">
                                          <a:latin typeface="Cambria Math" panose="02040503050406030204" pitchFamily="18" charset="0"/>
                                        </a:rPr>
                                      </m:ctrlPr>
                                    </m:sSubPr>
                                    <m:e>
                                      <m:r>
                                        <m:rPr>
                                          <m:sty m:val="p"/>
                                        </m:rPr>
                                        <a:rPr lang="de-DE" sz="1200" i="0">
                                          <a:latin typeface="Cambria Math" panose="02040503050406030204" pitchFamily="18" charset="0"/>
                                        </a:rPr>
                                        <m:t>R</m:t>
                                      </m:r>
                                    </m:e>
                                    <m:sub>
                                      <m:r>
                                        <m:rPr>
                                          <m:sty m:val="p"/>
                                        </m:rPr>
                                        <a:rPr lang="de-DE" sz="1200" i="0">
                                          <a:latin typeface="Cambria Math" panose="02040503050406030204" pitchFamily="18" charset="0"/>
                                        </a:rPr>
                                        <m:t>xx</m:t>
                                      </m:r>
                                    </m:sub>
                                  </m:sSub>
                                  <m:r>
                                    <a:rPr lang="de-DE" sz="1200" i="0">
                                      <a:latin typeface="Cambria Math" panose="02040503050406030204" pitchFamily="18" charset="0"/>
                                    </a:rPr>
                                    <m:t>(0)</m:t>
                                  </m:r>
                                  <m:sSub>
                                    <m:sSubPr>
                                      <m:ctrlPr>
                                        <a:rPr lang="de-DE" sz="1200" i="1">
                                          <a:latin typeface="Cambria Math" panose="02040503050406030204" pitchFamily="18" charset="0"/>
                                        </a:rPr>
                                      </m:ctrlPr>
                                    </m:sSubPr>
                                    <m:e>
                                      <m:r>
                                        <m:rPr>
                                          <m:sty m:val="p"/>
                                        </m:rPr>
                                        <a:rPr lang="de-DE" sz="1200" i="0">
                                          <a:latin typeface="Cambria Math" panose="02040503050406030204" pitchFamily="18" charset="0"/>
                                        </a:rPr>
                                        <m:t>R</m:t>
                                      </m:r>
                                    </m:e>
                                    <m:sub>
                                      <m:r>
                                        <m:rPr>
                                          <m:sty m:val="p"/>
                                        </m:rPr>
                                        <a:rPr lang="de-DE" sz="1200" i="0">
                                          <a:latin typeface="Cambria Math" panose="02040503050406030204" pitchFamily="18" charset="0"/>
                                        </a:rPr>
                                        <m:t>yy</m:t>
                                      </m:r>
                                    </m:sub>
                                  </m:sSub>
                                  <m:r>
                                    <a:rPr lang="de-DE" sz="1200" i="0">
                                      <a:latin typeface="Cambria Math" panose="02040503050406030204" pitchFamily="18" charset="0"/>
                                    </a:rPr>
                                    <m:t>(0</m:t>
                                  </m:r>
                                </m:e>
                              </m:d>
                            </m:e>
                          </m:rad>
                        </m:den>
                      </m:f>
                      <m:sSub>
                        <m:sSubPr>
                          <m:ctrlPr>
                            <a:rPr lang="de-DE" sz="1200" i="1">
                              <a:latin typeface="Cambria Math" panose="02040503050406030204" pitchFamily="18" charset="0"/>
                            </a:rPr>
                          </m:ctrlPr>
                        </m:sSubPr>
                        <m:e>
                          <m:r>
                            <m:rPr>
                              <m:sty m:val="p"/>
                            </m:rPr>
                            <a:rPr lang="de-DE" sz="1200" i="0">
                              <a:latin typeface="Cambria Math" panose="02040503050406030204" pitchFamily="18" charset="0"/>
                            </a:rPr>
                            <m:t>R</m:t>
                          </m:r>
                        </m:e>
                        <m:sub>
                          <m:r>
                            <m:rPr>
                              <m:sty m:val="p"/>
                            </m:rPr>
                            <a:rPr lang="de-DE" sz="1200" i="0">
                              <a:latin typeface="Cambria Math" panose="02040503050406030204" pitchFamily="18" charset="0"/>
                            </a:rPr>
                            <m:t>xy</m:t>
                          </m:r>
                        </m:sub>
                      </m:sSub>
                      <m:d>
                        <m:dPr>
                          <m:ctrlPr>
                            <a:rPr lang="de-DE" sz="1200" i="1">
                              <a:latin typeface="Cambria Math" panose="02040503050406030204" pitchFamily="18" charset="0"/>
                            </a:rPr>
                          </m:ctrlPr>
                        </m:dPr>
                        <m:e>
                          <m:r>
                            <a:rPr lang="de-DE" sz="1200" i="0">
                              <a:latin typeface="Cambria Math" panose="02040503050406030204" pitchFamily="18" charset="0"/>
                            </a:rPr>
                            <m:t>0</m:t>
                          </m:r>
                        </m:e>
                      </m:d>
                    </m:oMath>
                  </m:oMathPara>
                </a14:m>
                <a:endParaRPr lang="de-DE" sz="1200" dirty="0"/>
              </a:p>
            </p:txBody>
          </p:sp>
        </mc:Choice>
        <mc:Fallback xmlns="">
          <p:sp>
            <p:nvSpPr>
              <p:cNvPr id="9" name="Rechteck 20">
                <a:extLst>
                  <a:ext uri="{FF2B5EF4-FFF2-40B4-BE49-F238E27FC236}">
                    <a16:creationId xmlns:a16="http://schemas.microsoft.com/office/drawing/2014/main" id="{815F30D1-DCD5-2FDB-205D-092894EBC2EA}"/>
                  </a:ext>
                </a:extLst>
              </p:cNvPr>
              <p:cNvSpPr>
                <a:spLocks noRot="1" noChangeAspect="1" noMove="1" noResize="1" noEditPoints="1" noAdjustHandles="1" noChangeArrowheads="1" noChangeShapeType="1" noTextEdit="1"/>
              </p:cNvSpPr>
              <p:nvPr/>
            </p:nvSpPr>
            <p:spPr>
              <a:xfrm>
                <a:off x="7846299" y="1424578"/>
                <a:ext cx="2670796" cy="668901"/>
              </a:xfrm>
              <a:prstGeom prst="rect">
                <a:avLst/>
              </a:prstGeom>
              <a:blipFill>
                <a:blip r:embed="rId4"/>
                <a:stretch>
                  <a:fillRect t="-10909" b="-69091"/>
                </a:stretch>
              </a:blipFill>
              <a:ln>
                <a:solidFill>
                  <a:schemeClr val="tx1"/>
                </a:solidFill>
              </a:ln>
            </p:spPr>
            <p:txBody>
              <a:bodyPr/>
              <a:lstStyle/>
              <a:p>
                <a:r>
                  <a:rPr lang="en-DE">
                    <a:noFill/>
                  </a:rPr>
                  <a:t> </a:t>
                </a:r>
              </a:p>
            </p:txBody>
          </p:sp>
        </mc:Fallback>
      </mc:AlternateContent>
      <p:pic>
        <p:nvPicPr>
          <p:cNvPr id="25" name="Picture 24">
            <a:extLst>
              <a:ext uri="{FF2B5EF4-FFF2-40B4-BE49-F238E27FC236}">
                <a16:creationId xmlns:a16="http://schemas.microsoft.com/office/drawing/2014/main" id="{C9EA0FDE-ED2B-99EE-1A03-8B1AFB92A87D}"/>
              </a:ext>
            </a:extLst>
          </p:cNvPr>
          <p:cNvPicPr>
            <a:picLocks noChangeAspect="1"/>
          </p:cNvPicPr>
          <p:nvPr/>
        </p:nvPicPr>
        <p:blipFill rotWithShape="1">
          <a:blip r:embed="rId5">
            <a:extLst>
              <a:ext uri="{28A0092B-C50C-407E-A947-70E740481C1C}">
                <a14:useLocalDpi xmlns:a14="http://schemas.microsoft.com/office/drawing/2010/main" val="0"/>
              </a:ext>
            </a:extLst>
          </a:blip>
          <a:srcRect l="6613" t="9806" r="6596" b="21948"/>
          <a:stretch/>
        </p:blipFill>
        <p:spPr>
          <a:xfrm>
            <a:off x="1022632" y="4445999"/>
            <a:ext cx="10062000" cy="1641427"/>
          </a:xfrm>
          <a:prstGeom prst="rect">
            <a:avLst/>
          </a:prstGeom>
        </p:spPr>
      </p:pic>
      <p:pic>
        <p:nvPicPr>
          <p:cNvPr id="31" name="Picture 30">
            <a:extLst>
              <a:ext uri="{FF2B5EF4-FFF2-40B4-BE49-F238E27FC236}">
                <a16:creationId xmlns:a16="http://schemas.microsoft.com/office/drawing/2014/main" id="{03B9252C-7419-E943-F45F-5EE2B0EB40B8}"/>
              </a:ext>
            </a:extLst>
          </p:cNvPr>
          <p:cNvPicPr>
            <a:picLocks noChangeAspect="1"/>
          </p:cNvPicPr>
          <p:nvPr/>
        </p:nvPicPr>
        <p:blipFill rotWithShape="1">
          <a:blip r:embed="rId6">
            <a:extLst>
              <a:ext uri="{28A0092B-C50C-407E-A947-70E740481C1C}">
                <a14:useLocalDpi xmlns:a14="http://schemas.microsoft.com/office/drawing/2010/main" val="0"/>
              </a:ext>
            </a:extLst>
          </a:blip>
          <a:srcRect l="6536" t="10837" r="10424" b="26257"/>
          <a:stretch/>
        </p:blipFill>
        <p:spPr>
          <a:xfrm>
            <a:off x="1028098" y="2540474"/>
            <a:ext cx="10062000" cy="1352463"/>
          </a:xfrm>
          <a:prstGeom prst="rect">
            <a:avLst/>
          </a:prstGeom>
        </p:spPr>
      </p:pic>
      <p:pic>
        <p:nvPicPr>
          <p:cNvPr id="32" name="Picture 31">
            <a:extLst>
              <a:ext uri="{FF2B5EF4-FFF2-40B4-BE49-F238E27FC236}">
                <a16:creationId xmlns:a16="http://schemas.microsoft.com/office/drawing/2014/main" id="{1A2F9895-2366-8762-C7D0-391944E259D4}"/>
              </a:ext>
            </a:extLst>
          </p:cNvPr>
          <p:cNvPicPr>
            <a:picLocks noChangeAspect="1"/>
          </p:cNvPicPr>
          <p:nvPr/>
        </p:nvPicPr>
        <p:blipFill rotWithShape="1">
          <a:blip r:embed="rId6">
            <a:extLst>
              <a:ext uri="{28A0092B-C50C-407E-A947-70E740481C1C}">
                <a14:useLocalDpi xmlns:a14="http://schemas.microsoft.com/office/drawing/2010/main" val="0"/>
              </a:ext>
            </a:extLst>
          </a:blip>
          <a:srcRect l="90220" t="6912" r="5445" b="19921"/>
          <a:stretch/>
        </p:blipFill>
        <p:spPr>
          <a:xfrm>
            <a:off x="11209736" y="2464467"/>
            <a:ext cx="525289" cy="1573066"/>
          </a:xfrm>
          <a:prstGeom prst="rect">
            <a:avLst/>
          </a:prstGeom>
        </p:spPr>
      </p:pic>
      <p:sp>
        <p:nvSpPr>
          <p:cNvPr id="19" name="Textfeld 8">
            <a:extLst>
              <a:ext uri="{FF2B5EF4-FFF2-40B4-BE49-F238E27FC236}">
                <a16:creationId xmlns:a16="http://schemas.microsoft.com/office/drawing/2014/main" id="{8A41D998-72F4-BFDC-B6C2-67E7A51D1145}"/>
              </a:ext>
            </a:extLst>
          </p:cNvPr>
          <p:cNvSpPr txBox="1"/>
          <p:nvPr/>
        </p:nvSpPr>
        <p:spPr>
          <a:xfrm rot="16200000">
            <a:off x="11591733" y="3112500"/>
            <a:ext cx="320922" cy="276999"/>
          </a:xfrm>
          <a:prstGeom prst="rect">
            <a:avLst/>
          </a:prstGeom>
          <a:noFill/>
        </p:spPr>
        <p:txBody>
          <a:bodyPr wrap="none" rtlCol="0">
            <a:spAutoFit/>
          </a:bodyPr>
          <a:lstStyle/>
          <a:p>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1479888382"/>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10"/>
                                        <p:tgtEl>
                                          <p:spTgt spid="1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10"/>
                                        <p:tgtEl>
                                          <p:spTgt spid="17"/>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22" presetClass="entr" presetSubtype="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10"/>
                                        <p:tgtEl>
                                          <p:spTgt spid="24"/>
                                        </p:tgtEl>
                                      </p:cBhvr>
                                    </p:animEffec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animBg="1"/>
      <p:bldP spid="17" grpId="0"/>
      <p:bldP spid="18" grpId="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1AB8F-D48D-45C7-A70A-7D056A5ABF3D}"/>
              </a:ext>
            </a:extLst>
          </p:cNvPr>
          <p:cNvSpPr>
            <a:spLocks noGrp="1"/>
          </p:cNvSpPr>
          <p:nvPr>
            <p:ph type="title"/>
          </p:nvPr>
        </p:nvSpPr>
        <p:spPr/>
        <p:txBody>
          <a:bodyPr/>
          <a:lstStyle/>
          <a:p>
            <a:r>
              <a:rPr lang="de-DE" dirty="0"/>
              <a:t>Ventilation – Ventilation time-</a:t>
            </a:r>
            <a:r>
              <a:rPr lang="de-DE" dirty="0" err="1"/>
              <a:t>to</a:t>
            </a:r>
            <a:r>
              <a:rPr lang="de-DE" dirty="0"/>
              <a:t>-peak (VTTP)</a:t>
            </a:r>
          </a:p>
        </p:txBody>
      </p:sp>
      <p:sp>
        <p:nvSpPr>
          <p:cNvPr id="5" name="Rechteck 4">
            <a:extLst>
              <a:ext uri="{FF2B5EF4-FFF2-40B4-BE49-F238E27FC236}">
                <a16:creationId xmlns:a16="http://schemas.microsoft.com/office/drawing/2014/main" id="{BACD6E7A-6456-4009-BB02-316496441C60}"/>
              </a:ext>
            </a:extLst>
          </p:cNvPr>
          <p:cNvSpPr/>
          <p:nvPr/>
        </p:nvSpPr>
        <p:spPr>
          <a:xfrm>
            <a:off x="2027767" y="1690688"/>
            <a:ext cx="5719233" cy="933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 name="Rechteck 19">
                <a:extLst>
                  <a:ext uri="{FF2B5EF4-FFF2-40B4-BE49-F238E27FC236}">
                    <a16:creationId xmlns:a16="http://schemas.microsoft.com/office/drawing/2014/main" id="{23036011-92B6-F1B7-EB59-131C163CB6DB}"/>
                  </a:ext>
                </a:extLst>
              </p:cNvPr>
              <p:cNvSpPr/>
              <p:nvPr/>
            </p:nvSpPr>
            <p:spPr>
              <a:xfrm>
                <a:off x="162687" y="3806923"/>
                <a:ext cx="2823017" cy="369332"/>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m:rPr>
                              <m:sty m:val="p"/>
                            </m:rPr>
                            <a:rPr lang="de-DE" b="0" i="0" smtClean="0">
                              <a:latin typeface="Cambria Math" panose="02040503050406030204" pitchFamily="18" charset="0"/>
                            </a:rPr>
                            <m:t>VTTP</m:t>
                          </m:r>
                        </m:e>
                        <m:sub>
                          <m:r>
                            <a:rPr lang="de-DE" b="0" i="1" smtClean="0">
                              <a:latin typeface="Cambria Math" panose="02040503050406030204" pitchFamily="18" charset="0"/>
                            </a:rPr>
                            <m:t>𝐷𝑒𝑣</m:t>
                          </m:r>
                        </m:sub>
                      </m:sSub>
                      <m:r>
                        <a:rPr lang="de-DE" i="0">
                          <a:latin typeface="Cambria Math" panose="02040503050406030204" pitchFamily="18" charset="0"/>
                        </a:rPr>
                        <m:t>=</m:t>
                      </m:r>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𝑉𝑇𝑇𝑃</m:t>
                          </m:r>
                          <m:r>
                            <a:rPr lang="de-DE" b="0" i="1" smtClean="0">
                              <a:latin typeface="Cambria Math" panose="02040503050406030204" pitchFamily="18" charset="0"/>
                            </a:rPr>
                            <m:t>−50%</m:t>
                          </m:r>
                        </m:e>
                      </m:d>
                    </m:oMath>
                  </m:oMathPara>
                </a14:m>
                <a:endParaRPr lang="de-DE" dirty="0"/>
              </a:p>
            </p:txBody>
          </p:sp>
        </mc:Choice>
        <mc:Fallback xmlns="">
          <p:sp>
            <p:nvSpPr>
              <p:cNvPr id="3" name="Rechteck 19">
                <a:extLst>
                  <a:ext uri="{FF2B5EF4-FFF2-40B4-BE49-F238E27FC236}">
                    <a16:creationId xmlns:a16="http://schemas.microsoft.com/office/drawing/2014/main" id="{23036011-92B6-F1B7-EB59-131C163CB6DB}"/>
                  </a:ext>
                </a:extLst>
              </p:cNvPr>
              <p:cNvSpPr>
                <a:spLocks noRot="1" noChangeAspect="1" noMove="1" noResize="1" noEditPoints="1" noAdjustHandles="1" noChangeArrowheads="1" noChangeShapeType="1" noTextEdit="1"/>
              </p:cNvSpPr>
              <p:nvPr/>
            </p:nvSpPr>
            <p:spPr>
              <a:xfrm>
                <a:off x="162687" y="3806923"/>
                <a:ext cx="2823017" cy="369332"/>
              </a:xfrm>
              <a:prstGeom prst="rect">
                <a:avLst/>
              </a:prstGeom>
              <a:blipFill>
                <a:blip r:embed="rId3"/>
                <a:stretch>
                  <a:fillRect/>
                </a:stretch>
              </a:blipFill>
              <a:ln>
                <a:solidFill>
                  <a:schemeClr val="tx1"/>
                </a:solidFill>
              </a:ln>
            </p:spPr>
            <p:txBody>
              <a:bodyPr/>
              <a:lstStyle/>
              <a:p>
                <a:r>
                  <a:rPr lang="en-DE">
                    <a:noFill/>
                  </a:rPr>
                  <a:t> </a:t>
                </a:r>
              </a:p>
            </p:txBody>
          </p:sp>
        </mc:Fallback>
      </mc:AlternateContent>
      <p:pic>
        <p:nvPicPr>
          <p:cNvPr id="6" name="Picture 5">
            <a:extLst>
              <a:ext uri="{FF2B5EF4-FFF2-40B4-BE49-F238E27FC236}">
                <a16:creationId xmlns:a16="http://schemas.microsoft.com/office/drawing/2014/main" id="{9F83F4B2-931E-6994-2F0E-11EEEEE89162}"/>
              </a:ext>
            </a:extLst>
          </p:cNvPr>
          <p:cNvPicPr>
            <a:picLocks noChangeAspect="1"/>
          </p:cNvPicPr>
          <p:nvPr/>
        </p:nvPicPr>
        <p:blipFill rotWithShape="1">
          <a:blip r:embed="rId4">
            <a:extLst>
              <a:ext uri="{28A0092B-C50C-407E-A947-70E740481C1C}">
                <a14:useLocalDpi xmlns:a14="http://schemas.microsoft.com/office/drawing/2010/main" val="0"/>
              </a:ext>
            </a:extLst>
          </a:blip>
          <a:srcRect l="6463" t="12890" r="10270" b="27243"/>
          <a:stretch/>
        </p:blipFill>
        <p:spPr>
          <a:xfrm>
            <a:off x="870007" y="2041553"/>
            <a:ext cx="10116000" cy="1290519"/>
          </a:xfrm>
          <a:prstGeom prst="rect">
            <a:avLst/>
          </a:prstGeom>
        </p:spPr>
      </p:pic>
      <p:pic>
        <p:nvPicPr>
          <p:cNvPr id="8" name="Picture 7">
            <a:extLst>
              <a:ext uri="{FF2B5EF4-FFF2-40B4-BE49-F238E27FC236}">
                <a16:creationId xmlns:a16="http://schemas.microsoft.com/office/drawing/2014/main" id="{7ABD7212-CDF8-A659-429E-065D69303891}"/>
              </a:ext>
            </a:extLst>
          </p:cNvPr>
          <p:cNvPicPr>
            <a:picLocks noChangeAspect="1"/>
          </p:cNvPicPr>
          <p:nvPr/>
        </p:nvPicPr>
        <p:blipFill rotWithShape="1">
          <a:blip r:embed="rId5">
            <a:extLst>
              <a:ext uri="{28A0092B-C50C-407E-A947-70E740481C1C}">
                <a14:useLocalDpi xmlns:a14="http://schemas.microsoft.com/office/drawing/2010/main" val="0"/>
              </a:ext>
            </a:extLst>
          </a:blip>
          <a:srcRect l="6396" t="12282" r="10451" b="26563"/>
          <a:stretch/>
        </p:blipFill>
        <p:spPr>
          <a:xfrm>
            <a:off x="870007" y="4723822"/>
            <a:ext cx="10116000" cy="1320084"/>
          </a:xfrm>
          <a:prstGeom prst="rect">
            <a:avLst/>
          </a:prstGeom>
        </p:spPr>
      </p:pic>
      <p:sp>
        <p:nvSpPr>
          <p:cNvPr id="9" name="Textfeld 8">
            <a:extLst>
              <a:ext uri="{FF2B5EF4-FFF2-40B4-BE49-F238E27FC236}">
                <a16:creationId xmlns:a16="http://schemas.microsoft.com/office/drawing/2014/main" id="{22018868-3C9E-DB6D-97F5-220CE62E46A1}"/>
              </a:ext>
            </a:extLst>
          </p:cNvPr>
          <p:cNvSpPr txBox="1"/>
          <p:nvPr/>
        </p:nvSpPr>
        <p:spPr>
          <a:xfrm>
            <a:off x="5223327" y="1578467"/>
            <a:ext cx="1409360"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VTTP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map</a:t>
            </a:r>
            <a:endPar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Textfeld 8">
            <a:extLst>
              <a:ext uri="{FF2B5EF4-FFF2-40B4-BE49-F238E27FC236}">
                <a16:creationId xmlns:a16="http://schemas.microsoft.com/office/drawing/2014/main" id="{3B30FBFF-3A57-EBD2-AD06-39C4BA3B3E83}"/>
              </a:ext>
            </a:extLst>
          </p:cNvPr>
          <p:cNvSpPr txBox="1"/>
          <p:nvPr/>
        </p:nvSpPr>
        <p:spPr>
          <a:xfrm>
            <a:off x="5071843" y="4197760"/>
            <a:ext cx="1712328" cy="400110"/>
          </a:xfrm>
          <a:prstGeom prst="rect">
            <a:avLst/>
          </a:prstGeom>
          <a:noFill/>
        </p:spPr>
        <p:txBody>
          <a:bodyPr wrap="none" rtlCol="0">
            <a:spAutoFit/>
          </a:bodyPr>
          <a:lstStyle/>
          <a:p>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VTTP</a:t>
            </a:r>
            <a:r>
              <a:rPr lang="de-DE" sz="2000" baseline="-25000" dirty="0" err="1">
                <a:latin typeface="Microsoft Sans Serif" panose="020B0604020202020204" pitchFamily="34" charset="0"/>
                <a:ea typeface="Microsoft Sans Serif" panose="020B0604020202020204" pitchFamily="34" charset="0"/>
                <a:cs typeface="Microsoft Sans Serif" panose="020B0604020202020204" pitchFamily="34" charset="0"/>
              </a:rPr>
              <a:t>Dev</a:t>
            </a:r>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map</a:t>
            </a:r>
            <a:endPar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Picture 10">
            <a:extLst>
              <a:ext uri="{FF2B5EF4-FFF2-40B4-BE49-F238E27FC236}">
                <a16:creationId xmlns:a16="http://schemas.microsoft.com/office/drawing/2014/main" id="{C2A3D0EC-5270-6798-BE92-593B5927F1DA}"/>
              </a:ext>
            </a:extLst>
          </p:cNvPr>
          <p:cNvPicPr>
            <a:picLocks noChangeAspect="1"/>
          </p:cNvPicPr>
          <p:nvPr/>
        </p:nvPicPr>
        <p:blipFill rotWithShape="1">
          <a:blip r:embed="rId4">
            <a:extLst>
              <a:ext uri="{28A0092B-C50C-407E-A947-70E740481C1C}">
                <a14:useLocalDpi xmlns:a14="http://schemas.microsoft.com/office/drawing/2010/main" val="0"/>
              </a:ext>
            </a:extLst>
          </a:blip>
          <a:srcRect l="89828" t="5822" r="6007" b="21270"/>
          <a:stretch/>
        </p:blipFill>
        <p:spPr>
          <a:xfrm>
            <a:off x="11068979" y="1857341"/>
            <a:ext cx="506028" cy="1571659"/>
          </a:xfrm>
          <a:prstGeom prst="rect">
            <a:avLst/>
          </a:prstGeom>
        </p:spPr>
      </p:pic>
      <p:pic>
        <p:nvPicPr>
          <p:cNvPr id="12" name="Picture 11">
            <a:extLst>
              <a:ext uri="{FF2B5EF4-FFF2-40B4-BE49-F238E27FC236}">
                <a16:creationId xmlns:a16="http://schemas.microsoft.com/office/drawing/2014/main" id="{CA35ACF3-CBFC-9098-F5EF-9424D6737127}"/>
              </a:ext>
            </a:extLst>
          </p:cNvPr>
          <p:cNvPicPr>
            <a:picLocks noChangeAspect="1"/>
          </p:cNvPicPr>
          <p:nvPr/>
        </p:nvPicPr>
        <p:blipFill rotWithShape="1">
          <a:blip r:embed="rId5">
            <a:extLst>
              <a:ext uri="{28A0092B-C50C-407E-A947-70E740481C1C}">
                <a14:useLocalDpi xmlns:a14="http://schemas.microsoft.com/office/drawing/2010/main" val="0"/>
              </a:ext>
            </a:extLst>
          </a:blip>
          <a:srcRect l="89647" t="6811" r="6193" b="20380"/>
          <a:stretch/>
        </p:blipFill>
        <p:spPr>
          <a:xfrm>
            <a:off x="11068979" y="4597870"/>
            <a:ext cx="506028" cy="1571659"/>
          </a:xfrm>
          <a:prstGeom prst="rect">
            <a:avLst/>
          </a:prstGeom>
        </p:spPr>
      </p:pic>
      <p:sp>
        <p:nvSpPr>
          <p:cNvPr id="13" name="Textfeld 8">
            <a:extLst>
              <a:ext uri="{FF2B5EF4-FFF2-40B4-BE49-F238E27FC236}">
                <a16:creationId xmlns:a16="http://schemas.microsoft.com/office/drawing/2014/main" id="{21F3ACF5-EE13-1205-27F9-D02594512B9C}"/>
              </a:ext>
            </a:extLst>
          </p:cNvPr>
          <p:cNvSpPr txBox="1"/>
          <p:nvPr/>
        </p:nvSpPr>
        <p:spPr>
          <a:xfrm rot="16200000">
            <a:off x="10972759" y="2486167"/>
            <a:ext cx="1481496" cy="276999"/>
          </a:xfrm>
          <a:prstGeom prst="rect">
            <a:avLst/>
          </a:prstGeom>
          <a:noFill/>
        </p:spPr>
        <p:txBody>
          <a:bodyPr wrap="none" rtlCol="0">
            <a:spAutoFit/>
          </a:bodyPr>
          <a:lstStyle/>
          <a:p>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1200" dirty="0" err="1">
                <a:latin typeface="Microsoft Sans Serif" panose="020B0604020202020204" pitchFamily="34" charset="0"/>
                <a:ea typeface="Microsoft Sans Serif" panose="020B0604020202020204" pitchFamily="34" charset="0"/>
                <a:cs typeface="Microsoft Sans Serif" panose="020B0604020202020204" pitchFamily="34" charset="0"/>
              </a:rPr>
              <a:t>respiratory</a:t>
            </a:r>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1200" dirty="0" err="1">
                <a:latin typeface="Microsoft Sans Serif" panose="020B0604020202020204" pitchFamily="34" charset="0"/>
                <a:ea typeface="Microsoft Sans Serif" panose="020B0604020202020204" pitchFamily="34" charset="0"/>
                <a:cs typeface="Microsoft Sans Serif" panose="020B0604020202020204" pitchFamily="34" charset="0"/>
              </a:rPr>
              <a:t>cycle</a:t>
            </a:r>
            <a:endPar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Textfeld 8">
            <a:extLst>
              <a:ext uri="{FF2B5EF4-FFF2-40B4-BE49-F238E27FC236}">
                <a16:creationId xmlns:a16="http://schemas.microsoft.com/office/drawing/2014/main" id="{2E6BE65C-2EEF-292B-1158-802A3026584A}"/>
              </a:ext>
            </a:extLst>
          </p:cNvPr>
          <p:cNvSpPr txBox="1"/>
          <p:nvPr/>
        </p:nvSpPr>
        <p:spPr>
          <a:xfrm rot="16200000">
            <a:off x="10782001" y="5245199"/>
            <a:ext cx="1863011" cy="276999"/>
          </a:xfrm>
          <a:prstGeom prst="rect">
            <a:avLst/>
          </a:prstGeom>
          <a:noFill/>
        </p:spPr>
        <p:txBody>
          <a:bodyPr wrap="none" rtlCol="0">
            <a:spAutoFit/>
          </a:bodyPr>
          <a:lstStyle/>
          <a:p>
            <a:r>
              <a:rPr lang="de-DE" sz="1200" dirty="0" err="1">
                <a:latin typeface="Microsoft Sans Serif" panose="020B0604020202020204" pitchFamily="34" charset="0"/>
                <a:ea typeface="Microsoft Sans Serif" panose="020B0604020202020204" pitchFamily="34" charset="0"/>
                <a:cs typeface="Microsoft Sans Serif" panose="020B0604020202020204" pitchFamily="34" charset="0"/>
              </a:rPr>
              <a:t>deviation</a:t>
            </a:r>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1200" dirty="0" err="1">
                <a:latin typeface="Microsoft Sans Serif" panose="020B0604020202020204" pitchFamily="34" charset="0"/>
                <a:ea typeface="Microsoft Sans Serif" panose="020B0604020202020204" pitchFamily="34" charset="0"/>
                <a:cs typeface="Microsoft Sans Serif" panose="020B0604020202020204" pitchFamily="34" charset="0"/>
              </a:rPr>
              <a:t>from</a:t>
            </a:r>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1200" dirty="0" err="1">
                <a:latin typeface="Microsoft Sans Serif" panose="020B0604020202020204" pitchFamily="34" charset="0"/>
                <a:ea typeface="Microsoft Sans Serif" panose="020B0604020202020204" pitchFamily="34" charset="0"/>
                <a:cs typeface="Microsoft Sans Serif" panose="020B0604020202020204" pitchFamily="34" charset="0"/>
              </a:rPr>
              <a:t>peak</a:t>
            </a:r>
            <a:r>
              <a:rPr lang="de-DE" sz="12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p>
        </p:txBody>
      </p:sp>
    </p:spTree>
    <p:extLst>
      <p:ext uri="{BB962C8B-B14F-4D97-AF65-F5344CB8AC3E}">
        <p14:creationId xmlns:p14="http://schemas.microsoft.com/office/powerpoint/2010/main" val="3308740278"/>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10"/>
                                        <p:tgtEl>
                                          <p:spTgt spid="10"/>
                                        </p:tgtEl>
                                      </p:cBhvr>
                                    </p:animEffec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CC5F0-4809-45DA-8BC7-A6D8DAE66F3B}"/>
              </a:ext>
            </a:extLst>
          </p:cNvPr>
          <p:cNvSpPr>
            <a:spLocks noGrp="1"/>
          </p:cNvSpPr>
          <p:nvPr>
            <p:ph type="title"/>
          </p:nvPr>
        </p:nvSpPr>
        <p:spPr/>
        <p:txBody>
          <a:bodyPr/>
          <a:lstStyle/>
          <a:p>
            <a:r>
              <a:rPr lang="de-DE" dirty="0"/>
              <a:t>Threshold and </a:t>
            </a:r>
            <a:r>
              <a:rPr lang="de-DE" dirty="0" err="1"/>
              <a:t>Statistics</a:t>
            </a:r>
            <a:endParaRPr lang="de-DE" dirty="0"/>
          </a:p>
        </p:txBody>
      </p:sp>
      <p:sp>
        <p:nvSpPr>
          <p:cNvPr id="3" name="Inhaltsplatzhalter 2">
            <a:extLst>
              <a:ext uri="{FF2B5EF4-FFF2-40B4-BE49-F238E27FC236}">
                <a16:creationId xmlns:a16="http://schemas.microsoft.com/office/drawing/2014/main" id="{2A5D38D4-D520-4AC6-8D24-E495FFFD05BC}"/>
              </a:ext>
            </a:extLst>
          </p:cNvPr>
          <p:cNvSpPr>
            <a:spLocks noGrp="1"/>
          </p:cNvSpPr>
          <p:nvPr>
            <p:ph idx="1"/>
          </p:nvPr>
        </p:nvSpPr>
        <p:spPr/>
        <p:txBody>
          <a:bodyPr/>
          <a:lstStyle/>
          <a:p>
            <a:r>
              <a:rPr lang="de-DE" dirty="0"/>
              <a:t>Median </a:t>
            </a:r>
            <a:r>
              <a:rPr lang="de-DE" dirty="0" err="1"/>
              <a:t>value</a:t>
            </a:r>
            <a:r>
              <a:rPr lang="de-DE" dirty="0"/>
              <a:t> in </a:t>
            </a:r>
            <a:r>
              <a:rPr lang="de-DE" dirty="0" err="1"/>
              <a:t>lung</a:t>
            </a:r>
            <a:r>
              <a:rPr lang="de-DE" dirty="0"/>
              <a:t> </a:t>
            </a:r>
            <a:r>
              <a:rPr lang="de-DE" dirty="0" err="1"/>
              <a:t>parenchyma</a:t>
            </a:r>
            <a:endParaRPr lang="de-DE" dirty="0"/>
          </a:p>
          <a:p>
            <a:r>
              <a:rPr lang="de-DE" dirty="0"/>
              <a:t>Mean </a:t>
            </a:r>
            <a:r>
              <a:rPr lang="de-DE" dirty="0" err="1"/>
              <a:t>value</a:t>
            </a:r>
            <a:r>
              <a:rPr lang="de-DE" dirty="0"/>
              <a:t> in </a:t>
            </a:r>
            <a:r>
              <a:rPr lang="de-DE" dirty="0" err="1"/>
              <a:t>lung</a:t>
            </a:r>
            <a:r>
              <a:rPr lang="de-DE" dirty="0"/>
              <a:t> </a:t>
            </a:r>
            <a:r>
              <a:rPr lang="de-DE" dirty="0" err="1"/>
              <a:t>parenchyma</a:t>
            </a:r>
            <a:endParaRPr lang="de-DE" dirty="0"/>
          </a:p>
          <a:p>
            <a:r>
              <a:rPr lang="de-DE" dirty="0"/>
              <a:t>Standard </a:t>
            </a:r>
            <a:r>
              <a:rPr lang="de-DE" dirty="0" err="1"/>
              <a:t>deviation</a:t>
            </a:r>
            <a:r>
              <a:rPr lang="de-DE" dirty="0"/>
              <a:t> in </a:t>
            </a:r>
            <a:r>
              <a:rPr lang="de-DE" dirty="0" err="1"/>
              <a:t>lung</a:t>
            </a:r>
            <a:r>
              <a:rPr lang="de-DE" dirty="0"/>
              <a:t> </a:t>
            </a:r>
            <a:r>
              <a:rPr lang="de-DE" dirty="0" err="1"/>
              <a:t>parenchyma</a:t>
            </a:r>
            <a:endParaRPr lang="de-DE" dirty="0"/>
          </a:p>
          <a:p>
            <a:r>
              <a:rPr lang="de-DE" dirty="0" err="1"/>
              <a:t>Interquartile</a:t>
            </a:r>
            <a:r>
              <a:rPr lang="de-DE" dirty="0"/>
              <a:t> </a:t>
            </a:r>
            <a:r>
              <a:rPr lang="de-DE" dirty="0" err="1"/>
              <a:t>range</a:t>
            </a:r>
            <a:r>
              <a:rPr lang="de-DE" dirty="0"/>
              <a:t> in </a:t>
            </a:r>
            <a:r>
              <a:rPr lang="de-DE" dirty="0" err="1"/>
              <a:t>lung</a:t>
            </a:r>
            <a:r>
              <a:rPr lang="de-DE" dirty="0"/>
              <a:t> </a:t>
            </a:r>
            <a:r>
              <a:rPr lang="de-DE" dirty="0" err="1"/>
              <a:t>parenchyma</a:t>
            </a:r>
            <a:endParaRPr lang="de-DE" dirty="0"/>
          </a:p>
        </p:txBody>
      </p:sp>
      <p:graphicFrame>
        <p:nvGraphicFramePr>
          <p:cNvPr id="4" name="Tabelle 3">
            <a:extLst>
              <a:ext uri="{FF2B5EF4-FFF2-40B4-BE49-F238E27FC236}">
                <a16:creationId xmlns:a16="http://schemas.microsoft.com/office/drawing/2014/main" id="{0FC4FAFD-E288-46AE-9AF3-7B3BCABEDD98}"/>
              </a:ext>
            </a:extLst>
          </p:cNvPr>
          <p:cNvGraphicFramePr>
            <a:graphicFrameLocks noGrp="1"/>
          </p:cNvGraphicFramePr>
          <p:nvPr>
            <p:extLst>
              <p:ext uri="{D42A27DB-BD31-4B8C-83A1-F6EECF244321}">
                <p14:modId xmlns:p14="http://schemas.microsoft.com/office/powerpoint/2010/main" val="2796875984"/>
              </p:ext>
            </p:extLst>
          </p:nvPr>
        </p:nvGraphicFramePr>
        <p:xfrm>
          <a:off x="838199" y="3959754"/>
          <a:ext cx="9210222" cy="1462730"/>
        </p:xfrm>
        <a:graphic>
          <a:graphicData uri="http://schemas.openxmlformats.org/drawingml/2006/table">
            <a:tbl>
              <a:tblPr>
                <a:tableStyleId>{7E9639D4-E3E2-4D34-9284-5A2195B3D0D7}</a:tableStyleId>
              </a:tblPr>
              <a:tblGrid>
                <a:gridCol w="842141">
                  <a:extLst>
                    <a:ext uri="{9D8B030D-6E8A-4147-A177-3AD203B41FA5}">
                      <a16:colId xmlns:a16="http://schemas.microsoft.com/office/drawing/2014/main" val="2549783980"/>
                    </a:ext>
                  </a:extLst>
                </a:gridCol>
                <a:gridCol w="1486135">
                  <a:extLst>
                    <a:ext uri="{9D8B030D-6E8A-4147-A177-3AD203B41FA5}">
                      <a16:colId xmlns:a16="http://schemas.microsoft.com/office/drawing/2014/main" val="1559984336"/>
                    </a:ext>
                  </a:extLst>
                </a:gridCol>
                <a:gridCol w="1268169">
                  <a:extLst>
                    <a:ext uri="{9D8B030D-6E8A-4147-A177-3AD203B41FA5}">
                      <a16:colId xmlns:a16="http://schemas.microsoft.com/office/drawing/2014/main" val="3021595993"/>
                    </a:ext>
                  </a:extLst>
                </a:gridCol>
                <a:gridCol w="1417241">
                  <a:extLst>
                    <a:ext uri="{9D8B030D-6E8A-4147-A177-3AD203B41FA5}">
                      <a16:colId xmlns:a16="http://schemas.microsoft.com/office/drawing/2014/main" val="1418196862"/>
                    </a:ext>
                  </a:extLst>
                </a:gridCol>
                <a:gridCol w="1384614">
                  <a:extLst>
                    <a:ext uri="{9D8B030D-6E8A-4147-A177-3AD203B41FA5}">
                      <a16:colId xmlns:a16="http://schemas.microsoft.com/office/drawing/2014/main" val="1498402415"/>
                    </a:ext>
                  </a:extLst>
                </a:gridCol>
                <a:gridCol w="1379433">
                  <a:extLst>
                    <a:ext uri="{9D8B030D-6E8A-4147-A177-3AD203B41FA5}">
                      <a16:colId xmlns:a16="http://schemas.microsoft.com/office/drawing/2014/main" val="3746845741"/>
                    </a:ext>
                  </a:extLst>
                </a:gridCol>
                <a:gridCol w="1432489">
                  <a:extLst>
                    <a:ext uri="{9D8B030D-6E8A-4147-A177-3AD203B41FA5}">
                      <a16:colId xmlns:a16="http://schemas.microsoft.com/office/drawing/2014/main" val="1853221942"/>
                    </a:ext>
                  </a:extLst>
                </a:gridCol>
              </a:tblGrid>
              <a:tr h="292546">
                <a:tc gridSpan="2">
                  <a:txBody>
                    <a:bodyPr/>
                    <a:lstStyle/>
                    <a:p>
                      <a:pPr algn="ctr" fontAlgn="ctr"/>
                      <a:r>
                        <a:rPr lang="de-DE" sz="1100" b="1" u="none" strike="noStrike" dirty="0">
                          <a:effectLst/>
                        </a:rPr>
                        <a:t>Parameter/</a:t>
                      </a:r>
                      <a:r>
                        <a:rPr lang="de-DE" sz="1100" b="1" u="none" strike="noStrike" dirty="0" err="1">
                          <a:effectLst/>
                        </a:rPr>
                        <a:t>Statistics</a:t>
                      </a:r>
                      <a:endParaRPr lang="de-DE" sz="1100" b="1" i="0" u="none" strike="noStrike" dirty="0">
                        <a:solidFill>
                          <a:srgbClr val="000000"/>
                        </a:solidFill>
                        <a:effectLst/>
                        <a:latin typeface="Frutiger LT Std 47 Light Cn"/>
                      </a:endParaRPr>
                    </a:p>
                  </a:txBody>
                  <a:tcPr marL="6350" marR="6350" marT="6350" marB="0" anchor="ctr"/>
                </a:tc>
                <a:tc hMerge="1">
                  <a:txBody>
                    <a:bodyPr/>
                    <a:lstStyle/>
                    <a:p>
                      <a:endParaRPr lang="de-DE"/>
                    </a:p>
                  </a:txBody>
                  <a:tcPr/>
                </a:tc>
                <a:tc>
                  <a:txBody>
                    <a:bodyPr/>
                    <a:lstStyle/>
                    <a:p>
                      <a:pPr algn="ctr" fontAlgn="b"/>
                      <a:r>
                        <a:rPr lang="de-DE" sz="1100" b="1" u="none" strike="noStrike" dirty="0">
                          <a:effectLst/>
                        </a:rPr>
                        <a:t> </a:t>
                      </a:r>
                      <a:endParaRPr lang="de-DE" sz="1100" b="1" i="0" u="none" strike="noStrike" dirty="0">
                        <a:solidFill>
                          <a:srgbClr val="000000"/>
                        </a:solidFill>
                        <a:effectLst/>
                        <a:latin typeface="Frutiger LT Std 47 Light Cn"/>
                      </a:endParaRPr>
                    </a:p>
                  </a:txBody>
                  <a:tcPr marL="6350" marR="6350" marT="6350" marB="0" anchor="ctr"/>
                </a:tc>
                <a:tc>
                  <a:txBody>
                    <a:bodyPr/>
                    <a:lstStyle/>
                    <a:p>
                      <a:pPr algn="ctr" fontAlgn="b"/>
                      <a:r>
                        <a:rPr lang="de-DE" sz="1100" b="1" u="none" strike="noStrike" dirty="0">
                          <a:effectLst/>
                        </a:rPr>
                        <a:t> </a:t>
                      </a:r>
                      <a:r>
                        <a:rPr lang="de-DE" sz="1100" b="1" u="none" strike="noStrike" dirty="0" err="1">
                          <a:effectLst/>
                        </a:rPr>
                        <a:t>RVent</a:t>
                      </a:r>
                      <a:r>
                        <a:rPr lang="de-DE" sz="1100" b="1" u="none" strike="noStrike" dirty="0">
                          <a:effectLst/>
                        </a:rPr>
                        <a:t> [ml/ml]</a:t>
                      </a:r>
                      <a:endParaRPr lang="de-DE" sz="1100" b="1" i="0" u="none" strike="noStrike" dirty="0">
                        <a:solidFill>
                          <a:srgbClr val="000000"/>
                        </a:solidFill>
                        <a:effectLst/>
                        <a:latin typeface="Frutiger LT Std 47 Light Cn"/>
                      </a:endParaRPr>
                    </a:p>
                  </a:txBody>
                  <a:tcPr marL="6350" marR="6350" marT="6350" marB="0" anchor="ctr"/>
                </a:tc>
                <a:tc>
                  <a:txBody>
                    <a:bodyPr/>
                    <a:lstStyle/>
                    <a:p>
                      <a:pPr algn="ctr" fontAlgn="b"/>
                      <a:r>
                        <a:rPr lang="de-DE" sz="1100" b="1" u="none" strike="noStrike" dirty="0">
                          <a:effectLst/>
                        </a:rPr>
                        <a:t> FVL-CM [-]</a:t>
                      </a:r>
                      <a:endParaRPr lang="de-DE" sz="1100" b="1" i="0" u="none" strike="noStrike" dirty="0">
                        <a:solidFill>
                          <a:srgbClr val="000000"/>
                        </a:solidFill>
                        <a:effectLst/>
                        <a:latin typeface="Frutiger LT Std 47 Light Cn"/>
                      </a:endParaRPr>
                    </a:p>
                  </a:txBody>
                  <a:tcPr marL="6350" marR="6350" marT="6350" marB="0" anchor="ctr"/>
                </a:tc>
                <a:tc>
                  <a:txBody>
                    <a:bodyPr/>
                    <a:lstStyle/>
                    <a:p>
                      <a:pPr algn="ctr" fontAlgn="b"/>
                      <a:r>
                        <a:rPr lang="de-DE" sz="1100" b="1" u="none" strike="noStrike" dirty="0">
                          <a:effectLst/>
                        </a:rPr>
                        <a:t> VTTP [%]</a:t>
                      </a:r>
                      <a:endParaRPr lang="de-DE" sz="1100" b="1" i="0" u="none" strike="noStrike" dirty="0">
                        <a:solidFill>
                          <a:srgbClr val="000000"/>
                        </a:solidFill>
                        <a:effectLst/>
                        <a:latin typeface="Frutiger LT Std 47 Light Cn"/>
                      </a:endParaRPr>
                    </a:p>
                  </a:txBody>
                  <a:tcPr marL="6350" marR="6350" marT="6350" marB="0" anchor="ctr"/>
                </a:tc>
                <a:tc>
                  <a:txBody>
                    <a:bodyPr/>
                    <a:lstStyle/>
                    <a:p>
                      <a:pPr algn="ctr" fontAlgn="b"/>
                      <a:r>
                        <a:rPr lang="de-DE" sz="1100" b="1" i="0" u="none" strike="noStrike" dirty="0" err="1">
                          <a:solidFill>
                            <a:schemeClr val="tx1"/>
                          </a:solidFill>
                          <a:effectLst/>
                          <a:latin typeface="Frutiger LT Std 47 Light Cn"/>
                        </a:rPr>
                        <a:t>VTTP</a:t>
                      </a:r>
                      <a:r>
                        <a:rPr lang="de-DE" sz="1100" b="1" i="0" u="none" strike="noStrike" baseline="-25000" dirty="0" err="1">
                          <a:solidFill>
                            <a:schemeClr val="tx1"/>
                          </a:solidFill>
                          <a:effectLst/>
                          <a:latin typeface="Frutiger LT Std 47 Light Cn"/>
                        </a:rPr>
                        <a:t>Dev</a:t>
                      </a:r>
                      <a:r>
                        <a:rPr lang="de-DE" sz="1100" b="1" i="0" u="none" strike="noStrike" baseline="-25000" dirty="0">
                          <a:solidFill>
                            <a:schemeClr val="tx1"/>
                          </a:solidFill>
                          <a:effectLst/>
                          <a:latin typeface="Frutiger LT Std 47 Light Cn"/>
                        </a:rPr>
                        <a:t> </a:t>
                      </a:r>
                      <a:r>
                        <a:rPr lang="de-DE" sz="1100" b="1" i="0" u="none" strike="noStrike" baseline="0" dirty="0">
                          <a:solidFill>
                            <a:schemeClr val="tx1"/>
                          </a:solidFill>
                          <a:effectLst/>
                          <a:latin typeface="Frutiger LT Std 47 Light Cn"/>
                        </a:rPr>
                        <a:t>[%]</a:t>
                      </a:r>
                    </a:p>
                  </a:txBody>
                  <a:tcPr marL="6350" marR="6350" marT="6350" marB="0" anchor="ctr"/>
                </a:tc>
                <a:extLst>
                  <a:ext uri="{0D108BD9-81ED-4DB2-BD59-A6C34878D82A}">
                    <a16:rowId xmlns:a16="http://schemas.microsoft.com/office/drawing/2014/main" val="2911414457"/>
                  </a:ext>
                </a:extLst>
              </a:tr>
              <a:tr h="292546">
                <a:tc>
                  <a:txBody>
                    <a:bodyPr/>
                    <a:lstStyle/>
                    <a:p>
                      <a:pPr algn="ctr" fontAlgn="b"/>
                      <a:r>
                        <a:rPr lang="de-DE" sz="1100" u="none" strike="noStrike">
                          <a:effectLst/>
                        </a:rPr>
                        <a:t> </a:t>
                      </a:r>
                      <a:endParaRPr lang="de-DE" sz="1100" b="0" i="0" u="none" strike="noStrike">
                        <a:solidFill>
                          <a:srgbClr val="000000"/>
                        </a:solidFill>
                        <a:effectLst/>
                        <a:latin typeface="Frutiger LT Std 47 Light Cn"/>
                      </a:endParaRPr>
                    </a:p>
                  </a:txBody>
                  <a:tcPr marL="6350" marR="6350" marT="6350" marB="0" anchor="ctr"/>
                </a:tc>
                <a:tc>
                  <a:txBody>
                    <a:bodyPr/>
                    <a:lstStyle/>
                    <a:p>
                      <a:pPr algn="l" fontAlgn="b"/>
                      <a:r>
                        <a:rPr lang="de-DE" sz="1100" u="none" strike="noStrike" dirty="0">
                          <a:effectLst/>
                        </a:rPr>
                        <a:t>Median:</a:t>
                      </a:r>
                      <a:endParaRPr lang="de-DE" sz="1100" b="0" i="0" u="none" strike="noStrike" dirty="0">
                        <a:solidFill>
                          <a:srgbClr val="000000"/>
                        </a:solidFill>
                        <a:effectLst/>
                        <a:latin typeface="Frutiger LT Std 47 Light Cn"/>
                      </a:endParaRPr>
                    </a:p>
                  </a:txBody>
                  <a:tcPr marL="6350" marR="6350" marT="6350" marB="0" anchor="ctr"/>
                </a:tc>
                <a:tc>
                  <a:txBody>
                    <a:bodyPr/>
                    <a:lstStyle/>
                    <a:p>
                      <a:pPr algn="l" fontAlgn="b"/>
                      <a:r>
                        <a:rPr lang="de-DE" sz="1100" u="none" strike="noStrike" dirty="0">
                          <a:effectLst/>
                        </a:rPr>
                        <a:t> </a:t>
                      </a:r>
                      <a:endParaRPr lang="de-DE" sz="1100" b="0" i="0" u="none" strike="noStrike" dirty="0">
                        <a:solidFill>
                          <a:srgbClr val="000000"/>
                        </a:solidFill>
                        <a:effectLst/>
                        <a:latin typeface="Frutiger LT Std 47 Light Cn"/>
                      </a:endParaRPr>
                    </a:p>
                  </a:txBody>
                  <a:tcPr marL="6350" marR="6350" marT="6350" marB="0" anchor="ctr"/>
                </a:tc>
                <a:tc>
                  <a:txBody>
                    <a:bodyPr/>
                    <a:lstStyle/>
                    <a:p>
                      <a:pPr algn="ctr" fontAlgn="b"/>
                      <a:r>
                        <a:rPr lang="de-DE" sz="1100" b="0" i="0" u="none" strike="noStrike" dirty="0">
                          <a:solidFill>
                            <a:schemeClr val="tx1"/>
                          </a:solidFill>
                          <a:effectLst/>
                          <a:latin typeface="Frutiger LT Std 47 Light Cn"/>
                        </a:rPr>
                        <a:t>0.25</a:t>
                      </a:r>
                    </a:p>
                  </a:txBody>
                  <a:tcPr marL="6350" marR="6350" marT="6350" marB="0" anchor="ctr"/>
                </a:tc>
                <a:tc>
                  <a:txBody>
                    <a:bodyPr/>
                    <a:lstStyle/>
                    <a:p>
                      <a:pPr algn="ctr" fontAlgn="b"/>
                      <a:r>
                        <a:rPr lang="de-DE" sz="1100" b="0" i="0" u="none" strike="noStrike" dirty="0">
                          <a:solidFill>
                            <a:schemeClr val="tx1"/>
                          </a:solidFill>
                          <a:effectLst/>
                          <a:latin typeface="Frutiger LT Std 47 Light Cn"/>
                        </a:rPr>
                        <a:t>0.987</a:t>
                      </a:r>
                    </a:p>
                  </a:txBody>
                  <a:tcPr marL="6350" marR="6350" marT="6350" marB="0" anchor="ctr"/>
                </a:tc>
                <a:tc>
                  <a:txBody>
                    <a:bodyPr/>
                    <a:lstStyle/>
                    <a:p>
                      <a:pPr algn="ctr" fontAlgn="b"/>
                      <a:r>
                        <a:rPr lang="de-DE" sz="1100" u="none" strike="noStrike" dirty="0">
                          <a:solidFill>
                            <a:schemeClr val="tx1"/>
                          </a:solidFill>
                          <a:effectLst/>
                        </a:rPr>
                        <a:t> 46.67</a:t>
                      </a:r>
                      <a:endParaRPr lang="de-DE" sz="1100" b="0" i="0" u="none" strike="noStrike" dirty="0">
                        <a:solidFill>
                          <a:schemeClr val="tx1"/>
                        </a:solidFill>
                        <a:effectLst/>
                        <a:latin typeface="Frutiger LT Std 47 Light Cn"/>
                      </a:endParaRPr>
                    </a:p>
                  </a:txBody>
                  <a:tcPr marL="6350" marR="6350" marT="6350" marB="0" anchor="ctr"/>
                </a:tc>
                <a:tc>
                  <a:txBody>
                    <a:bodyPr/>
                    <a:lstStyle/>
                    <a:p>
                      <a:pPr algn="ctr" fontAlgn="b"/>
                      <a:r>
                        <a:rPr lang="de-DE" sz="1100" b="0" i="0" u="none" strike="noStrike" dirty="0">
                          <a:solidFill>
                            <a:schemeClr val="tx1"/>
                          </a:solidFill>
                          <a:effectLst/>
                          <a:latin typeface="Frutiger LT Std 47 Light Cn"/>
                        </a:rPr>
                        <a:t>0.00</a:t>
                      </a:r>
                    </a:p>
                  </a:txBody>
                  <a:tcPr marL="6350" marR="6350" marT="6350" marB="0" anchor="ctr"/>
                </a:tc>
                <a:extLst>
                  <a:ext uri="{0D108BD9-81ED-4DB2-BD59-A6C34878D82A}">
                    <a16:rowId xmlns:a16="http://schemas.microsoft.com/office/drawing/2014/main" val="1087891302"/>
                  </a:ext>
                </a:extLst>
              </a:tr>
              <a:tr h="292546">
                <a:tc>
                  <a:txBody>
                    <a:bodyPr/>
                    <a:lstStyle/>
                    <a:p>
                      <a:pPr algn="ctr" fontAlgn="b"/>
                      <a:r>
                        <a:rPr lang="de-DE" sz="1100" u="none" strike="noStrike">
                          <a:effectLst/>
                        </a:rPr>
                        <a:t> </a:t>
                      </a:r>
                      <a:endParaRPr lang="de-DE" sz="1100" b="0" i="0" u="none" strike="noStrike">
                        <a:solidFill>
                          <a:srgbClr val="000000"/>
                        </a:solidFill>
                        <a:effectLst/>
                        <a:latin typeface="Frutiger LT Std 47 Light Cn"/>
                      </a:endParaRPr>
                    </a:p>
                  </a:txBody>
                  <a:tcPr marL="6350" marR="6350" marT="6350" marB="0" anchor="ctr"/>
                </a:tc>
                <a:tc>
                  <a:txBody>
                    <a:bodyPr/>
                    <a:lstStyle/>
                    <a:p>
                      <a:pPr algn="l" fontAlgn="b"/>
                      <a:r>
                        <a:rPr lang="de-DE" sz="1100" u="none" strike="noStrike" dirty="0">
                          <a:effectLst/>
                        </a:rPr>
                        <a:t>Mean:</a:t>
                      </a:r>
                      <a:endParaRPr lang="de-DE" sz="1100" b="0" i="0" u="none" strike="noStrike" dirty="0">
                        <a:solidFill>
                          <a:srgbClr val="000000"/>
                        </a:solidFill>
                        <a:effectLst/>
                        <a:latin typeface="Frutiger LT Std 47 Light Cn"/>
                      </a:endParaRPr>
                    </a:p>
                  </a:txBody>
                  <a:tcPr marL="6350" marR="6350" marT="6350" marB="0" anchor="ctr"/>
                </a:tc>
                <a:tc>
                  <a:txBody>
                    <a:bodyPr/>
                    <a:lstStyle/>
                    <a:p>
                      <a:pPr algn="l" fontAlgn="b"/>
                      <a:r>
                        <a:rPr lang="de-DE" sz="1100" u="none" strike="noStrike">
                          <a:effectLst/>
                        </a:rPr>
                        <a:t> </a:t>
                      </a:r>
                      <a:endParaRPr lang="de-DE" sz="1100" b="0" i="0" u="none" strike="noStrike">
                        <a:solidFill>
                          <a:srgbClr val="000000"/>
                        </a:solidFill>
                        <a:effectLst/>
                        <a:latin typeface="Frutiger LT Std 47 Light Cn"/>
                      </a:endParaRPr>
                    </a:p>
                  </a:txBody>
                  <a:tcPr marL="6350" marR="6350" marT="6350" marB="0" anchor="ctr"/>
                </a:tc>
                <a:tc>
                  <a:txBody>
                    <a:bodyPr/>
                    <a:lstStyle/>
                    <a:p>
                      <a:pPr algn="ctr" fontAlgn="b"/>
                      <a:r>
                        <a:rPr lang="de-DE" sz="1100" u="none" strike="noStrike" dirty="0">
                          <a:solidFill>
                            <a:schemeClr val="tx1"/>
                          </a:solidFill>
                          <a:effectLst/>
                        </a:rPr>
                        <a:t>0.26</a:t>
                      </a:r>
                      <a:endParaRPr lang="de-DE" sz="1100" b="0" i="0" u="none" strike="noStrike" dirty="0">
                        <a:solidFill>
                          <a:schemeClr val="tx1"/>
                        </a:solidFill>
                        <a:effectLst/>
                        <a:latin typeface="Frutiger LT Std 47 Light Cn"/>
                      </a:endParaRPr>
                    </a:p>
                  </a:txBody>
                  <a:tcPr marL="6350" marR="6350" marT="6350" marB="0" anchor="ctr"/>
                </a:tc>
                <a:tc>
                  <a:txBody>
                    <a:bodyPr/>
                    <a:lstStyle/>
                    <a:p>
                      <a:pPr algn="ctr" fontAlgn="b"/>
                      <a:r>
                        <a:rPr lang="de-DE" sz="1100" b="0" i="0" u="none" strike="noStrike" dirty="0">
                          <a:solidFill>
                            <a:schemeClr val="tx1"/>
                          </a:solidFill>
                          <a:effectLst/>
                          <a:latin typeface="Frutiger LT Std 47 Light Cn"/>
                        </a:rPr>
                        <a:t>0.977</a:t>
                      </a:r>
                    </a:p>
                  </a:txBody>
                  <a:tcPr marL="6350" marR="6350" marT="6350" marB="0" anchor="ctr"/>
                </a:tc>
                <a:tc>
                  <a:txBody>
                    <a:bodyPr/>
                    <a:lstStyle/>
                    <a:p>
                      <a:pPr algn="ctr" fontAlgn="b"/>
                      <a:r>
                        <a:rPr lang="de-DE" sz="1100" u="none" strike="noStrike" dirty="0">
                          <a:solidFill>
                            <a:schemeClr val="tx1"/>
                          </a:solidFill>
                          <a:effectLst/>
                        </a:rPr>
                        <a:t> 45.85</a:t>
                      </a:r>
                      <a:endParaRPr lang="de-DE" sz="1100" b="0" i="0" u="none" strike="noStrike" dirty="0">
                        <a:solidFill>
                          <a:schemeClr val="tx1"/>
                        </a:solidFill>
                        <a:effectLst/>
                        <a:latin typeface="Frutiger LT Std 47 Light Cn"/>
                      </a:endParaRPr>
                    </a:p>
                  </a:txBody>
                  <a:tcPr marL="6350" marR="6350" marT="6350" marB="0" anchor="ctr"/>
                </a:tc>
                <a:tc>
                  <a:txBody>
                    <a:bodyPr/>
                    <a:lstStyle/>
                    <a:p>
                      <a:pPr algn="ctr" fontAlgn="b"/>
                      <a:r>
                        <a:rPr lang="de-DE" sz="1100" b="0" i="0" u="none" strike="noStrike" dirty="0">
                          <a:solidFill>
                            <a:schemeClr val="tx1"/>
                          </a:solidFill>
                          <a:effectLst/>
                          <a:latin typeface="Frutiger LT Std 47 Light Cn"/>
                        </a:rPr>
                        <a:t>3.22</a:t>
                      </a:r>
                    </a:p>
                  </a:txBody>
                  <a:tcPr marL="6350" marR="6350" marT="6350" marB="0" anchor="ctr"/>
                </a:tc>
                <a:extLst>
                  <a:ext uri="{0D108BD9-81ED-4DB2-BD59-A6C34878D82A}">
                    <a16:rowId xmlns:a16="http://schemas.microsoft.com/office/drawing/2014/main" val="509707395"/>
                  </a:ext>
                </a:extLst>
              </a:tr>
              <a:tr h="292546">
                <a:tc>
                  <a:txBody>
                    <a:bodyPr/>
                    <a:lstStyle/>
                    <a:p>
                      <a:pPr algn="ctr" fontAlgn="b"/>
                      <a:r>
                        <a:rPr lang="de-DE" sz="1100" u="none" strike="noStrike">
                          <a:effectLst/>
                        </a:rPr>
                        <a:t> </a:t>
                      </a:r>
                      <a:endParaRPr lang="de-DE" sz="1100" b="0" i="0" u="none" strike="noStrike">
                        <a:solidFill>
                          <a:srgbClr val="000000"/>
                        </a:solidFill>
                        <a:effectLst/>
                        <a:latin typeface="Frutiger LT Std 47 Light Cn"/>
                      </a:endParaRPr>
                    </a:p>
                  </a:txBody>
                  <a:tcPr marL="6350" marR="6350" marT="6350" marB="0" anchor="ctr"/>
                </a:tc>
                <a:tc gridSpan="2">
                  <a:txBody>
                    <a:bodyPr/>
                    <a:lstStyle/>
                    <a:p>
                      <a:pPr algn="l" fontAlgn="b"/>
                      <a:r>
                        <a:rPr lang="de-DE" sz="1100" u="none" strike="noStrike" dirty="0">
                          <a:effectLst/>
                        </a:rPr>
                        <a:t>Standard </a:t>
                      </a:r>
                      <a:r>
                        <a:rPr lang="de-DE" sz="1100" u="none" strike="noStrike" dirty="0" err="1">
                          <a:effectLst/>
                        </a:rPr>
                        <a:t>deviation</a:t>
                      </a:r>
                      <a:endParaRPr lang="de-DE" sz="1100" b="0" i="0" u="none" strike="noStrike" dirty="0">
                        <a:solidFill>
                          <a:srgbClr val="000000"/>
                        </a:solidFill>
                        <a:effectLst/>
                        <a:latin typeface="Frutiger LT Std 47 Light Cn"/>
                      </a:endParaRPr>
                    </a:p>
                  </a:txBody>
                  <a:tcPr marL="6350" marR="6350" marT="6350" marB="0" anchor="ctr"/>
                </a:tc>
                <a:tc hMerge="1">
                  <a:txBody>
                    <a:bodyPr/>
                    <a:lstStyle/>
                    <a:p>
                      <a:endParaRPr lang="de-DE"/>
                    </a:p>
                  </a:txBody>
                  <a:tcPr/>
                </a:tc>
                <a:tc>
                  <a:txBody>
                    <a:bodyPr/>
                    <a:lstStyle/>
                    <a:p>
                      <a:pPr algn="ctr" fontAlgn="b"/>
                      <a:r>
                        <a:rPr lang="de-DE" sz="1100" b="0" i="0" u="none" strike="noStrike" dirty="0">
                          <a:solidFill>
                            <a:schemeClr val="tx1"/>
                          </a:solidFill>
                          <a:effectLst/>
                          <a:latin typeface="Frutiger LT Std 47 Light Cn"/>
                        </a:rPr>
                        <a:t>0.06</a:t>
                      </a:r>
                    </a:p>
                  </a:txBody>
                  <a:tcPr marL="6350" marR="6350" marT="6350" marB="0" anchor="ctr"/>
                </a:tc>
                <a:tc>
                  <a:txBody>
                    <a:bodyPr/>
                    <a:lstStyle/>
                    <a:p>
                      <a:pPr algn="ctr" fontAlgn="b"/>
                      <a:r>
                        <a:rPr lang="de-DE" sz="1100" b="0" i="0" u="none" strike="noStrike" dirty="0">
                          <a:solidFill>
                            <a:schemeClr val="tx1"/>
                          </a:solidFill>
                          <a:effectLst/>
                          <a:latin typeface="Frutiger LT Std 47 Light Cn"/>
                        </a:rPr>
                        <a:t>0.026</a:t>
                      </a:r>
                    </a:p>
                  </a:txBody>
                  <a:tcPr marL="6350" marR="6350" marT="6350" marB="0" anchor="ctr"/>
                </a:tc>
                <a:tc>
                  <a:txBody>
                    <a:bodyPr/>
                    <a:lstStyle/>
                    <a:p>
                      <a:pPr algn="ctr" fontAlgn="b"/>
                      <a:r>
                        <a:rPr lang="de-DE" sz="1100" u="none" strike="noStrike" dirty="0">
                          <a:solidFill>
                            <a:schemeClr val="tx1"/>
                          </a:solidFill>
                          <a:effectLst/>
                        </a:rPr>
                        <a:t> 5.17</a:t>
                      </a:r>
                      <a:endParaRPr lang="de-DE" sz="1100" b="0" i="0" u="none" strike="noStrike" dirty="0">
                        <a:solidFill>
                          <a:schemeClr val="tx1"/>
                        </a:solidFill>
                        <a:effectLst/>
                        <a:latin typeface="Frutiger LT Std 47 Light Cn"/>
                      </a:endParaRPr>
                    </a:p>
                  </a:txBody>
                  <a:tcPr marL="6350" marR="6350" marT="6350" marB="0" anchor="ctr"/>
                </a:tc>
                <a:tc>
                  <a:txBody>
                    <a:bodyPr/>
                    <a:lstStyle/>
                    <a:p>
                      <a:pPr algn="ctr" fontAlgn="b"/>
                      <a:r>
                        <a:rPr lang="de-DE" sz="1100" b="0" i="0" u="none" strike="noStrike" dirty="0">
                          <a:solidFill>
                            <a:schemeClr val="tx1"/>
                          </a:solidFill>
                          <a:effectLst/>
                          <a:latin typeface="Frutiger LT Std 47 Light Cn"/>
                        </a:rPr>
                        <a:t>3.70</a:t>
                      </a:r>
                    </a:p>
                  </a:txBody>
                  <a:tcPr marL="6350" marR="6350" marT="6350" marB="0" anchor="ctr"/>
                </a:tc>
                <a:extLst>
                  <a:ext uri="{0D108BD9-81ED-4DB2-BD59-A6C34878D82A}">
                    <a16:rowId xmlns:a16="http://schemas.microsoft.com/office/drawing/2014/main" val="1411564769"/>
                  </a:ext>
                </a:extLst>
              </a:tr>
              <a:tr h="292546">
                <a:tc>
                  <a:txBody>
                    <a:bodyPr/>
                    <a:lstStyle/>
                    <a:p>
                      <a:pPr algn="ctr" fontAlgn="b"/>
                      <a:r>
                        <a:rPr lang="de-DE" sz="1100" u="none" strike="noStrike" dirty="0">
                          <a:effectLst/>
                        </a:rPr>
                        <a:t> </a:t>
                      </a:r>
                      <a:endParaRPr lang="de-DE" sz="1100" b="0" i="0" u="none" strike="noStrike" dirty="0">
                        <a:solidFill>
                          <a:srgbClr val="000000"/>
                        </a:solidFill>
                        <a:effectLst/>
                        <a:latin typeface="Frutiger LT Std 47 Light Cn"/>
                      </a:endParaRPr>
                    </a:p>
                  </a:txBody>
                  <a:tcPr marL="6350" marR="6350" marT="6350" marB="0" anchor="ctr"/>
                </a:tc>
                <a:tc gridSpan="2">
                  <a:txBody>
                    <a:bodyPr/>
                    <a:lstStyle/>
                    <a:p>
                      <a:pPr algn="l" fontAlgn="b"/>
                      <a:r>
                        <a:rPr lang="de-DE" sz="1100" u="none" strike="noStrike" dirty="0" err="1">
                          <a:effectLst/>
                        </a:rPr>
                        <a:t>Interquartile</a:t>
                      </a:r>
                      <a:r>
                        <a:rPr lang="de-DE" sz="1100" u="none" strike="noStrike" dirty="0">
                          <a:effectLst/>
                        </a:rPr>
                        <a:t> </a:t>
                      </a:r>
                      <a:r>
                        <a:rPr lang="de-DE" sz="1100" u="none" strike="noStrike" dirty="0" err="1">
                          <a:effectLst/>
                        </a:rPr>
                        <a:t>range</a:t>
                      </a:r>
                      <a:endParaRPr lang="de-DE" sz="1100" b="0" i="0" u="none" strike="noStrike" dirty="0">
                        <a:solidFill>
                          <a:srgbClr val="000000"/>
                        </a:solidFill>
                        <a:effectLst/>
                        <a:latin typeface="Frutiger LT Std 47 Light Cn"/>
                      </a:endParaRPr>
                    </a:p>
                  </a:txBody>
                  <a:tcPr marL="6350" marR="6350" marT="6350" marB="0" anchor="ctr"/>
                </a:tc>
                <a:tc hMerge="1">
                  <a:txBody>
                    <a:bodyPr/>
                    <a:lstStyle/>
                    <a:p>
                      <a:endParaRPr lang="de-DE"/>
                    </a:p>
                  </a:txBody>
                  <a:tcPr/>
                </a:tc>
                <a:tc>
                  <a:txBody>
                    <a:bodyPr/>
                    <a:lstStyle/>
                    <a:p>
                      <a:pPr algn="ctr" fontAlgn="b"/>
                      <a:r>
                        <a:rPr lang="de-DE" sz="1100" u="none" strike="noStrike" dirty="0">
                          <a:solidFill>
                            <a:schemeClr val="tx1"/>
                          </a:solidFill>
                          <a:effectLst/>
                        </a:rPr>
                        <a:t>0.21-0.29</a:t>
                      </a:r>
                      <a:endParaRPr lang="de-DE" sz="1100" b="0" i="0" u="none" strike="noStrike" dirty="0">
                        <a:solidFill>
                          <a:schemeClr val="tx1"/>
                        </a:solidFill>
                        <a:effectLst/>
                        <a:latin typeface="Frutiger LT Std 47 Light Cn"/>
                      </a:endParaRPr>
                    </a:p>
                  </a:txBody>
                  <a:tcPr marL="6350" marR="6350" marT="6350" marB="0" anchor="ctr"/>
                </a:tc>
                <a:tc>
                  <a:txBody>
                    <a:bodyPr/>
                    <a:lstStyle/>
                    <a:p>
                      <a:pPr algn="ctr" fontAlgn="b"/>
                      <a:r>
                        <a:rPr lang="de-DE" sz="1100" b="0" i="0" u="none" strike="noStrike" dirty="0">
                          <a:solidFill>
                            <a:schemeClr val="tx1"/>
                          </a:solidFill>
                          <a:effectLst/>
                          <a:latin typeface="Frutiger LT Std 47 Light Cn"/>
                        </a:rPr>
                        <a:t>0.971-0.994</a:t>
                      </a:r>
                    </a:p>
                  </a:txBody>
                  <a:tcPr marL="6350" marR="6350" marT="6350" marB="0" anchor="ctr"/>
                </a:tc>
                <a:tc>
                  <a:txBody>
                    <a:bodyPr/>
                    <a:lstStyle/>
                    <a:p>
                      <a:pPr algn="ctr" fontAlgn="b"/>
                      <a:r>
                        <a:rPr lang="de-DE" sz="1100" u="none" strike="noStrike" dirty="0">
                          <a:solidFill>
                            <a:schemeClr val="tx1"/>
                          </a:solidFill>
                          <a:effectLst/>
                        </a:rPr>
                        <a:t> 40.00-46.67</a:t>
                      </a:r>
                      <a:endParaRPr lang="de-DE" sz="1100" b="0" i="0" u="none" strike="noStrike" dirty="0">
                        <a:solidFill>
                          <a:schemeClr val="tx1"/>
                        </a:solidFill>
                        <a:effectLst/>
                        <a:latin typeface="Frutiger LT Std 47 Light Cn"/>
                      </a:endParaRPr>
                    </a:p>
                  </a:txBody>
                  <a:tcPr marL="6350" marR="6350" marT="6350" marB="0" anchor="ctr"/>
                </a:tc>
                <a:tc>
                  <a:txBody>
                    <a:bodyPr/>
                    <a:lstStyle/>
                    <a:p>
                      <a:pPr algn="ctr" fontAlgn="b"/>
                      <a:r>
                        <a:rPr lang="de-DE" sz="1100" b="0" i="0" u="none" strike="noStrike" dirty="0">
                          <a:solidFill>
                            <a:schemeClr val="tx1"/>
                          </a:solidFill>
                          <a:effectLst/>
                          <a:latin typeface="Frutiger LT Std 47 Light Cn"/>
                        </a:rPr>
                        <a:t>0.00-6.25</a:t>
                      </a:r>
                    </a:p>
                  </a:txBody>
                  <a:tcPr marL="6350" marR="6350" marT="6350" marB="0" anchor="ctr"/>
                </a:tc>
                <a:extLst>
                  <a:ext uri="{0D108BD9-81ED-4DB2-BD59-A6C34878D82A}">
                    <a16:rowId xmlns:a16="http://schemas.microsoft.com/office/drawing/2014/main" val="2853256597"/>
                  </a:ext>
                </a:extLst>
              </a:tr>
            </a:tbl>
          </a:graphicData>
        </a:graphic>
      </p:graphicFrame>
      <p:pic>
        <p:nvPicPr>
          <p:cNvPr id="6" name="Picture 5">
            <a:extLst>
              <a:ext uri="{FF2B5EF4-FFF2-40B4-BE49-F238E27FC236}">
                <a16:creationId xmlns:a16="http://schemas.microsoft.com/office/drawing/2014/main" id="{FEB6BB3D-1D53-3706-2DCB-785CDBA1F7C6}"/>
              </a:ext>
            </a:extLst>
          </p:cNvPr>
          <p:cNvPicPr>
            <a:picLocks noChangeAspect="1"/>
          </p:cNvPicPr>
          <p:nvPr/>
        </p:nvPicPr>
        <p:blipFill rotWithShape="1">
          <a:blip r:embed="rId3">
            <a:extLst>
              <a:ext uri="{28A0092B-C50C-407E-A947-70E740481C1C}">
                <a14:useLocalDpi xmlns:a14="http://schemas.microsoft.com/office/drawing/2010/main" val="0"/>
              </a:ext>
            </a:extLst>
          </a:blip>
          <a:srcRect l="75548" t="11413" r="10483" b="27449"/>
          <a:stretch/>
        </p:blipFill>
        <p:spPr>
          <a:xfrm>
            <a:off x="4447714" y="5557421"/>
            <a:ext cx="1404558" cy="1090721"/>
          </a:xfrm>
          <a:prstGeom prst="rect">
            <a:avLst/>
          </a:prstGeom>
        </p:spPr>
      </p:pic>
      <p:pic>
        <p:nvPicPr>
          <p:cNvPr id="7" name="Picture 6">
            <a:extLst>
              <a:ext uri="{FF2B5EF4-FFF2-40B4-BE49-F238E27FC236}">
                <a16:creationId xmlns:a16="http://schemas.microsoft.com/office/drawing/2014/main" id="{B709A29C-7B4F-E60E-C4EB-FE2958FBDFD4}"/>
              </a:ext>
            </a:extLst>
          </p:cNvPr>
          <p:cNvPicPr>
            <a:picLocks noChangeAspect="1"/>
          </p:cNvPicPr>
          <p:nvPr/>
        </p:nvPicPr>
        <p:blipFill rotWithShape="1">
          <a:blip r:embed="rId4">
            <a:extLst>
              <a:ext uri="{28A0092B-C50C-407E-A947-70E740481C1C}">
                <a14:useLocalDpi xmlns:a14="http://schemas.microsoft.com/office/drawing/2010/main" val="0"/>
              </a:ext>
            </a:extLst>
          </a:blip>
          <a:srcRect l="75546" t="13718" r="10424" b="26256"/>
          <a:stretch/>
        </p:blipFill>
        <p:spPr>
          <a:xfrm>
            <a:off x="5852502" y="5581879"/>
            <a:ext cx="1404559" cy="1066263"/>
          </a:xfrm>
          <a:prstGeom prst="rect">
            <a:avLst/>
          </a:prstGeom>
        </p:spPr>
      </p:pic>
      <p:pic>
        <p:nvPicPr>
          <p:cNvPr id="8" name="Picture 7">
            <a:extLst>
              <a:ext uri="{FF2B5EF4-FFF2-40B4-BE49-F238E27FC236}">
                <a16:creationId xmlns:a16="http://schemas.microsoft.com/office/drawing/2014/main" id="{800DE30A-6745-0338-2C49-FCB613CB5FE5}"/>
              </a:ext>
            </a:extLst>
          </p:cNvPr>
          <p:cNvPicPr>
            <a:picLocks noChangeAspect="1"/>
          </p:cNvPicPr>
          <p:nvPr/>
        </p:nvPicPr>
        <p:blipFill rotWithShape="1">
          <a:blip r:embed="rId5">
            <a:extLst>
              <a:ext uri="{28A0092B-C50C-407E-A947-70E740481C1C}">
                <a14:useLocalDpi xmlns:a14="http://schemas.microsoft.com/office/drawing/2010/main" val="0"/>
              </a:ext>
            </a:extLst>
          </a:blip>
          <a:srcRect l="75737" t="12890" r="10270" b="27243"/>
          <a:stretch/>
        </p:blipFill>
        <p:spPr>
          <a:xfrm>
            <a:off x="7257061" y="5581879"/>
            <a:ext cx="1404558" cy="1066263"/>
          </a:xfrm>
          <a:prstGeom prst="rect">
            <a:avLst/>
          </a:prstGeom>
        </p:spPr>
      </p:pic>
      <p:pic>
        <p:nvPicPr>
          <p:cNvPr id="9" name="Picture 8">
            <a:extLst>
              <a:ext uri="{FF2B5EF4-FFF2-40B4-BE49-F238E27FC236}">
                <a16:creationId xmlns:a16="http://schemas.microsoft.com/office/drawing/2014/main" id="{F62B67CD-A01B-47F2-37C2-A80F89BD264A}"/>
              </a:ext>
            </a:extLst>
          </p:cNvPr>
          <p:cNvPicPr>
            <a:picLocks noChangeAspect="1"/>
          </p:cNvPicPr>
          <p:nvPr/>
        </p:nvPicPr>
        <p:blipFill rotWithShape="1">
          <a:blip r:embed="rId6">
            <a:extLst>
              <a:ext uri="{28A0092B-C50C-407E-A947-70E740481C1C}">
                <a14:useLocalDpi xmlns:a14="http://schemas.microsoft.com/office/drawing/2010/main" val="0"/>
              </a:ext>
            </a:extLst>
          </a:blip>
          <a:srcRect l="75576" t="13652" r="10451" b="26563"/>
          <a:stretch/>
        </p:blipFill>
        <p:spPr>
          <a:xfrm>
            <a:off x="8643863" y="5581879"/>
            <a:ext cx="1404558" cy="1066263"/>
          </a:xfrm>
          <a:prstGeom prst="rect">
            <a:avLst/>
          </a:prstGeom>
        </p:spPr>
      </p:pic>
    </p:spTree>
    <p:extLst>
      <p:ext uri="{BB962C8B-B14F-4D97-AF65-F5344CB8AC3E}">
        <p14:creationId xmlns:p14="http://schemas.microsoft.com/office/powerpoint/2010/main" val="1102515737"/>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 presetClass="entr" presetSubtype="0" fill="hold" nodeType="afterEffect">
                                  <p:stCondLst>
                                    <p:cond delay="100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nodeType="afterEffect">
                                  <p:stCondLst>
                                    <p:cond delay="300"/>
                                  </p:stCondLst>
                                  <p:childTnLst>
                                    <p:set>
                                      <p:cBhvr>
                                        <p:cTn id="35" dur="1" fill="hold">
                                          <p:stCondLst>
                                            <p:cond delay="0"/>
                                          </p:stCondLst>
                                        </p:cTn>
                                        <p:tgtEl>
                                          <p:spTgt spid="7"/>
                                        </p:tgtEl>
                                        <p:attrNameLst>
                                          <p:attrName>style.visibility</p:attrName>
                                        </p:attrNameLst>
                                      </p:cBhvr>
                                      <p:to>
                                        <p:strVal val="visible"/>
                                      </p:to>
                                    </p:set>
                                  </p:childTnLst>
                                </p:cTn>
                              </p:par>
                            </p:childTnLst>
                          </p:cTn>
                        </p:par>
                        <p:par>
                          <p:cTn id="36" fill="hold">
                            <p:stCondLst>
                              <p:cond delay="2300"/>
                            </p:stCondLst>
                            <p:childTnLst>
                              <p:par>
                                <p:cTn id="37" presetID="1" presetClass="entr" presetSubtype="0" fill="hold" nodeType="afterEffect">
                                  <p:stCondLst>
                                    <p:cond delay="300"/>
                                  </p:stCondLst>
                                  <p:childTnLst>
                                    <p:set>
                                      <p:cBhvr>
                                        <p:cTn id="38" dur="1" fill="hold">
                                          <p:stCondLst>
                                            <p:cond delay="0"/>
                                          </p:stCondLst>
                                        </p:cTn>
                                        <p:tgtEl>
                                          <p:spTgt spid="8"/>
                                        </p:tgtEl>
                                        <p:attrNameLst>
                                          <p:attrName>style.visibility</p:attrName>
                                        </p:attrNameLst>
                                      </p:cBhvr>
                                      <p:to>
                                        <p:strVal val="visible"/>
                                      </p:to>
                                    </p:set>
                                  </p:childTnLst>
                                </p:cTn>
                              </p:par>
                            </p:childTnLst>
                          </p:cTn>
                        </p:par>
                        <p:par>
                          <p:cTn id="39" fill="hold">
                            <p:stCondLst>
                              <p:cond delay="2600"/>
                            </p:stCondLst>
                            <p:childTnLst>
                              <p:par>
                                <p:cTn id="40" presetID="1" presetClass="entr" presetSubtype="0" fill="hold" nodeType="afterEffect">
                                  <p:stCondLst>
                                    <p:cond delay="30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5605E-6A23-4211-9AC6-E58CD9A3A84F}"/>
              </a:ext>
            </a:extLst>
          </p:cNvPr>
          <p:cNvSpPr>
            <a:spLocks noGrp="1"/>
          </p:cNvSpPr>
          <p:nvPr>
            <p:ph type="title"/>
          </p:nvPr>
        </p:nvSpPr>
        <p:spPr/>
        <p:txBody>
          <a:bodyPr/>
          <a:lstStyle/>
          <a:p>
            <a:r>
              <a:rPr lang="de-DE" dirty="0"/>
              <a:t>Threshold and </a:t>
            </a:r>
            <a:r>
              <a:rPr lang="de-DE" dirty="0" err="1"/>
              <a:t>Statistics</a:t>
            </a:r>
            <a:r>
              <a:rPr lang="de-DE" dirty="0"/>
              <a:t> – </a:t>
            </a:r>
            <a:r>
              <a:rPr lang="de-DE" dirty="0" err="1"/>
              <a:t>Defect</a:t>
            </a:r>
            <a:r>
              <a:rPr lang="de-DE" dirty="0"/>
              <a:t> </a:t>
            </a:r>
            <a:r>
              <a:rPr lang="de-DE" dirty="0" err="1"/>
              <a:t>Statistics</a:t>
            </a:r>
            <a:endParaRPr lang="de-DE" dirty="0"/>
          </a:p>
        </p:txBody>
      </p:sp>
      <p:sp>
        <p:nvSpPr>
          <p:cNvPr id="3" name="Inhaltsplatzhalter 2">
            <a:extLst>
              <a:ext uri="{FF2B5EF4-FFF2-40B4-BE49-F238E27FC236}">
                <a16:creationId xmlns:a16="http://schemas.microsoft.com/office/drawing/2014/main" id="{F2EF1F0B-834F-4661-9731-1C289FCD849C}"/>
              </a:ext>
            </a:extLst>
          </p:cNvPr>
          <p:cNvSpPr>
            <a:spLocks noGrp="1"/>
          </p:cNvSpPr>
          <p:nvPr>
            <p:ph idx="1"/>
          </p:nvPr>
        </p:nvSpPr>
        <p:spPr>
          <a:xfrm>
            <a:off x="838200" y="1825625"/>
            <a:ext cx="10820400" cy="4351338"/>
          </a:xfrm>
        </p:spPr>
        <p:txBody>
          <a:bodyPr/>
          <a:lstStyle/>
          <a:p>
            <a:r>
              <a:rPr lang="de-DE" dirty="0" err="1"/>
              <a:t>Defect</a:t>
            </a:r>
            <a:r>
              <a:rPr lang="de-DE" dirty="0"/>
              <a:t> </a:t>
            </a:r>
            <a:r>
              <a:rPr lang="de-DE" dirty="0" err="1"/>
              <a:t>percentages</a:t>
            </a:r>
            <a:r>
              <a:rPr lang="de-DE" dirty="0"/>
              <a:t> </a:t>
            </a:r>
            <a:r>
              <a:rPr lang="de-DE" dirty="0" err="1"/>
              <a:t>are</a:t>
            </a:r>
            <a:r>
              <a:rPr lang="de-DE" dirty="0"/>
              <a:t> </a:t>
            </a:r>
            <a:r>
              <a:rPr lang="de-DE" dirty="0" err="1"/>
              <a:t>calculated</a:t>
            </a:r>
            <a:r>
              <a:rPr lang="de-DE" dirty="0"/>
              <a:t> </a:t>
            </a:r>
            <a:r>
              <a:rPr lang="de-DE" dirty="0" err="1"/>
              <a:t>as</a:t>
            </a:r>
            <a:r>
              <a:rPr lang="de-DE" dirty="0"/>
              <a:t> </a:t>
            </a:r>
            <a:br>
              <a:rPr lang="de-DE" dirty="0"/>
            </a:br>
            <a:br>
              <a:rPr lang="de-DE" dirty="0"/>
            </a:br>
            <a:r>
              <a:rPr lang="de-DE" dirty="0"/>
              <a:t>#(</a:t>
            </a:r>
            <a:r>
              <a:rPr lang="de-DE" dirty="0" err="1"/>
              <a:t>Voxels</a:t>
            </a:r>
            <a:r>
              <a:rPr lang="de-DE" dirty="0"/>
              <a:t>&lt;Threshold) / #(ROI </a:t>
            </a:r>
            <a:r>
              <a:rPr lang="de-DE" dirty="0" err="1"/>
              <a:t>Voxels</a:t>
            </a:r>
            <a:r>
              <a:rPr lang="de-DE" dirty="0"/>
              <a:t>) * 100</a:t>
            </a:r>
          </a:p>
        </p:txBody>
      </p:sp>
      <p:graphicFrame>
        <p:nvGraphicFramePr>
          <p:cNvPr id="6" name="Tabelle 5">
            <a:extLst>
              <a:ext uri="{FF2B5EF4-FFF2-40B4-BE49-F238E27FC236}">
                <a16:creationId xmlns:a16="http://schemas.microsoft.com/office/drawing/2014/main" id="{10D15FAC-8475-4764-8431-BE58B071D5EC}"/>
              </a:ext>
            </a:extLst>
          </p:cNvPr>
          <p:cNvGraphicFramePr>
            <a:graphicFrameLocks noGrp="1"/>
          </p:cNvGraphicFramePr>
          <p:nvPr>
            <p:extLst>
              <p:ext uri="{D42A27DB-BD31-4B8C-83A1-F6EECF244321}">
                <p14:modId xmlns:p14="http://schemas.microsoft.com/office/powerpoint/2010/main" val="3955720695"/>
              </p:ext>
            </p:extLst>
          </p:nvPr>
        </p:nvGraphicFramePr>
        <p:xfrm>
          <a:off x="838200" y="3364772"/>
          <a:ext cx="4740096" cy="590550"/>
        </p:xfrm>
        <a:graphic>
          <a:graphicData uri="http://schemas.openxmlformats.org/drawingml/2006/table">
            <a:tbl>
              <a:tblPr>
                <a:tableStyleId>{7E9639D4-E3E2-4D34-9284-5A2195B3D0D7}</a:tableStyleId>
              </a:tblPr>
              <a:tblGrid>
                <a:gridCol w="949503">
                  <a:extLst>
                    <a:ext uri="{9D8B030D-6E8A-4147-A177-3AD203B41FA5}">
                      <a16:colId xmlns:a16="http://schemas.microsoft.com/office/drawing/2014/main" val="1589020535"/>
                    </a:ext>
                  </a:extLst>
                </a:gridCol>
                <a:gridCol w="1891587">
                  <a:extLst>
                    <a:ext uri="{9D8B030D-6E8A-4147-A177-3AD203B41FA5}">
                      <a16:colId xmlns:a16="http://schemas.microsoft.com/office/drawing/2014/main" val="2043738144"/>
                    </a:ext>
                  </a:extLst>
                </a:gridCol>
                <a:gridCol w="949503">
                  <a:extLst>
                    <a:ext uri="{9D8B030D-6E8A-4147-A177-3AD203B41FA5}">
                      <a16:colId xmlns:a16="http://schemas.microsoft.com/office/drawing/2014/main" val="1628958568"/>
                    </a:ext>
                  </a:extLst>
                </a:gridCol>
                <a:gridCol w="949503">
                  <a:extLst>
                    <a:ext uri="{9D8B030D-6E8A-4147-A177-3AD203B41FA5}">
                      <a16:colId xmlns:a16="http://schemas.microsoft.com/office/drawing/2014/main" val="432132275"/>
                    </a:ext>
                  </a:extLst>
                </a:gridCol>
              </a:tblGrid>
              <a:tr h="196850">
                <a:tc>
                  <a:txBody>
                    <a:bodyPr/>
                    <a:lstStyle/>
                    <a:p>
                      <a:pPr algn="l" fontAlgn="b"/>
                      <a:endParaRPr lang="de-DE" sz="1100" b="0" i="0" u="none" strike="noStrike" dirty="0">
                        <a:solidFill>
                          <a:srgbClr val="000000"/>
                        </a:solidFill>
                        <a:effectLst/>
                        <a:latin typeface="Frutiger LT Std 47 Light Cn"/>
                      </a:endParaRPr>
                    </a:p>
                  </a:txBody>
                  <a:tcPr marL="6350" marR="6350" marT="6350" marB="0" anchor="b"/>
                </a:tc>
                <a:tc>
                  <a:txBody>
                    <a:bodyPr/>
                    <a:lstStyle/>
                    <a:p>
                      <a:pPr algn="l" fontAlgn="b"/>
                      <a:r>
                        <a:rPr lang="de-DE" sz="1100" b="0" i="0" u="none" strike="noStrike" dirty="0">
                          <a:solidFill>
                            <a:schemeClr val="tx1"/>
                          </a:solidFill>
                          <a:effectLst/>
                          <a:latin typeface="Frutiger LT Std 47 Light Cn"/>
                        </a:rPr>
                        <a:t>Parameter</a:t>
                      </a:r>
                    </a:p>
                  </a:txBody>
                  <a:tcPr marL="6350" marR="6350" marT="6350" marB="0" anchor="b"/>
                </a:tc>
                <a:tc>
                  <a:txBody>
                    <a:bodyPr/>
                    <a:lstStyle/>
                    <a:p>
                      <a:pPr algn="r" fontAlgn="b"/>
                      <a:endParaRPr lang="de-DE" sz="1100" b="0" i="0" u="none" strike="noStrike" dirty="0">
                        <a:solidFill>
                          <a:srgbClr val="000000"/>
                        </a:solidFill>
                        <a:effectLst/>
                        <a:latin typeface="Frutiger LT Std 47 Light Cn"/>
                      </a:endParaRPr>
                    </a:p>
                  </a:txBody>
                  <a:tcPr marL="6350" marR="6350" marT="6350" marB="0" anchor="b"/>
                </a:tc>
                <a:tc>
                  <a:txBody>
                    <a:bodyPr/>
                    <a:lstStyle/>
                    <a:p>
                      <a:pPr algn="l" fontAlgn="b"/>
                      <a:endParaRPr lang="de-DE" sz="1100" b="0" i="0" u="none" strike="noStrike" dirty="0">
                        <a:solidFill>
                          <a:srgbClr val="000000"/>
                        </a:solidFill>
                        <a:effectLst/>
                        <a:latin typeface="Frutiger LT Std 47 Light Cn"/>
                      </a:endParaRPr>
                    </a:p>
                  </a:txBody>
                  <a:tcPr marL="6350" marR="6350" marT="6350" marB="0" anchor="b"/>
                </a:tc>
                <a:extLst>
                  <a:ext uri="{0D108BD9-81ED-4DB2-BD59-A6C34878D82A}">
                    <a16:rowId xmlns:a16="http://schemas.microsoft.com/office/drawing/2014/main" val="3022621240"/>
                  </a:ext>
                </a:extLst>
              </a:tr>
              <a:tr h="196850">
                <a:tc>
                  <a:txBody>
                    <a:bodyPr/>
                    <a:lstStyle/>
                    <a:p>
                      <a:pPr algn="l" fontAlgn="b"/>
                      <a:r>
                        <a:rPr lang="de-DE" sz="1100" u="none" strike="noStrike" dirty="0">
                          <a:effectLst/>
                        </a:rPr>
                        <a:t> </a:t>
                      </a:r>
                      <a:endParaRPr lang="de-DE" sz="1100" b="0" i="0" u="none" strike="noStrike" dirty="0">
                        <a:solidFill>
                          <a:srgbClr val="000000"/>
                        </a:solidFill>
                        <a:effectLst/>
                        <a:latin typeface="Frutiger LT Std 47 Light Cn"/>
                      </a:endParaRPr>
                    </a:p>
                  </a:txBody>
                  <a:tcPr marL="6350" marR="6350" marT="6350" marB="0" anchor="b"/>
                </a:tc>
                <a:tc>
                  <a:txBody>
                    <a:bodyPr/>
                    <a:lstStyle/>
                    <a:p>
                      <a:pPr algn="l" fontAlgn="b"/>
                      <a:r>
                        <a:rPr lang="de-DE" sz="1100" u="none" strike="noStrike" dirty="0" err="1">
                          <a:effectLst/>
                        </a:rPr>
                        <a:t>VDP</a:t>
                      </a:r>
                      <a:r>
                        <a:rPr lang="de-DE" sz="1100" u="none" strike="noStrike" baseline="-25000" dirty="0" err="1">
                          <a:effectLst/>
                        </a:rPr>
                        <a:t>RVent</a:t>
                      </a:r>
                      <a:r>
                        <a:rPr lang="de-DE" sz="1100" u="none" strike="noStrike" dirty="0">
                          <a:effectLst/>
                        </a:rPr>
                        <a:t>:</a:t>
                      </a:r>
                      <a:endParaRPr lang="de-DE" sz="1100" b="0" i="0" u="none" strike="noStrike" dirty="0">
                        <a:solidFill>
                          <a:srgbClr val="000000"/>
                        </a:solidFill>
                        <a:effectLst/>
                        <a:latin typeface="Frutiger LT Std 47 Light Cn"/>
                      </a:endParaRPr>
                    </a:p>
                  </a:txBody>
                  <a:tcPr marL="6350" marR="6350" marT="6350" marB="0" anchor="b"/>
                </a:tc>
                <a:tc>
                  <a:txBody>
                    <a:bodyPr/>
                    <a:lstStyle/>
                    <a:p>
                      <a:pPr algn="r" fontAlgn="b"/>
                      <a:r>
                        <a:rPr lang="de-DE" sz="1100" u="none" strike="noStrike" dirty="0">
                          <a:effectLst/>
                        </a:rPr>
                        <a:t>8.45%</a:t>
                      </a:r>
                      <a:endParaRPr lang="de-DE" sz="1100" b="0" i="0" u="none" strike="noStrike" dirty="0">
                        <a:solidFill>
                          <a:srgbClr val="000000"/>
                        </a:solidFill>
                        <a:effectLst/>
                        <a:latin typeface="Frutiger LT Std 47 Light Cn"/>
                      </a:endParaRPr>
                    </a:p>
                  </a:txBody>
                  <a:tcPr marL="6350" marR="6350" marT="6350" marB="0" anchor="b"/>
                </a:tc>
                <a:tc>
                  <a:txBody>
                    <a:bodyPr/>
                    <a:lstStyle/>
                    <a:p>
                      <a:pPr algn="l" fontAlgn="b"/>
                      <a:r>
                        <a:rPr lang="de-DE" sz="1100" u="none" strike="noStrike">
                          <a:effectLst/>
                        </a:rPr>
                        <a:t> </a:t>
                      </a:r>
                      <a:endParaRPr lang="de-DE" sz="1100" b="0" i="0" u="none" strike="noStrike">
                        <a:solidFill>
                          <a:srgbClr val="000000"/>
                        </a:solidFill>
                        <a:effectLst/>
                        <a:latin typeface="Frutiger LT Std 47 Light Cn"/>
                      </a:endParaRPr>
                    </a:p>
                  </a:txBody>
                  <a:tcPr marL="6350" marR="6350" marT="6350" marB="0" anchor="b"/>
                </a:tc>
                <a:extLst>
                  <a:ext uri="{0D108BD9-81ED-4DB2-BD59-A6C34878D82A}">
                    <a16:rowId xmlns:a16="http://schemas.microsoft.com/office/drawing/2014/main" val="2675611818"/>
                  </a:ext>
                </a:extLst>
              </a:tr>
              <a:tr h="196850">
                <a:tc>
                  <a:txBody>
                    <a:bodyPr/>
                    <a:lstStyle/>
                    <a:p>
                      <a:pPr algn="l" fontAlgn="b"/>
                      <a:r>
                        <a:rPr lang="de-DE" sz="1100" u="none" strike="noStrike" dirty="0">
                          <a:effectLst/>
                        </a:rPr>
                        <a:t> </a:t>
                      </a:r>
                      <a:endParaRPr lang="de-DE" sz="1100" b="0" i="0" u="none" strike="noStrike" dirty="0">
                        <a:solidFill>
                          <a:srgbClr val="000000"/>
                        </a:solidFill>
                        <a:effectLst/>
                        <a:latin typeface="Frutiger LT Std 47 Light Cn"/>
                      </a:endParaRPr>
                    </a:p>
                  </a:txBody>
                  <a:tcPr marL="6350" marR="6350" marT="6350" marB="0" anchor="b"/>
                </a:tc>
                <a:tc>
                  <a:txBody>
                    <a:bodyPr/>
                    <a:lstStyle/>
                    <a:p>
                      <a:pPr algn="l" fontAlgn="b"/>
                      <a:r>
                        <a:rPr lang="de-DE" sz="1100" u="none" strike="noStrike" dirty="0">
                          <a:effectLst/>
                        </a:rPr>
                        <a:t>VDP</a:t>
                      </a:r>
                      <a:r>
                        <a:rPr lang="de-DE" sz="1100" u="none" strike="noStrike" baseline="-25000" dirty="0">
                          <a:effectLst/>
                        </a:rPr>
                        <a:t>FVL-CM</a:t>
                      </a:r>
                      <a:r>
                        <a:rPr lang="de-DE" sz="1100" u="none" strike="noStrike" dirty="0">
                          <a:effectLst/>
                        </a:rPr>
                        <a:t>:</a:t>
                      </a:r>
                      <a:endParaRPr lang="de-DE" sz="1100" b="0" i="0" u="none" strike="noStrike" dirty="0">
                        <a:solidFill>
                          <a:srgbClr val="000000"/>
                        </a:solidFill>
                        <a:effectLst/>
                        <a:latin typeface="Frutiger LT Std 47 Light Cn"/>
                      </a:endParaRPr>
                    </a:p>
                  </a:txBody>
                  <a:tcPr marL="6350" marR="6350" marT="6350" marB="0" anchor="b"/>
                </a:tc>
                <a:tc>
                  <a:txBody>
                    <a:bodyPr/>
                    <a:lstStyle/>
                    <a:p>
                      <a:pPr algn="r" fontAlgn="b"/>
                      <a:r>
                        <a:rPr lang="de-DE" sz="1100" u="none" strike="noStrike" dirty="0">
                          <a:effectLst/>
                        </a:rPr>
                        <a:t>2.66%</a:t>
                      </a:r>
                      <a:endParaRPr lang="de-DE" sz="1100" b="0" i="0" u="none" strike="noStrike" dirty="0">
                        <a:solidFill>
                          <a:srgbClr val="000000"/>
                        </a:solidFill>
                        <a:effectLst/>
                        <a:latin typeface="Frutiger LT Std 47 Light Cn"/>
                      </a:endParaRPr>
                    </a:p>
                  </a:txBody>
                  <a:tcPr marL="6350" marR="6350" marT="6350" marB="0" anchor="b"/>
                </a:tc>
                <a:tc>
                  <a:txBody>
                    <a:bodyPr/>
                    <a:lstStyle/>
                    <a:p>
                      <a:pPr algn="l" fontAlgn="b"/>
                      <a:r>
                        <a:rPr lang="de-DE" sz="1100" u="none" strike="noStrike" dirty="0">
                          <a:effectLst/>
                        </a:rPr>
                        <a:t> </a:t>
                      </a:r>
                      <a:endParaRPr lang="de-DE" sz="1100" b="0" i="0" u="none" strike="noStrike" dirty="0">
                        <a:solidFill>
                          <a:srgbClr val="000000"/>
                        </a:solidFill>
                        <a:effectLst/>
                        <a:latin typeface="Frutiger LT Std 47 Light Cn"/>
                      </a:endParaRPr>
                    </a:p>
                  </a:txBody>
                  <a:tcPr marL="6350" marR="6350" marT="6350" marB="0" anchor="b"/>
                </a:tc>
                <a:extLst>
                  <a:ext uri="{0D108BD9-81ED-4DB2-BD59-A6C34878D82A}">
                    <a16:rowId xmlns:a16="http://schemas.microsoft.com/office/drawing/2014/main" val="1202691736"/>
                  </a:ext>
                </a:extLst>
              </a:tr>
            </a:tbl>
          </a:graphicData>
        </a:graphic>
      </p:graphicFrame>
      <p:pic>
        <p:nvPicPr>
          <p:cNvPr id="5" name="Picture 4">
            <a:extLst>
              <a:ext uri="{FF2B5EF4-FFF2-40B4-BE49-F238E27FC236}">
                <a16:creationId xmlns:a16="http://schemas.microsoft.com/office/drawing/2014/main" id="{76CA8B77-266D-0073-1B24-DE07F27F5B6A}"/>
              </a:ext>
            </a:extLst>
          </p:cNvPr>
          <p:cNvPicPr>
            <a:picLocks noChangeAspect="1"/>
          </p:cNvPicPr>
          <p:nvPr/>
        </p:nvPicPr>
        <p:blipFill rotWithShape="1">
          <a:blip r:embed="rId3">
            <a:extLst>
              <a:ext uri="{28A0092B-C50C-407E-A947-70E740481C1C}">
                <a14:useLocalDpi xmlns:a14="http://schemas.microsoft.com/office/drawing/2010/main" val="0"/>
              </a:ext>
            </a:extLst>
          </a:blip>
          <a:srcRect l="6526" t="10757" r="6582" b="21569"/>
          <a:stretch/>
        </p:blipFill>
        <p:spPr>
          <a:xfrm>
            <a:off x="1612024" y="4296305"/>
            <a:ext cx="8967952" cy="1449026"/>
          </a:xfrm>
          <a:prstGeom prst="rect">
            <a:avLst/>
          </a:prstGeom>
        </p:spPr>
      </p:pic>
      <p:sp>
        <p:nvSpPr>
          <p:cNvPr id="7" name="Textfeld 8">
            <a:extLst>
              <a:ext uri="{FF2B5EF4-FFF2-40B4-BE49-F238E27FC236}">
                <a16:creationId xmlns:a16="http://schemas.microsoft.com/office/drawing/2014/main" id="{56E126FA-83DE-F897-C101-464BF13A964B}"/>
              </a:ext>
            </a:extLst>
          </p:cNvPr>
          <p:cNvSpPr txBox="1"/>
          <p:nvPr/>
        </p:nvSpPr>
        <p:spPr>
          <a:xfrm>
            <a:off x="3033302" y="6131169"/>
            <a:ext cx="6125395" cy="523220"/>
          </a:xfrm>
          <a:prstGeom prst="rect">
            <a:avLst/>
          </a:prstGeom>
          <a:noFill/>
        </p:spPr>
        <p:txBody>
          <a:bodyPr wrap="none" rtlCol="0">
            <a:spAutoFit/>
          </a:bodyPr>
          <a:lstStyle/>
          <a:p>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Export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statistics</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to</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spreadsheet</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file</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1111869158"/>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71628-3058-4616-A75C-E404C0B1D4B6}"/>
              </a:ext>
            </a:extLst>
          </p:cNvPr>
          <p:cNvSpPr>
            <a:spLocks noGrp="1"/>
          </p:cNvSpPr>
          <p:nvPr>
            <p:ph type="title"/>
          </p:nvPr>
        </p:nvSpPr>
        <p:spPr/>
        <p:txBody>
          <a:bodyPr/>
          <a:lstStyle/>
          <a:p>
            <a:r>
              <a:rPr lang="en-US" dirty="0"/>
              <a:t>Gradient imperfections</a:t>
            </a:r>
          </a:p>
        </p:txBody>
      </p:sp>
      <p:sp>
        <p:nvSpPr>
          <p:cNvPr id="3" name="TextBox 2">
            <a:extLst>
              <a:ext uri="{FF2B5EF4-FFF2-40B4-BE49-F238E27FC236}">
                <a16:creationId xmlns:a16="http://schemas.microsoft.com/office/drawing/2014/main" id="{0B547E7C-75DC-506D-3054-86865B1E6558}"/>
              </a:ext>
            </a:extLst>
          </p:cNvPr>
          <p:cNvSpPr txBox="1"/>
          <p:nvPr/>
        </p:nvSpPr>
        <p:spPr>
          <a:xfrm>
            <a:off x="950034" y="5021245"/>
            <a:ext cx="10291931" cy="646331"/>
          </a:xfrm>
          <a:prstGeom prst="rect">
            <a:avLst/>
          </a:prstGeom>
          <a:noFill/>
        </p:spPr>
        <p:txBody>
          <a:bodyPr wrap="square">
            <a:spAutoFit/>
          </a:bodyPr>
          <a:lstStyle/>
          <a:p>
            <a:r>
              <a:rPr lang="en-GB" dirty="0">
                <a:effectLst/>
                <a:latin typeface="Courier" pitchFamily="2" charset="0"/>
              </a:rPr>
              <a:t>out = </a:t>
            </a:r>
            <a:r>
              <a:rPr lang="en-GB" dirty="0" err="1">
                <a:latin typeface="Courier" pitchFamily="2" charset="0"/>
              </a:rPr>
              <a:t>evalc</a:t>
            </a:r>
            <a:r>
              <a:rPr lang="en-GB" dirty="0">
                <a:latin typeface="Courier" pitchFamily="2" charset="0"/>
              </a:rPr>
              <a:t>(</a:t>
            </a:r>
            <a:r>
              <a:rPr lang="en-GB" dirty="0">
                <a:solidFill>
                  <a:srgbClr val="AA04F9"/>
                </a:solidFill>
                <a:latin typeface="Courier" pitchFamily="2" charset="0"/>
              </a:rPr>
              <a:t>"</a:t>
            </a:r>
            <a:r>
              <a:rPr lang="en-GB" dirty="0" err="1">
                <a:solidFill>
                  <a:srgbClr val="AA04F9"/>
                </a:solidFill>
                <a:latin typeface="Courier" pitchFamily="2" charset="0"/>
              </a:rPr>
              <a:t>bart</a:t>
            </a:r>
            <a:r>
              <a:rPr lang="en-GB" dirty="0">
                <a:solidFill>
                  <a:srgbClr val="AA04F9"/>
                </a:solidFill>
                <a:latin typeface="Courier" pitchFamily="2" charset="0"/>
              </a:rPr>
              <a:t>('</a:t>
            </a:r>
            <a:r>
              <a:rPr lang="en-GB" dirty="0" err="1">
                <a:solidFill>
                  <a:srgbClr val="AA04F9"/>
                </a:solidFill>
                <a:latin typeface="Courier" pitchFamily="2" charset="0"/>
              </a:rPr>
              <a:t>estdelay</a:t>
            </a:r>
            <a:r>
              <a:rPr lang="en-GB" dirty="0">
                <a:solidFill>
                  <a:srgbClr val="AA04F9"/>
                </a:solidFill>
                <a:latin typeface="Courier" pitchFamily="2" charset="0"/>
              </a:rPr>
              <a:t> -R ', permute(</a:t>
            </a:r>
            <a:r>
              <a:rPr lang="en-GB" dirty="0" err="1">
                <a:solidFill>
                  <a:srgbClr val="AA04F9"/>
                </a:solidFill>
                <a:latin typeface="Courier" pitchFamily="2" charset="0"/>
              </a:rPr>
              <a:t>traj</a:t>
            </a:r>
            <a:r>
              <a:rPr lang="en-GB" dirty="0">
                <a:solidFill>
                  <a:srgbClr val="AA04F9"/>
                </a:solidFill>
                <a:latin typeface="Courier" pitchFamily="2" charset="0"/>
              </a:rPr>
              <a:t>(:,:,:),[1 3 2]), permute(spokes4Calib(:,:,:), [4 1 3 2]))"</a:t>
            </a:r>
            <a:r>
              <a:rPr lang="en-GB" dirty="0">
                <a:latin typeface="Courier" pitchFamily="2" charset="0"/>
              </a:rPr>
              <a:t>);</a:t>
            </a:r>
          </a:p>
        </p:txBody>
      </p:sp>
      <p:pic>
        <p:nvPicPr>
          <p:cNvPr id="7" name="Picture 6">
            <a:extLst>
              <a:ext uri="{FF2B5EF4-FFF2-40B4-BE49-F238E27FC236}">
                <a16:creationId xmlns:a16="http://schemas.microsoft.com/office/drawing/2014/main" id="{0B8021A5-1CBA-38EC-E3CF-35F10CCDEA38}"/>
              </a:ext>
            </a:extLst>
          </p:cNvPr>
          <p:cNvPicPr>
            <a:picLocks/>
          </p:cNvPicPr>
          <p:nvPr/>
        </p:nvPicPr>
        <p:blipFill rotWithShape="1">
          <a:blip r:embed="rId4">
            <a:extLst>
              <a:ext uri="{28A0092B-C50C-407E-A947-70E740481C1C}">
                <a14:useLocalDpi xmlns:a14="http://schemas.microsoft.com/office/drawing/2010/main" val="0"/>
              </a:ext>
            </a:extLst>
          </a:blip>
          <a:srcRect l="30061" t="26630" r="12328" b="33632"/>
          <a:stretch/>
        </p:blipFill>
        <p:spPr>
          <a:xfrm>
            <a:off x="1492535" y="1422384"/>
            <a:ext cx="3600000" cy="3600000"/>
          </a:xfrm>
          <a:prstGeom prst="rect">
            <a:avLst/>
          </a:prstGeom>
        </p:spPr>
      </p:pic>
      <p:pic>
        <p:nvPicPr>
          <p:cNvPr id="9" name="Picture 8">
            <a:extLst>
              <a:ext uri="{FF2B5EF4-FFF2-40B4-BE49-F238E27FC236}">
                <a16:creationId xmlns:a16="http://schemas.microsoft.com/office/drawing/2014/main" id="{AFDCCE53-F096-BA59-A45A-3F7528A79CEC}"/>
              </a:ext>
            </a:extLst>
          </p:cNvPr>
          <p:cNvPicPr>
            <a:picLocks/>
          </p:cNvPicPr>
          <p:nvPr/>
        </p:nvPicPr>
        <p:blipFill rotWithShape="1">
          <a:blip r:embed="rId5">
            <a:extLst>
              <a:ext uri="{28A0092B-C50C-407E-A947-70E740481C1C}">
                <a14:useLocalDpi xmlns:a14="http://schemas.microsoft.com/office/drawing/2010/main" val="0"/>
              </a:ext>
            </a:extLst>
          </a:blip>
          <a:srcRect l="22686" t="26628" r="19704" b="33633"/>
          <a:stretch/>
        </p:blipFill>
        <p:spPr>
          <a:xfrm>
            <a:off x="7252176" y="1348855"/>
            <a:ext cx="3600000" cy="3600000"/>
          </a:xfrm>
          <a:prstGeom prst="rect">
            <a:avLst/>
          </a:prstGeom>
        </p:spPr>
      </p:pic>
      <p:sp>
        <p:nvSpPr>
          <p:cNvPr id="11" name="Textfeld 8">
            <a:extLst>
              <a:ext uri="{FF2B5EF4-FFF2-40B4-BE49-F238E27FC236}">
                <a16:creationId xmlns:a16="http://schemas.microsoft.com/office/drawing/2014/main" id="{0B6C693A-EADE-6506-2F65-FDE9A2310A1A}"/>
              </a:ext>
            </a:extLst>
          </p:cNvPr>
          <p:cNvSpPr txBox="1"/>
          <p:nvPr/>
        </p:nvSpPr>
        <p:spPr>
          <a:xfrm>
            <a:off x="6284473" y="5921281"/>
            <a:ext cx="5259773" cy="523220"/>
          </a:xfrm>
          <a:prstGeom prst="rect">
            <a:avLst/>
          </a:prstGeom>
          <a:noFill/>
        </p:spPr>
        <p:txBody>
          <a:bodyPr wrap="none" rtlCol="0">
            <a:spAutoFit/>
          </a:bodyPr>
          <a:lstStyle/>
          <a:p>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Apply</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gradient</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delay</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correction</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cxnSp>
        <p:nvCxnSpPr>
          <p:cNvPr id="15" name="Straight Connector 14">
            <a:extLst>
              <a:ext uri="{FF2B5EF4-FFF2-40B4-BE49-F238E27FC236}">
                <a16:creationId xmlns:a16="http://schemas.microsoft.com/office/drawing/2014/main" id="{2E2F953E-F8A2-B3AC-95B8-A55FBC722B29}"/>
              </a:ext>
            </a:extLst>
          </p:cNvPr>
          <p:cNvCxnSpPr>
            <a:cxnSpLocks noChangeAspect="1"/>
          </p:cNvCxnSpPr>
          <p:nvPr/>
        </p:nvCxnSpPr>
        <p:spPr>
          <a:xfrm>
            <a:off x="9052176" y="1782384"/>
            <a:ext cx="0" cy="2880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B0B9A06-689B-9661-336C-29B1A21FEB05}"/>
              </a:ext>
            </a:extLst>
          </p:cNvPr>
          <p:cNvCxnSpPr>
            <a:cxnSpLocks/>
          </p:cNvCxnSpPr>
          <p:nvPr/>
        </p:nvCxnSpPr>
        <p:spPr>
          <a:xfrm>
            <a:off x="7311309" y="3270160"/>
            <a:ext cx="360000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1BA47B-429C-11D3-D056-355139FACDDE}"/>
              </a:ext>
            </a:extLst>
          </p:cNvPr>
          <p:cNvCxnSpPr>
            <a:cxnSpLocks noChangeAspect="1"/>
          </p:cNvCxnSpPr>
          <p:nvPr/>
        </p:nvCxnSpPr>
        <p:spPr>
          <a:xfrm>
            <a:off x="3210839" y="1830160"/>
            <a:ext cx="0" cy="2880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3D3E578-2061-A0F7-4309-66A39017DF97}"/>
              </a:ext>
            </a:extLst>
          </p:cNvPr>
          <p:cNvCxnSpPr>
            <a:cxnSpLocks/>
          </p:cNvCxnSpPr>
          <p:nvPr/>
        </p:nvCxnSpPr>
        <p:spPr>
          <a:xfrm>
            <a:off x="1474838" y="3270160"/>
            <a:ext cx="360000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Pfeil nach rechts 1">
            <a:extLst>
              <a:ext uri="{FF2B5EF4-FFF2-40B4-BE49-F238E27FC236}">
                <a16:creationId xmlns:a16="http://schemas.microsoft.com/office/drawing/2014/main" id="{B3F2FEDD-79E3-C733-62E3-C22650404E06}"/>
              </a:ext>
            </a:extLst>
          </p:cNvPr>
          <p:cNvSpPr>
            <a:spLocks noChangeAspect="1" noChangeArrowheads="1"/>
          </p:cNvSpPr>
          <p:nvPr/>
        </p:nvSpPr>
        <p:spPr bwMode="auto">
          <a:xfrm>
            <a:off x="5272355" y="3191691"/>
            <a:ext cx="1800000"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29" name="Textfeld 8">
            <a:extLst>
              <a:ext uri="{FF2B5EF4-FFF2-40B4-BE49-F238E27FC236}">
                <a16:creationId xmlns:a16="http://schemas.microsoft.com/office/drawing/2014/main" id="{8200DC38-0F31-4697-8673-EBEC6B5A059D}"/>
              </a:ext>
            </a:extLst>
          </p:cNvPr>
          <p:cNvSpPr txBox="1"/>
          <p:nvPr/>
        </p:nvSpPr>
        <p:spPr>
          <a:xfrm>
            <a:off x="1024700" y="5921281"/>
            <a:ext cx="4958409" cy="523220"/>
          </a:xfrm>
          <a:prstGeom prst="rect">
            <a:avLst/>
          </a:prstGeom>
          <a:noFill/>
        </p:spPr>
        <p:txBody>
          <a:bodyPr wrap="none" rtlCol="0">
            <a:spAutoFit/>
          </a:bodyPr>
          <a:lstStyle/>
          <a:p>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Compute</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the</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gradient</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delays</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custDataLst>
      <p:tags r:id="rId1"/>
    </p:custDataLst>
    <p:extLst>
      <p:ext uri="{BB962C8B-B14F-4D97-AF65-F5344CB8AC3E}">
        <p14:creationId xmlns:p14="http://schemas.microsoft.com/office/powerpoint/2010/main" val="1865735108"/>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up)">
                                      <p:cBhvr>
                                        <p:cTn id="9" dur="1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10"/>
                                        <p:tgtEl>
                                          <p:spTgt spid="11"/>
                                        </p:tgtEl>
                                      </p:cBhvr>
                                    </p:animEffec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8"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71628-3058-4616-A75C-E404C0B1D4B6}"/>
              </a:ext>
            </a:extLst>
          </p:cNvPr>
          <p:cNvSpPr>
            <a:spLocks noGrp="1"/>
          </p:cNvSpPr>
          <p:nvPr>
            <p:ph type="title"/>
          </p:nvPr>
        </p:nvSpPr>
        <p:spPr/>
        <p:txBody>
          <a:bodyPr/>
          <a:lstStyle/>
          <a:p>
            <a:r>
              <a:rPr lang="en-US" dirty="0"/>
              <a:t>Ringing artefact removal</a:t>
            </a:r>
          </a:p>
        </p:txBody>
      </p:sp>
      <p:sp>
        <p:nvSpPr>
          <p:cNvPr id="3" name="TextBox 2">
            <a:extLst>
              <a:ext uri="{FF2B5EF4-FFF2-40B4-BE49-F238E27FC236}">
                <a16:creationId xmlns:a16="http://schemas.microsoft.com/office/drawing/2014/main" id="{0B547E7C-75DC-506D-3054-86865B1E6558}"/>
              </a:ext>
            </a:extLst>
          </p:cNvPr>
          <p:cNvSpPr txBox="1"/>
          <p:nvPr/>
        </p:nvSpPr>
        <p:spPr>
          <a:xfrm>
            <a:off x="1003013" y="5511089"/>
            <a:ext cx="10291931" cy="923330"/>
          </a:xfrm>
          <a:prstGeom prst="rect">
            <a:avLst/>
          </a:prstGeom>
          <a:noFill/>
        </p:spPr>
        <p:txBody>
          <a:bodyPr wrap="square">
            <a:spAutoFit/>
          </a:bodyPr>
          <a:lstStyle/>
          <a:p>
            <a:r>
              <a:rPr lang="en-GB" dirty="0">
                <a:effectLst/>
                <a:latin typeface="Courier" pitchFamily="2" charset="0"/>
              </a:rPr>
              <a:t>filter1 (1,1,1,:) = </a:t>
            </a:r>
            <a:r>
              <a:rPr lang="en-GB" dirty="0" err="1">
                <a:latin typeface="Courier" pitchFamily="2" charset="0"/>
              </a:rPr>
              <a:t>hann</a:t>
            </a:r>
            <a:r>
              <a:rPr lang="en-GB" dirty="0">
                <a:latin typeface="Courier" pitchFamily="2" charset="0"/>
              </a:rPr>
              <a:t>( size(data,4) ,</a:t>
            </a:r>
            <a:r>
              <a:rPr lang="en-GB" dirty="0">
                <a:solidFill>
                  <a:srgbClr val="AA04F9"/>
                </a:solidFill>
                <a:latin typeface="Courier" pitchFamily="2" charset="0"/>
              </a:rPr>
              <a:t> 'periodic</a:t>
            </a:r>
            <a:r>
              <a:rPr lang="en-GB" dirty="0">
                <a:solidFill>
                  <a:srgbClr val="AA04F9"/>
                </a:solidFill>
                <a:effectLst/>
                <a:latin typeface="Courier" pitchFamily="2" charset="0"/>
              </a:rPr>
              <a:t>'</a:t>
            </a:r>
            <a:r>
              <a:rPr lang="en-GB" dirty="0">
                <a:effectLst/>
                <a:latin typeface="Courier" pitchFamily="2" charset="0"/>
              </a:rPr>
              <a:t>);</a:t>
            </a:r>
          </a:p>
          <a:p>
            <a:br>
              <a:rPr lang="en-GB" dirty="0">
                <a:effectLst/>
                <a:latin typeface="Courier" pitchFamily="2" charset="0"/>
              </a:rPr>
            </a:br>
            <a:endParaRPr lang="en-GB" dirty="0">
              <a:effectLst/>
              <a:latin typeface="Courier" pitchFamily="2" charset="0"/>
            </a:endParaRPr>
          </a:p>
        </p:txBody>
      </p:sp>
      <p:sp>
        <p:nvSpPr>
          <p:cNvPr id="7" name="Textfeld 8">
            <a:extLst>
              <a:ext uri="{FF2B5EF4-FFF2-40B4-BE49-F238E27FC236}">
                <a16:creationId xmlns:a16="http://schemas.microsoft.com/office/drawing/2014/main" id="{2D9BCED2-D941-6458-874B-5B8BF43022B3}"/>
              </a:ext>
            </a:extLst>
          </p:cNvPr>
          <p:cNvSpPr txBox="1"/>
          <p:nvPr/>
        </p:nvSpPr>
        <p:spPr>
          <a:xfrm>
            <a:off x="1024700" y="5921281"/>
            <a:ext cx="3304110" cy="523220"/>
          </a:xfrm>
          <a:prstGeom prst="rect">
            <a:avLst/>
          </a:prstGeom>
          <a:noFill/>
        </p:spPr>
        <p:txBody>
          <a:bodyPr wrap="none" rtlCol="0">
            <a:spAutoFit/>
          </a:bodyPr>
          <a:lstStyle/>
          <a:p>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Apply</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Hanning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filter</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6" name="Picture 15">
            <a:extLst>
              <a:ext uri="{FF2B5EF4-FFF2-40B4-BE49-F238E27FC236}">
                <a16:creationId xmlns:a16="http://schemas.microsoft.com/office/drawing/2014/main" id="{94BCD29A-2C3E-51C7-1770-10F1E5D61ECA}"/>
              </a:ext>
            </a:extLst>
          </p:cNvPr>
          <p:cNvPicPr>
            <a:picLocks noChangeAspect="1"/>
          </p:cNvPicPr>
          <p:nvPr/>
        </p:nvPicPr>
        <p:blipFill rotWithShape="1">
          <a:blip r:embed="rId4">
            <a:extLst>
              <a:ext uri="{28A0092B-C50C-407E-A947-70E740481C1C}">
                <a14:useLocalDpi xmlns:a14="http://schemas.microsoft.com/office/drawing/2010/main" val="0"/>
              </a:ext>
            </a:extLst>
          </a:blip>
          <a:srcRect l="29772" t="13108" r="30299" b="29677"/>
          <a:stretch/>
        </p:blipFill>
        <p:spPr>
          <a:xfrm>
            <a:off x="1409944" y="1785334"/>
            <a:ext cx="3600000" cy="3600000"/>
          </a:xfrm>
          <a:prstGeom prst="rect">
            <a:avLst/>
          </a:prstGeom>
        </p:spPr>
      </p:pic>
      <p:pic>
        <p:nvPicPr>
          <p:cNvPr id="18" name="Picture 17">
            <a:extLst>
              <a:ext uri="{FF2B5EF4-FFF2-40B4-BE49-F238E27FC236}">
                <a16:creationId xmlns:a16="http://schemas.microsoft.com/office/drawing/2014/main" id="{5467492D-02FB-AC3F-214B-ABCFED249905}"/>
              </a:ext>
            </a:extLst>
          </p:cNvPr>
          <p:cNvPicPr>
            <a:picLocks noChangeAspect="1"/>
          </p:cNvPicPr>
          <p:nvPr/>
        </p:nvPicPr>
        <p:blipFill rotWithShape="1">
          <a:blip r:embed="rId5">
            <a:extLst>
              <a:ext uri="{28A0092B-C50C-407E-A947-70E740481C1C}">
                <a14:useLocalDpi xmlns:a14="http://schemas.microsoft.com/office/drawing/2010/main" val="0"/>
              </a:ext>
            </a:extLst>
          </a:blip>
          <a:srcRect l="29575" t="13108" r="30496" b="29677"/>
          <a:stretch/>
        </p:blipFill>
        <p:spPr>
          <a:xfrm>
            <a:off x="7403690" y="1772866"/>
            <a:ext cx="3600000" cy="3600000"/>
          </a:xfrm>
          <a:prstGeom prst="rect">
            <a:avLst/>
          </a:prstGeom>
        </p:spPr>
      </p:pic>
      <p:sp>
        <p:nvSpPr>
          <p:cNvPr id="19" name="Pfeil nach rechts 1">
            <a:extLst>
              <a:ext uri="{FF2B5EF4-FFF2-40B4-BE49-F238E27FC236}">
                <a16:creationId xmlns:a16="http://schemas.microsoft.com/office/drawing/2014/main" id="{65133B12-ACB8-F49D-539B-736B9782704D}"/>
              </a:ext>
            </a:extLst>
          </p:cNvPr>
          <p:cNvSpPr>
            <a:spLocks noChangeAspect="1" noChangeArrowheads="1"/>
          </p:cNvSpPr>
          <p:nvPr/>
        </p:nvSpPr>
        <p:spPr bwMode="auto">
          <a:xfrm>
            <a:off x="5272355" y="3191691"/>
            <a:ext cx="1800000"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20" name="Pfeil nach rechts 1">
            <a:extLst>
              <a:ext uri="{FF2B5EF4-FFF2-40B4-BE49-F238E27FC236}">
                <a16:creationId xmlns:a16="http://schemas.microsoft.com/office/drawing/2014/main" id="{FD4CAA27-BD36-D0CA-3AB4-01061010B8E1}"/>
              </a:ext>
            </a:extLst>
          </p:cNvPr>
          <p:cNvSpPr>
            <a:spLocks noChangeArrowheads="1"/>
          </p:cNvSpPr>
          <p:nvPr/>
        </p:nvSpPr>
        <p:spPr bwMode="auto">
          <a:xfrm>
            <a:off x="1843846" y="3267399"/>
            <a:ext cx="540000" cy="154741"/>
          </a:xfrm>
          <a:prstGeom prst="rightArrow">
            <a:avLst>
              <a:gd name="adj1" fmla="val 50000"/>
              <a:gd name="adj2" fmla="val 49661"/>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21" name="Pfeil nach rechts 1">
            <a:extLst>
              <a:ext uri="{FF2B5EF4-FFF2-40B4-BE49-F238E27FC236}">
                <a16:creationId xmlns:a16="http://schemas.microsoft.com/office/drawing/2014/main" id="{EC2BA11C-9766-37AB-897B-C279C487BB46}"/>
              </a:ext>
            </a:extLst>
          </p:cNvPr>
          <p:cNvSpPr>
            <a:spLocks noChangeArrowheads="1"/>
          </p:cNvSpPr>
          <p:nvPr/>
        </p:nvSpPr>
        <p:spPr bwMode="auto">
          <a:xfrm>
            <a:off x="7854303" y="3267399"/>
            <a:ext cx="540000" cy="154741"/>
          </a:xfrm>
          <a:prstGeom prst="rightArrow">
            <a:avLst>
              <a:gd name="adj1" fmla="val 50000"/>
              <a:gd name="adj2" fmla="val 49661"/>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22" name="Pfeil nach rechts 1">
            <a:extLst>
              <a:ext uri="{FF2B5EF4-FFF2-40B4-BE49-F238E27FC236}">
                <a16:creationId xmlns:a16="http://schemas.microsoft.com/office/drawing/2014/main" id="{3A344E59-D9F7-22A4-9AE8-28371625CEB4}"/>
              </a:ext>
            </a:extLst>
          </p:cNvPr>
          <p:cNvSpPr>
            <a:spLocks noChangeArrowheads="1"/>
          </p:cNvSpPr>
          <p:nvPr/>
        </p:nvSpPr>
        <p:spPr bwMode="auto">
          <a:xfrm rot="13011150">
            <a:off x="4220304" y="4487583"/>
            <a:ext cx="540000" cy="154741"/>
          </a:xfrm>
          <a:prstGeom prst="rightArrow">
            <a:avLst>
              <a:gd name="adj1" fmla="val 50000"/>
              <a:gd name="adj2" fmla="val 49661"/>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23" name="Pfeil nach rechts 1">
            <a:extLst>
              <a:ext uri="{FF2B5EF4-FFF2-40B4-BE49-F238E27FC236}">
                <a16:creationId xmlns:a16="http://schemas.microsoft.com/office/drawing/2014/main" id="{D6E2F8D0-7E86-B255-D1D4-4215C7C42E18}"/>
              </a:ext>
            </a:extLst>
          </p:cNvPr>
          <p:cNvSpPr>
            <a:spLocks noChangeArrowheads="1"/>
          </p:cNvSpPr>
          <p:nvPr/>
        </p:nvSpPr>
        <p:spPr bwMode="auto">
          <a:xfrm rot="13011150">
            <a:off x="10219809" y="4487582"/>
            <a:ext cx="540000" cy="154741"/>
          </a:xfrm>
          <a:prstGeom prst="rightArrow">
            <a:avLst>
              <a:gd name="adj1" fmla="val 50000"/>
              <a:gd name="adj2" fmla="val 49661"/>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Tree>
    <p:custDataLst>
      <p:tags r:id="rId1"/>
    </p:custDataLst>
    <p:extLst>
      <p:ext uri="{BB962C8B-B14F-4D97-AF65-F5344CB8AC3E}">
        <p14:creationId xmlns:p14="http://schemas.microsoft.com/office/powerpoint/2010/main" val="3051158639"/>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6568-A34E-D2C6-3F66-97E3B91C1720}"/>
              </a:ext>
            </a:extLst>
          </p:cNvPr>
          <p:cNvSpPr>
            <a:spLocks noGrp="1"/>
          </p:cNvSpPr>
          <p:nvPr>
            <p:ph type="title"/>
          </p:nvPr>
        </p:nvSpPr>
        <p:spPr/>
        <p:txBody>
          <a:bodyPr/>
          <a:lstStyle/>
          <a:p>
            <a:r>
              <a:rPr lang="en-DE" dirty="0"/>
              <a:t>Low-resolution Image Reconstruction</a:t>
            </a:r>
          </a:p>
        </p:txBody>
      </p:sp>
      <p:sp>
        <p:nvSpPr>
          <p:cNvPr id="3" name="Content Placeholder 2">
            <a:extLst>
              <a:ext uri="{FF2B5EF4-FFF2-40B4-BE49-F238E27FC236}">
                <a16:creationId xmlns:a16="http://schemas.microsoft.com/office/drawing/2014/main" id="{B31C62C5-396D-2334-012B-4DB2167A1CA1}"/>
              </a:ext>
            </a:extLst>
          </p:cNvPr>
          <p:cNvSpPr>
            <a:spLocks noGrp="1"/>
          </p:cNvSpPr>
          <p:nvPr>
            <p:ph idx="1"/>
          </p:nvPr>
        </p:nvSpPr>
        <p:spPr>
          <a:xfrm>
            <a:off x="838200" y="1825625"/>
            <a:ext cx="9928123" cy="4351338"/>
          </a:xfrm>
        </p:spPr>
        <p:txBody>
          <a:bodyPr>
            <a:normAutofit/>
          </a:bodyPr>
          <a:lstStyle/>
          <a:p>
            <a:r>
              <a:rPr lang="en-DE" dirty="0"/>
              <a:t>1. </a:t>
            </a:r>
            <a:r>
              <a:rPr lang="en-GB" dirty="0"/>
              <a:t>Select of one-eighth and one-fourth of the k-space data </a:t>
            </a:r>
            <a:r>
              <a:rPr lang="en-GB" dirty="0" err="1"/>
              <a:t>centered</a:t>
            </a:r>
            <a:r>
              <a:rPr lang="en-GB" dirty="0"/>
              <a:t> around the middle index of the readout and partition dimension.</a:t>
            </a:r>
          </a:p>
          <a:p>
            <a:pPr marL="0" indent="0">
              <a:buNone/>
            </a:pPr>
            <a:r>
              <a:rPr lang="en-GB" sz="1800" dirty="0" err="1">
                <a:latin typeface="Courier" pitchFamily="2" charset="0"/>
              </a:rPr>
              <a:t>data_LR</a:t>
            </a:r>
            <a:r>
              <a:rPr lang="en-GB" sz="1800" dirty="0">
                <a:latin typeface="Courier" pitchFamily="2" charset="0"/>
              </a:rPr>
              <a:t> = data(:,:,:,size(data_fft,4)/2 - floor(size(data_fft,4)/8) +1: size(data_fft,4)/2 + round(size(data_fft,4)/8));</a:t>
            </a:r>
          </a:p>
          <a:p>
            <a:pPr marL="0" indent="0">
              <a:buNone/>
            </a:pPr>
            <a:endParaRPr lang="en-GB" sz="1800" dirty="0">
              <a:latin typeface="Courier" pitchFamily="2" charset="0"/>
            </a:endParaRPr>
          </a:p>
        </p:txBody>
      </p:sp>
      <p:pic>
        <p:nvPicPr>
          <p:cNvPr id="8" name="Picture 7">
            <a:extLst>
              <a:ext uri="{FF2B5EF4-FFF2-40B4-BE49-F238E27FC236}">
                <a16:creationId xmlns:a16="http://schemas.microsoft.com/office/drawing/2014/main" id="{B8B73DE7-5A94-4E4B-8C2D-F444106D9F4A}"/>
              </a:ext>
            </a:extLst>
          </p:cNvPr>
          <p:cNvPicPr>
            <a:picLocks noChangeAspect="1"/>
          </p:cNvPicPr>
          <p:nvPr/>
        </p:nvPicPr>
        <p:blipFill rotWithShape="1">
          <a:blip r:embed="rId3">
            <a:extLst>
              <a:ext uri="{28A0092B-C50C-407E-A947-70E740481C1C}">
                <a14:useLocalDpi xmlns:a14="http://schemas.microsoft.com/office/drawing/2010/main" val="0"/>
              </a:ext>
            </a:extLst>
          </a:blip>
          <a:srcRect l="13711" t="9966" r="49442" b="19883"/>
          <a:stretch/>
        </p:blipFill>
        <p:spPr>
          <a:xfrm>
            <a:off x="2156791" y="4001294"/>
            <a:ext cx="2405270" cy="2316370"/>
          </a:xfrm>
          <a:prstGeom prst="rect">
            <a:avLst/>
          </a:prstGeom>
          <a:ln>
            <a:solidFill>
              <a:schemeClr val="tx1"/>
            </a:solidFill>
          </a:ln>
        </p:spPr>
      </p:pic>
      <p:sp>
        <p:nvSpPr>
          <p:cNvPr id="9" name="Pfeil nach rechts 1">
            <a:extLst>
              <a:ext uri="{FF2B5EF4-FFF2-40B4-BE49-F238E27FC236}">
                <a16:creationId xmlns:a16="http://schemas.microsoft.com/office/drawing/2014/main" id="{F75C223F-E53F-B2ED-C597-1F3D7187CDEA}"/>
              </a:ext>
            </a:extLst>
          </p:cNvPr>
          <p:cNvSpPr>
            <a:spLocks noChangeAspect="1" noChangeArrowheads="1"/>
          </p:cNvSpPr>
          <p:nvPr/>
        </p:nvSpPr>
        <p:spPr bwMode="auto">
          <a:xfrm>
            <a:off x="5196000" y="5081010"/>
            <a:ext cx="1800000"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pic>
        <p:nvPicPr>
          <p:cNvPr id="10" name="Picture 9">
            <a:extLst>
              <a:ext uri="{FF2B5EF4-FFF2-40B4-BE49-F238E27FC236}">
                <a16:creationId xmlns:a16="http://schemas.microsoft.com/office/drawing/2014/main" id="{7106B461-F4C0-1BF3-817F-B6DD15FC868F}"/>
              </a:ext>
            </a:extLst>
          </p:cNvPr>
          <p:cNvPicPr>
            <a:picLocks noChangeAspect="1"/>
          </p:cNvPicPr>
          <p:nvPr/>
        </p:nvPicPr>
        <p:blipFill rotWithShape="1">
          <a:blip r:embed="rId3">
            <a:extLst>
              <a:ext uri="{28A0092B-C50C-407E-A947-70E740481C1C}">
                <a14:useLocalDpi xmlns:a14="http://schemas.microsoft.com/office/drawing/2010/main" val="0"/>
              </a:ext>
            </a:extLst>
          </a:blip>
          <a:srcRect l="13711" t="9966" r="49442" b="19883"/>
          <a:stretch/>
        </p:blipFill>
        <p:spPr>
          <a:xfrm>
            <a:off x="7629939" y="4001294"/>
            <a:ext cx="2405270" cy="2316370"/>
          </a:xfrm>
          <a:prstGeom prst="rect">
            <a:avLst/>
          </a:prstGeom>
        </p:spPr>
      </p:pic>
      <p:sp>
        <p:nvSpPr>
          <p:cNvPr id="11" name="Rectangle 10">
            <a:extLst>
              <a:ext uri="{FF2B5EF4-FFF2-40B4-BE49-F238E27FC236}">
                <a16:creationId xmlns:a16="http://schemas.microsoft.com/office/drawing/2014/main" id="{D3B6486E-A79D-2DDF-D600-978A33755FAF}"/>
              </a:ext>
            </a:extLst>
          </p:cNvPr>
          <p:cNvSpPr/>
          <p:nvPr/>
        </p:nvSpPr>
        <p:spPr>
          <a:xfrm>
            <a:off x="2156791" y="4760842"/>
            <a:ext cx="2405270" cy="785193"/>
          </a:xfrm>
          <a:prstGeom prst="rect">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4AD686BE-F94E-4855-10C8-E500E1D36B9A}"/>
              </a:ext>
            </a:extLst>
          </p:cNvPr>
          <p:cNvSpPr/>
          <p:nvPr/>
        </p:nvSpPr>
        <p:spPr>
          <a:xfrm>
            <a:off x="7629939" y="3975649"/>
            <a:ext cx="2405270" cy="785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tangle 13">
            <a:extLst>
              <a:ext uri="{FF2B5EF4-FFF2-40B4-BE49-F238E27FC236}">
                <a16:creationId xmlns:a16="http://schemas.microsoft.com/office/drawing/2014/main" id="{2FAB251C-53FA-AFB5-6185-BBDEF3D59C91}"/>
              </a:ext>
            </a:extLst>
          </p:cNvPr>
          <p:cNvSpPr/>
          <p:nvPr/>
        </p:nvSpPr>
        <p:spPr>
          <a:xfrm>
            <a:off x="7629939" y="5520390"/>
            <a:ext cx="2405270" cy="785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177830243"/>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6568-A34E-D2C6-3F66-97E3B91C1720}"/>
              </a:ext>
            </a:extLst>
          </p:cNvPr>
          <p:cNvSpPr>
            <a:spLocks noGrp="1"/>
          </p:cNvSpPr>
          <p:nvPr>
            <p:ph type="title"/>
          </p:nvPr>
        </p:nvSpPr>
        <p:spPr/>
        <p:txBody>
          <a:bodyPr/>
          <a:lstStyle/>
          <a:p>
            <a:r>
              <a:rPr lang="en-DE" dirty="0"/>
              <a:t>Low-resolution Image Reconstruction</a:t>
            </a:r>
          </a:p>
        </p:txBody>
      </p:sp>
      <p:sp>
        <p:nvSpPr>
          <p:cNvPr id="3" name="Content Placeholder 2">
            <a:extLst>
              <a:ext uri="{FF2B5EF4-FFF2-40B4-BE49-F238E27FC236}">
                <a16:creationId xmlns:a16="http://schemas.microsoft.com/office/drawing/2014/main" id="{B31C62C5-396D-2334-012B-4DB2167A1CA1}"/>
              </a:ext>
            </a:extLst>
          </p:cNvPr>
          <p:cNvSpPr>
            <a:spLocks noGrp="1"/>
          </p:cNvSpPr>
          <p:nvPr>
            <p:ph idx="1"/>
          </p:nvPr>
        </p:nvSpPr>
        <p:spPr>
          <a:xfrm>
            <a:off x="838200" y="1825625"/>
            <a:ext cx="10422835" cy="4351338"/>
          </a:xfrm>
        </p:spPr>
        <p:txBody>
          <a:bodyPr>
            <a:normAutofit fontScale="92500"/>
          </a:bodyPr>
          <a:lstStyle/>
          <a:p>
            <a:r>
              <a:rPr lang="en-GB" dirty="0"/>
              <a:t>2. Reshape the k-space data and trajectories to include time dimension</a:t>
            </a:r>
          </a:p>
          <a:p>
            <a:endParaRPr lang="en-GB" dirty="0"/>
          </a:p>
          <a:p>
            <a:endParaRPr lang="en-GB" dirty="0"/>
          </a:p>
          <a:p>
            <a:endParaRPr lang="en-GB" dirty="0"/>
          </a:p>
          <a:p>
            <a:endParaRPr lang="en-GB" dirty="0"/>
          </a:p>
          <a:p>
            <a:endParaRPr lang="en-GB" dirty="0"/>
          </a:p>
          <a:p>
            <a:r>
              <a:rPr lang="en-GB" dirty="0"/>
              <a:t>3. Reconstruct the low-resolution images using a  PICS command in BART</a:t>
            </a:r>
          </a:p>
          <a:p>
            <a:pPr marL="0" indent="0">
              <a:buNone/>
            </a:pPr>
            <a:r>
              <a:rPr lang="en-GB" sz="1800" dirty="0" err="1">
                <a:latin typeface="Courier" pitchFamily="2" charset="0"/>
              </a:rPr>
              <a:t>igridDynamic_LR</a:t>
            </a:r>
            <a:r>
              <a:rPr lang="en-GB" sz="1800" dirty="0">
                <a:latin typeface="Courier" pitchFamily="2" charset="0"/>
              </a:rPr>
              <a:t> = </a:t>
            </a:r>
            <a:r>
              <a:rPr lang="en-GB" sz="1800" dirty="0" err="1">
                <a:latin typeface="Courier" pitchFamily="2" charset="0"/>
              </a:rPr>
              <a:t>bart</a:t>
            </a:r>
            <a:r>
              <a:rPr lang="en-GB" sz="1800" dirty="0">
                <a:latin typeface="Courier" pitchFamily="2" charset="0"/>
              </a:rPr>
              <a:t>(</a:t>
            </a:r>
            <a:r>
              <a:rPr lang="en-GB" sz="1800" dirty="0">
                <a:solidFill>
                  <a:srgbClr val="AA04F9"/>
                </a:solidFill>
                <a:latin typeface="Courier" pitchFamily="2" charset="0"/>
              </a:rPr>
              <a:t>'pics -g -S -R Q:0.1 -R T:1024:0:0.01 -R T:3:0:0.0001 -t'</a:t>
            </a:r>
            <a:r>
              <a:rPr lang="en-GB" sz="1800" dirty="0">
                <a:latin typeface="Courier" pitchFamily="2" charset="0"/>
              </a:rPr>
              <a:t>,</a:t>
            </a:r>
            <a:r>
              <a:rPr lang="en-GB" sz="1800" dirty="0">
                <a:solidFill>
                  <a:srgbClr val="AA04F9"/>
                </a:solidFill>
                <a:latin typeface="Courier" pitchFamily="2" charset="0"/>
              </a:rPr>
              <a:t> </a:t>
            </a:r>
            <a:r>
              <a:rPr lang="en-GB" sz="1800" dirty="0">
                <a:latin typeface="Courier" pitchFamily="2" charset="0"/>
              </a:rPr>
              <a:t>permute(</a:t>
            </a:r>
            <a:r>
              <a:rPr lang="en-GB" sz="1800" dirty="0" err="1">
                <a:latin typeface="Courier" pitchFamily="2" charset="0"/>
              </a:rPr>
              <a:t>trajT</a:t>
            </a:r>
            <a:r>
              <a:rPr lang="en-GB" sz="1800" dirty="0">
                <a:latin typeface="Courier" pitchFamily="2" charset="0"/>
              </a:rPr>
              <a:t>,[1 2 3 4 5 7 8 9 10 11 6]) , permute(</a:t>
            </a:r>
            <a:r>
              <a:rPr lang="en-GB" sz="1800" dirty="0" err="1">
                <a:latin typeface="Courier" pitchFamily="2" charset="0"/>
              </a:rPr>
              <a:t>kspaceT</a:t>
            </a:r>
            <a:r>
              <a:rPr lang="en-GB" sz="1800" dirty="0">
                <a:latin typeface="Courier" pitchFamily="2" charset="0"/>
              </a:rPr>
              <a:t>, [1 2 3 4 5 7 8 9 10 11 6]), double(</a:t>
            </a:r>
            <a:r>
              <a:rPr lang="en-GB" sz="1800" dirty="0" err="1">
                <a:latin typeface="Courier" pitchFamily="2" charset="0"/>
              </a:rPr>
              <a:t>sens</a:t>
            </a:r>
            <a:r>
              <a:rPr lang="en-GB" sz="1800" dirty="0">
                <a:latin typeface="Courier" pitchFamily="2" charset="0"/>
              </a:rPr>
              <a:t>));</a:t>
            </a:r>
          </a:p>
        </p:txBody>
      </p:sp>
      <p:pic>
        <p:nvPicPr>
          <p:cNvPr id="8" name="Picture 7">
            <a:extLst>
              <a:ext uri="{FF2B5EF4-FFF2-40B4-BE49-F238E27FC236}">
                <a16:creationId xmlns:a16="http://schemas.microsoft.com/office/drawing/2014/main" id="{568F180F-0A83-0BFF-1703-14A767F57CEA}"/>
              </a:ext>
            </a:extLst>
          </p:cNvPr>
          <p:cNvPicPr>
            <a:picLocks noChangeAspect="1"/>
          </p:cNvPicPr>
          <p:nvPr/>
        </p:nvPicPr>
        <p:blipFill rotWithShape="1">
          <a:blip r:embed="rId3">
            <a:extLst>
              <a:ext uri="{28A0092B-C50C-407E-A947-70E740481C1C}">
                <a14:useLocalDpi xmlns:a14="http://schemas.microsoft.com/office/drawing/2010/main" val="0"/>
              </a:ext>
            </a:extLst>
          </a:blip>
          <a:srcRect l="13711" t="30478" r="49442" b="41850"/>
          <a:stretch/>
        </p:blipFill>
        <p:spPr>
          <a:xfrm>
            <a:off x="2231962" y="3260035"/>
            <a:ext cx="1595928" cy="606287"/>
          </a:xfrm>
          <a:prstGeom prst="rect">
            <a:avLst/>
          </a:prstGeom>
          <a:ln>
            <a:solidFill>
              <a:schemeClr val="tx1"/>
            </a:solidFill>
          </a:ln>
        </p:spPr>
      </p:pic>
      <p:sp>
        <p:nvSpPr>
          <p:cNvPr id="9" name="Pfeil nach rechts 1">
            <a:extLst>
              <a:ext uri="{FF2B5EF4-FFF2-40B4-BE49-F238E27FC236}">
                <a16:creationId xmlns:a16="http://schemas.microsoft.com/office/drawing/2014/main" id="{EDA78724-B53E-7E6F-679D-427CF84F8BB1}"/>
              </a:ext>
            </a:extLst>
          </p:cNvPr>
          <p:cNvSpPr>
            <a:spLocks noChangeAspect="1" noChangeArrowheads="1"/>
          </p:cNvSpPr>
          <p:nvPr/>
        </p:nvSpPr>
        <p:spPr bwMode="auto">
          <a:xfrm>
            <a:off x="4164381" y="3500653"/>
            <a:ext cx="1800000"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10" name="Pfeil nach rechts 1">
            <a:extLst>
              <a:ext uri="{FF2B5EF4-FFF2-40B4-BE49-F238E27FC236}">
                <a16:creationId xmlns:a16="http://schemas.microsoft.com/office/drawing/2014/main" id="{632F1880-FA59-0E0D-FBB7-C842988EE7E0}"/>
              </a:ext>
            </a:extLst>
          </p:cNvPr>
          <p:cNvSpPr>
            <a:spLocks noChangeArrowheads="1"/>
          </p:cNvSpPr>
          <p:nvPr/>
        </p:nvSpPr>
        <p:spPr bwMode="auto">
          <a:xfrm rot="17942223">
            <a:off x="7572623" y="3799671"/>
            <a:ext cx="1800000" cy="72000"/>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11" name="Textfeld 8">
            <a:extLst>
              <a:ext uri="{FF2B5EF4-FFF2-40B4-BE49-F238E27FC236}">
                <a16:creationId xmlns:a16="http://schemas.microsoft.com/office/drawing/2014/main" id="{BAD43436-AB2E-66DD-9288-199E9225ABCC}"/>
              </a:ext>
            </a:extLst>
          </p:cNvPr>
          <p:cNvSpPr txBox="1"/>
          <p:nvPr/>
        </p:nvSpPr>
        <p:spPr>
          <a:xfrm rot="17932419">
            <a:off x="8366971" y="3821462"/>
            <a:ext cx="574196" cy="338554"/>
          </a:xfrm>
          <a:prstGeom prst="rect">
            <a:avLst/>
          </a:prstGeom>
          <a:noFill/>
        </p:spPr>
        <p:txBody>
          <a:bodyPr wrap="none" rtlCol="0">
            <a:spAutoFit/>
          </a:bodyPr>
          <a:lstStyle/>
          <a:p>
            <a:r>
              <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rPr>
              <a:t>time</a:t>
            </a:r>
          </a:p>
        </p:txBody>
      </p:sp>
      <p:pic>
        <p:nvPicPr>
          <p:cNvPr id="12" name="Picture 11">
            <a:extLst>
              <a:ext uri="{FF2B5EF4-FFF2-40B4-BE49-F238E27FC236}">
                <a16:creationId xmlns:a16="http://schemas.microsoft.com/office/drawing/2014/main" id="{A5C290EA-840E-BB3A-1E12-2B3AD992F50D}"/>
              </a:ext>
            </a:extLst>
          </p:cNvPr>
          <p:cNvPicPr>
            <a:picLocks noChangeAspect="1"/>
          </p:cNvPicPr>
          <p:nvPr/>
        </p:nvPicPr>
        <p:blipFill rotWithShape="1">
          <a:blip r:embed="rId3">
            <a:extLst>
              <a:ext uri="{28A0092B-C50C-407E-A947-70E740481C1C}">
                <a14:useLocalDpi xmlns:a14="http://schemas.microsoft.com/office/drawing/2010/main" val="0"/>
              </a:ext>
            </a:extLst>
          </a:blip>
          <a:srcRect l="13711" t="30478" r="49442" b="41850"/>
          <a:stretch/>
        </p:blipFill>
        <p:spPr>
          <a:xfrm>
            <a:off x="7055726" y="2593241"/>
            <a:ext cx="1595928" cy="606287"/>
          </a:xfrm>
          <a:prstGeom prst="rect">
            <a:avLst/>
          </a:prstGeom>
          <a:ln>
            <a:solidFill>
              <a:schemeClr val="tx1"/>
            </a:solidFill>
          </a:ln>
        </p:spPr>
      </p:pic>
      <p:pic>
        <p:nvPicPr>
          <p:cNvPr id="13" name="Picture 12">
            <a:extLst>
              <a:ext uri="{FF2B5EF4-FFF2-40B4-BE49-F238E27FC236}">
                <a16:creationId xmlns:a16="http://schemas.microsoft.com/office/drawing/2014/main" id="{5492F1EC-BE42-08D9-6B74-D9AEC353678E}"/>
              </a:ext>
            </a:extLst>
          </p:cNvPr>
          <p:cNvPicPr>
            <a:picLocks noChangeAspect="1"/>
          </p:cNvPicPr>
          <p:nvPr/>
        </p:nvPicPr>
        <p:blipFill rotWithShape="1">
          <a:blip r:embed="rId3">
            <a:extLst>
              <a:ext uri="{28A0092B-C50C-407E-A947-70E740481C1C}">
                <a14:useLocalDpi xmlns:a14="http://schemas.microsoft.com/office/drawing/2010/main" val="0"/>
              </a:ext>
            </a:extLst>
          </a:blip>
          <a:srcRect l="13711" t="30478" r="49442" b="41850"/>
          <a:stretch/>
        </p:blipFill>
        <p:spPr>
          <a:xfrm>
            <a:off x="6876695" y="2937003"/>
            <a:ext cx="1595928" cy="606287"/>
          </a:xfrm>
          <a:prstGeom prst="rect">
            <a:avLst/>
          </a:prstGeom>
          <a:ln>
            <a:solidFill>
              <a:schemeClr val="tx1"/>
            </a:solidFill>
          </a:ln>
        </p:spPr>
      </p:pic>
      <p:pic>
        <p:nvPicPr>
          <p:cNvPr id="14" name="Picture 13">
            <a:extLst>
              <a:ext uri="{FF2B5EF4-FFF2-40B4-BE49-F238E27FC236}">
                <a16:creationId xmlns:a16="http://schemas.microsoft.com/office/drawing/2014/main" id="{8BB5957A-89EA-8B58-65D9-7E6CCBEC8793}"/>
              </a:ext>
            </a:extLst>
          </p:cNvPr>
          <p:cNvPicPr>
            <a:picLocks noChangeAspect="1"/>
          </p:cNvPicPr>
          <p:nvPr/>
        </p:nvPicPr>
        <p:blipFill rotWithShape="1">
          <a:blip r:embed="rId3">
            <a:extLst>
              <a:ext uri="{28A0092B-C50C-407E-A947-70E740481C1C}">
                <a14:useLocalDpi xmlns:a14="http://schemas.microsoft.com/office/drawing/2010/main" val="0"/>
              </a:ext>
            </a:extLst>
          </a:blip>
          <a:srcRect l="13711" t="30478" r="49442" b="41850"/>
          <a:stretch/>
        </p:blipFill>
        <p:spPr>
          <a:xfrm>
            <a:off x="6670004" y="3275978"/>
            <a:ext cx="1595928" cy="606287"/>
          </a:xfrm>
          <a:prstGeom prst="rect">
            <a:avLst/>
          </a:prstGeom>
          <a:ln>
            <a:solidFill>
              <a:schemeClr val="tx1"/>
            </a:solidFill>
          </a:ln>
        </p:spPr>
      </p:pic>
      <p:pic>
        <p:nvPicPr>
          <p:cNvPr id="15" name="Picture 14">
            <a:extLst>
              <a:ext uri="{FF2B5EF4-FFF2-40B4-BE49-F238E27FC236}">
                <a16:creationId xmlns:a16="http://schemas.microsoft.com/office/drawing/2014/main" id="{0BF599E7-1058-FD90-EB9C-7C8EB9BA065A}"/>
              </a:ext>
            </a:extLst>
          </p:cNvPr>
          <p:cNvPicPr>
            <a:picLocks noChangeAspect="1"/>
          </p:cNvPicPr>
          <p:nvPr/>
        </p:nvPicPr>
        <p:blipFill rotWithShape="1">
          <a:blip r:embed="rId3">
            <a:extLst>
              <a:ext uri="{28A0092B-C50C-407E-A947-70E740481C1C}">
                <a14:useLocalDpi xmlns:a14="http://schemas.microsoft.com/office/drawing/2010/main" val="0"/>
              </a:ext>
            </a:extLst>
          </a:blip>
          <a:srcRect l="13711" t="30478" r="49442" b="41850"/>
          <a:stretch/>
        </p:blipFill>
        <p:spPr>
          <a:xfrm>
            <a:off x="6463313" y="3619024"/>
            <a:ext cx="1595928" cy="606287"/>
          </a:xfrm>
          <a:prstGeom prst="rect">
            <a:avLst/>
          </a:prstGeom>
          <a:ln>
            <a:solidFill>
              <a:schemeClr val="tx1"/>
            </a:solidFill>
          </a:ln>
        </p:spPr>
      </p:pic>
      <p:pic>
        <p:nvPicPr>
          <p:cNvPr id="16" name="Picture 15">
            <a:extLst>
              <a:ext uri="{FF2B5EF4-FFF2-40B4-BE49-F238E27FC236}">
                <a16:creationId xmlns:a16="http://schemas.microsoft.com/office/drawing/2014/main" id="{EFDAAE53-BB3B-5AE7-1161-1BD39CCF7431}"/>
              </a:ext>
            </a:extLst>
          </p:cNvPr>
          <p:cNvPicPr>
            <a:picLocks noChangeAspect="1"/>
          </p:cNvPicPr>
          <p:nvPr/>
        </p:nvPicPr>
        <p:blipFill rotWithShape="1">
          <a:blip r:embed="rId3">
            <a:extLst>
              <a:ext uri="{28A0092B-C50C-407E-A947-70E740481C1C}">
                <a14:useLocalDpi xmlns:a14="http://schemas.microsoft.com/office/drawing/2010/main" val="0"/>
              </a:ext>
            </a:extLst>
          </a:blip>
          <a:srcRect l="13711" t="30478" r="49442" b="41850"/>
          <a:stretch/>
        </p:blipFill>
        <p:spPr>
          <a:xfrm>
            <a:off x="6266256" y="3967705"/>
            <a:ext cx="1595928" cy="606287"/>
          </a:xfrm>
          <a:prstGeom prst="rect">
            <a:avLst/>
          </a:prstGeom>
          <a:ln>
            <a:solidFill>
              <a:schemeClr val="tx1"/>
            </a:solidFill>
          </a:ln>
        </p:spPr>
      </p:pic>
    </p:spTree>
    <p:extLst>
      <p:ext uri="{BB962C8B-B14F-4D97-AF65-F5344CB8AC3E}">
        <p14:creationId xmlns:p14="http://schemas.microsoft.com/office/powerpoint/2010/main" val="1193140901"/>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1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1CEC6E5-6ACE-4A8F-9609-E2F3FE5B7F95}"/>
              </a:ext>
            </a:extLst>
          </p:cNvPr>
          <p:cNvSpPr txBox="1"/>
          <p:nvPr/>
        </p:nvSpPr>
        <p:spPr>
          <a:xfrm>
            <a:off x="608447" y="1998737"/>
            <a:ext cx="3041217" cy="461665"/>
          </a:xfrm>
          <a:prstGeom prst="rect">
            <a:avLst/>
          </a:prstGeom>
          <a:noFill/>
        </p:spPr>
        <p:txBody>
          <a:bodyPr wrap="none" rtlCol="0">
            <a:spAutoFit/>
          </a:bodyPr>
          <a:lstStyle/>
          <a:p>
            <a:r>
              <a:rPr lang="de-DE"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Otsu‘s</a:t>
            </a:r>
            <a:r>
              <a:rPr lang="de-DE" sz="2400" dirty="0">
                <a:latin typeface="Microsoft Sans Serif" panose="020B0604020202020204" pitchFamily="34" charset="0"/>
                <a:ea typeface="Microsoft Sans Serif" panose="020B0604020202020204" pitchFamily="34" charset="0"/>
                <a:cs typeface="Microsoft Sans Serif" panose="020B0604020202020204" pitchFamily="34" charset="0"/>
              </a:rPr>
              <a:t> Segmentation</a:t>
            </a:r>
          </a:p>
        </p:txBody>
      </p:sp>
      <p:sp>
        <p:nvSpPr>
          <p:cNvPr id="9" name="Textfeld 8">
            <a:extLst>
              <a:ext uri="{FF2B5EF4-FFF2-40B4-BE49-F238E27FC236}">
                <a16:creationId xmlns:a16="http://schemas.microsoft.com/office/drawing/2014/main" id="{448B1EF5-1503-485F-9C27-ECB13C367655}"/>
              </a:ext>
            </a:extLst>
          </p:cNvPr>
          <p:cNvSpPr txBox="1"/>
          <p:nvPr/>
        </p:nvSpPr>
        <p:spPr>
          <a:xfrm>
            <a:off x="6652221" y="5921281"/>
            <a:ext cx="3659976" cy="523220"/>
          </a:xfrm>
          <a:prstGeom prst="rect">
            <a:avLst/>
          </a:prstGeom>
          <a:noFill/>
        </p:spPr>
        <p:txBody>
          <a:bodyPr wrap="none" rtlCol="0">
            <a:spAutoFit/>
          </a:bodyPr>
          <a:lstStyle/>
          <a:p>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Apply</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Low-Pass Filter</a:t>
            </a:r>
          </a:p>
        </p:txBody>
      </p:sp>
      <p:sp>
        <p:nvSpPr>
          <p:cNvPr id="11" name="Titel 1">
            <a:extLst>
              <a:ext uri="{FF2B5EF4-FFF2-40B4-BE49-F238E27FC236}">
                <a16:creationId xmlns:a16="http://schemas.microsoft.com/office/drawing/2014/main" id="{4A31214A-6F89-4CBB-B059-27726321B3FA}"/>
              </a:ext>
            </a:extLst>
          </p:cNvPr>
          <p:cNvSpPr>
            <a:spLocks noGrp="1"/>
          </p:cNvSpPr>
          <p:nvPr>
            <p:ph type="title"/>
          </p:nvPr>
        </p:nvSpPr>
        <p:spPr>
          <a:xfrm>
            <a:off x="838200" y="365125"/>
            <a:ext cx="10515600" cy="1325563"/>
          </a:xfrm>
        </p:spPr>
        <p:txBody>
          <a:bodyPr/>
          <a:lstStyle/>
          <a:p>
            <a:r>
              <a:rPr lang="de-DE" dirty="0"/>
              <a:t>Segmentation </a:t>
            </a:r>
            <a:r>
              <a:rPr lang="de-DE" dirty="0" err="1"/>
              <a:t>of</a:t>
            </a:r>
            <a:r>
              <a:rPr lang="de-DE" dirty="0"/>
              <a:t> Low-resolution </a:t>
            </a:r>
            <a:r>
              <a:rPr lang="de-DE" dirty="0" err="1"/>
              <a:t>images</a:t>
            </a:r>
            <a:endParaRPr lang="de-DE" dirty="0"/>
          </a:p>
        </p:txBody>
      </p:sp>
      <p:pic>
        <p:nvPicPr>
          <p:cNvPr id="7" name="Picture 6">
            <a:extLst>
              <a:ext uri="{FF2B5EF4-FFF2-40B4-BE49-F238E27FC236}">
                <a16:creationId xmlns:a16="http://schemas.microsoft.com/office/drawing/2014/main" id="{E6B7585E-62D7-02AB-F32A-9C6C17530949}"/>
              </a:ext>
            </a:extLst>
          </p:cNvPr>
          <p:cNvPicPr>
            <a:picLocks noChangeAspect="1"/>
          </p:cNvPicPr>
          <p:nvPr/>
        </p:nvPicPr>
        <p:blipFill rotWithShape="1">
          <a:blip r:embed="rId3">
            <a:extLst>
              <a:ext uri="{28A0092B-C50C-407E-A947-70E740481C1C}">
                <a14:useLocalDpi xmlns:a14="http://schemas.microsoft.com/office/drawing/2010/main" val="0"/>
              </a:ext>
            </a:extLst>
          </a:blip>
          <a:srcRect l="7286" t="5937" r="9298" b="14605"/>
          <a:stretch/>
        </p:blipFill>
        <p:spPr>
          <a:xfrm>
            <a:off x="608447" y="2849351"/>
            <a:ext cx="4860000" cy="2308390"/>
          </a:xfrm>
          <a:prstGeom prst="rect">
            <a:avLst/>
          </a:prstGeom>
        </p:spPr>
      </p:pic>
      <p:pic>
        <p:nvPicPr>
          <p:cNvPr id="10" name="Picture 9">
            <a:extLst>
              <a:ext uri="{FF2B5EF4-FFF2-40B4-BE49-F238E27FC236}">
                <a16:creationId xmlns:a16="http://schemas.microsoft.com/office/drawing/2014/main" id="{BD5453DC-A794-9646-ECD5-07CCD568D729}"/>
              </a:ext>
            </a:extLst>
          </p:cNvPr>
          <p:cNvPicPr>
            <a:picLocks noChangeAspect="1"/>
          </p:cNvPicPr>
          <p:nvPr/>
        </p:nvPicPr>
        <p:blipFill rotWithShape="1">
          <a:blip r:embed="rId4">
            <a:extLst>
              <a:ext uri="{28A0092B-C50C-407E-A947-70E740481C1C}">
                <a14:useLocalDpi xmlns:a14="http://schemas.microsoft.com/office/drawing/2010/main" val="0"/>
              </a:ext>
            </a:extLst>
          </a:blip>
          <a:srcRect l="11082" r="7716"/>
          <a:stretch/>
        </p:blipFill>
        <p:spPr>
          <a:xfrm>
            <a:off x="6852702" y="2768451"/>
            <a:ext cx="4680000" cy="2485466"/>
          </a:xfrm>
          <a:prstGeom prst="rect">
            <a:avLst/>
          </a:prstGeom>
        </p:spPr>
      </p:pic>
      <p:pic>
        <p:nvPicPr>
          <p:cNvPr id="13" name="Picture 12">
            <a:extLst>
              <a:ext uri="{FF2B5EF4-FFF2-40B4-BE49-F238E27FC236}">
                <a16:creationId xmlns:a16="http://schemas.microsoft.com/office/drawing/2014/main" id="{A8D4C427-8E53-9C27-36E7-378C848F84D3}"/>
              </a:ext>
            </a:extLst>
          </p:cNvPr>
          <p:cNvPicPr>
            <a:picLocks noChangeAspect="1"/>
          </p:cNvPicPr>
          <p:nvPr/>
        </p:nvPicPr>
        <p:blipFill rotWithShape="1">
          <a:blip r:embed="rId5">
            <a:extLst>
              <a:ext uri="{28A0092B-C50C-407E-A947-70E740481C1C}">
                <a14:useLocalDpi xmlns:a14="http://schemas.microsoft.com/office/drawing/2010/main" val="0"/>
              </a:ext>
            </a:extLst>
          </a:blip>
          <a:srcRect l="11082" r="7716"/>
          <a:stretch/>
        </p:blipFill>
        <p:spPr>
          <a:xfrm>
            <a:off x="6852702" y="2775500"/>
            <a:ext cx="4680000" cy="2485466"/>
          </a:xfrm>
          <a:prstGeom prst="rect">
            <a:avLst/>
          </a:prstGeom>
        </p:spPr>
      </p:pic>
      <p:sp>
        <p:nvSpPr>
          <p:cNvPr id="14" name="Textfeld 8">
            <a:extLst>
              <a:ext uri="{FF2B5EF4-FFF2-40B4-BE49-F238E27FC236}">
                <a16:creationId xmlns:a16="http://schemas.microsoft.com/office/drawing/2014/main" id="{5CCE24DF-11DA-3D5F-47A5-40C5B1625B23}"/>
              </a:ext>
            </a:extLst>
          </p:cNvPr>
          <p:cNvSpPr txBox="1"/>
          <p:nvPr/>
        </p:nvSpPr>
        <p:spPr>
          <a:xfrm rot="16200000">
            <a:off x="5938068" y="3794027"/>
            <a:ext cx="1289135" cy="338554"/>
          </a:xfrm>
          <a:prstGeom prst="rect">
            <a:avLst/>
          </a:prstGeom>
          <a:noFill/>
        </p:spPr>
        <p:txBody>
          <a:bodyPr wrap="none" rtlCol="0">
            <a:spAutoFit/>
          </a:bodyPr>
          <a:lstStyle/>
          <a:p>
            <a:r>
              <a:rPr lang="de-DE" sz="1600" dirty="0" err="1">
                <a:latin typeface="Microsoft Sans Serif" panose="020B0604020202020204" pitchFamily="34" charset="0"/>
                <a:ea typeface="Microsoft Sans Serif" panose="020B0604020202020204" pitchFamily="34" charset="0"/>
                <a:cs typeface="Microsoft Sans Serif" panose="020B0604020202020204" pitchFamily="34" charset="0"/>
              </a:rPr>
              <a:t>lung</a:t>
            </a:r>
            <a:r>
              <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1600" dirty="0" err="1">
                <a:latin typeface="Microsoft Sans Serif" panose="020B0604020202020204" pitchFamily="34" charset="0"/>
                <a:ea typeface="Microsoft Sans Serif" panose="020B0604020202020204" pitchFamily="34" charset="0"/>
                <a:cs typeface="Microsoft Sans Serif" panose="020B0604020202020204" pitchFamily="34" charset="0"/>
              </a:rPr>
              <a:t>volume</a:t>
            </a:r>
            <a:endPar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5" name="Textfeld 8">
            <a:extLst>
              <a:ext uri="{FF2B5EF4-FFF2-40B4-BE49-F238E27FC236}">
                <a16:creationId xmlns:a16="http://schemas.microsoft.com/office/drawing/2014/main" id="{0BD2048D-E057-21EC-D70D-E5E65E2B99C0}"/>
              </a:ext>
            </a:extLst>
          </p:cNvPr>
          <p:cNvSpPr txBox="1"/>
          <p:nvPr/>
        </p:nvSpPr>
        <p:spPr>
          <a:xfrm>
            <a:off x="8915543" y="5097489"/>
            <a:ext cx="574196" cy="338554"/>
          </a:xfrm>
          <a:prstGeom prst="rect">
            <a:avLst/>
          </a:prstGeom>
          <a:noFill/>
        </p:spPr>
        <p:txBody>
          <a:bodyPr wrap="none" rtlCol="0">
            <a:spAutoFit/>
          </a:bodyPr>
          <a:lstStyle/>
          <a:p>
            <a:r>
              <a:rPr lang="de-DE" sz="1600" dirty="0">
                <a:latin typeface="Microsoft Sans Serif" panose="020B0604020202020204" pitchFamily="34" charset="0"/>
                <a:ea typeface="Microsoft Sans Serif" panose="020B0604020202020204" pitchFamily="34" charset="0"/>
                <a:cs typeface="Microsoft Sans Serif" panose="020B0604020202020204" pitchFamily="34" charset="0"/>
              </a:rPr>
              <a:t>time</a:t>
            </a:r>
          </a:p>
        </p:txBody>
      </p:sp>
      <p:sp>
        <p:nvSpPr>
          <p:cNvPr id="16" name="Pfeil nach rechts 1">
            <a:extLst>
              <a:ext uri="{FF2B5EF4-FFF2-40B4-BE49-F238E27FC236}">
                <a16:creationId xmlns:a16="http://schemas.microsoft.com/office/drawing/2014/main" id="{7B3D43B4-6A33-B59F-FA6F-467BB67C6C53}"/>
              </a:ext>
            </a:extLst>
          </p:cNvPr>
          <p:cNvSpPr>
            <a:spLocks noChangeArrowheads="1"/>
          </p:cNvSpPr>
          <p:nvPr/>
        </p:nvSpPr>
        <p:spPr bwMode="auto">
          <a:xfrm>
            <a:off x="5668343" y="3884835"/>
            <a:ext cx="720000"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
        <p:nvSpPr>
          <p:cNvPr id="17" name="Textfeld 45">
            <a:extLst>
              <a:ext uri="{FF2B5EF4-FFF2-40B4-BE49-F238E27FC236}">
                <a16:creationId xmlns:a16="http://schemas.microsoft.com/office/drawing/2014/main" id="{C679F955-9A27-B549-F321-C3F089A33134}"/>
              </a:ext>
            </a:extLst>
          </p:cNvPr>
          <p:cNvSpPr txBox="1"/>
          <p:nvPr/>
        </p:nvSpPr>
        <p:spPr>
          <a:xfrm>
            <a:off x="608447" y="5289953"/>
            <a:ext cx="4575483" cy="338554"/>
          </a:xfrm>
          <a:prstGeom prst="rect">
            <a:avLst/>
          </a:prstGeom>
          <a:noFill/>
        </p:spPr>
        <p:txBody>
          <a:bodyPr wrap="none" rtlCol="0">
            <a:spAutoFit/>
          </a:bodyPr>
          <a:lstStyle/>
          <a:p>
            <a:pPr algn="ctr"/>
            <a:r>
              <a:rPr lang="de-DE" sz="1600" dirty="0" err="1"/>
              <a:t>dt</a:t>
            </a:r>
            <a:r>
              <a:rPr lang="de-DE" sz="1600" dirty="0"/>
              <a:t> ≈  100 </a:t>
            </a:r>
            <a:r>
              <a:rPr lang="de-DE" sz="1600" dirty="0" err="1"/>
              <a:t>ms</a:t>
            </a:r>
            <a:r>
              <a:rPr lang="de-DE" sz="1600" dirty="0"/>
              <a:t>, </a:t>
            </a:r>
            <a:r>
              <a:rPr lang="de-DE" sz="1600" dirty="0" err="1"/>
              <a:t>spatial</a:t>
            </a:r>
            <a:r>
              <a:rPr lang="de-DE" sz="1600" dirty="0"/>
              <a:t> </a:t>
            </a:r>
            <a:r>
              <a:rPr lang="de-DE" sz="1600" dirty="0" err="1"/>
              <a:t>resolution</a:t>
            </a:r>
            <a:r>
              <a:rPr lang="de-DE" sz="1600" dirty="0"/>
              <a:t>: 7.8 x 7.8 x  15.6 mm</a:t>
            </a:r>
            <a:r>
              <a:rPr lang="de-DE" sz="1600" baseline="30000" dirty="0"/>
              <a:t>3</a:t>
            </a:r>
          </a:p>
        </p:txBody>
      </p:sp>
    </p:spTree>
    <p:extLst>
      <p:ext uri="{BB962C8B-B14F-4D97-AF65-F5344CB8AC3E}">
        <p14:creationId xmlns:p14="http://schemas.microsoft.com/office/powerpoint/2010/main" val="759459888"/>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10"/>
                                        <p:tgtEl>
                                          <p:spTgt spid="1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448B1EF5-1503-485F-9C27-ECB13C367655}"/>
              </a:ext>
            </a:extLst>
          </p:cNvPr>
          <p:cNvSpPr txBox="1"/>
          <p:nvPr/>
        </p:nvSpPr>
        <p:spPr>
          <a:xfrm>
            <a:off x="6721795" y="5841768"/>
            <a:ext cx="5174815" cy="523220"/>
          </a:xfrm>
          <a:prstGeom prst="rect">
            <a:avLst/>
          </a:prstGeom>
          <a:noFill/>
        </p:spPr>
        <p:txBody>
          <a:bodyPr wrap="none" rtlCol="0">
            <a:spAutoFit/>
          </a:bodyPr>
          <a:lstStyle/>
          <a:p>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Extract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the</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breathing</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frequency</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1" name="Titel 1">
            <a:extLst>
              <a:ext uri="{FF2B5EF4-FFF2-40B4-BE49-F238E27FC236}">
                <a16:creationId xmlns:a16="http://schemas.microsoft.com/office/drawing/2014/main" id="{4A31214A-6F89-4CBB-B059-27726321B3FA}"/>
              </a:ext>
            </a:extLst>
          </p:cNvPr>
          <p:cNvSpPr>
            <a:spLocks noGrp="1"/>
          </p:cNvSpPr>
          <p:nvPr>
            <p:ph type="title"/>
          </p:nvPr>
        </p:nvSpPr>
        <p:spPr>
          <a:xfrm>
            <a:off x="838200" y="365125"/>
            <a:ext cx="10515600" cy="1325563"/>
          </a:xfrm>
        </p:spPr>
        <p:txBody>
          <a:bodyPr/>
          <a:lstStyle/>
          <a:p>
            <a:r>
              <a:rPr lang="de-DE" dirty="0"/>
              <a:t>Volume time </a:t>
            </a:r>
            <a:r>
              <a:rPr lang="de-DE" dirty="0" err="1"/>
              <a:t>series</a:t>
            </a:r>
            <a:r>
              <a:rPr lang="de-DE" dirty="0"/>
              <a:t> </a:t>
            </a:r>
            <a:r>
              <a:rPr lang="de-DE" dirty="0" err="1"/>
              <a:t>postprocessing</a:t>
            </a:r>
            <a:endParaRPr lang="de-DE" dirty="0"/>
          </a:p>
        </p:txBody>
      </p:sp>
      <p:pic>
        <p:nvPicPr>
          <p:cNvPr id="7" name="Picture 6">
            <a:extLst>
              <a:ext uri="{FF2B5EF4-FFF2-40B4-BE49-F238E27FC236}">
                <a16:creationId xmlns:a16="http://schemas.microsoft.com/office/drawing/2014/main" id="{885C5AC3-995D-946C-F433-806CE9DF8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588" y="1690688"/>
            <a:ext cx="5334000" cy="4000500"/>
          </a:xfrm>
          <a:prstGeom prst="rect">
            <a:avLst/>
          </a:prstGeom>
        </p:spPr>
      </p:pic>
      <p:pic>
        <p:nvPicPr>
          <p:cNvPr id="13" name="Picture 12">
            <a:extLst>
              <a:ext uri="{FF2B5EF4-FFF2-40B4-BE49-F238E27FC236}">
                <a16:creationId xmlns:a16="http://schemas.microsoft.com/office/drawing/2014/main" id="{BB989B6F-A424-4337-C90D-6053DFC98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12" y="1690688"/>
            <a:ext cx="5334000" cy="4000500"/>
          </a:xfrm>
          <a:prstGeom prst="rect">
            <a:avLst/>
          </a:prstGeom>
        </p:spPr>
      </p:pic>
      <p:sp>
        <p:nvSpPr>
          <p:cNvPr id="14" name="Pfeil nach rechts 1">
            <a:extLst>
              <a:ext uri="{FF2B5EF4-FFF2-40B4-BE49-F238E27FC236}">
                <a16:creationId xmlns:a16="http://schemas.microsoft.com/office/drawing/2014/main" id="{FDAF3FC5-E8AE-5430-0B70-40C188BCFB7E}"/>
              </a:ext>
            </a:extLst>
          </p:cNvPr>
          <p:cNvSpPr>
            <a:spLocks noChangeArrowheads="1"/>
          </p:cNvSpPr>
          <p:nvPr/>
        </p:nvSpPr>
        <p:spPr bwMode="auto">
          <a:xfrm>
            <a:off x="5531412" y="3612469"/>
            <a:ext cx="720000" cy="156938"/>
          </a:xfrm>
          <a:prstGeom prst="rightArrow">
            <a:avLst>
              <a:gd name="adj1" fmla="val 50000"/>
              <a:gd name="adj2" fmla="val 49661"/>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endParaRPr lang="en-GB" dirty="0">
              <a:solidFill>
                <a:srgbClr val="F03C14"/>
              </a:solidFill>
            </a:endParaRPr>
          </a:p>
        </p:txBody>
      </p:sp>
    </p:spTree>
    <p:extLst>
      <p:ext uri="{BB962C8B-B14F-4D97-AF65-F5344CB8AC3E}">
        <p14:creationId xmlns:p14="http://schemas.microsoft.com/office/powerpoint/2010/main" val="382936307"/>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up)">
                                      <p:cBhvr>
                                        <p:cTn id="9" dur="500"/>
                                        <p:tgtEl>
                                          <p:spTgt spid="9"/>
                                        </p:tgtEl>
                                      </p:cBhvr>
                                    </p:animEffec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448B1EF5-1503-485F-9C27-ECB13C367655}"/>
              </a:ext>
            </a:extLst>
          </p:cNvPr>
          <p:cNvSpPr txBox="1"/>
          <p:nvPr/>
        </p:nvSpPr>
        <p:spPr>
          <a:xfrm>
            <a:off x="390568" y="6090849"/>
            <a:ext cx="6942926" cy="523220"/>
          </a:xfrm>
          <a:prstGeom prst="rect">
            <a:avLst/>
          </a:prstGeom>
          <a:noFill/>
        </p:spPr>
        <p:txBody>
          <a:bodyPr wrap="none" rtlCol="0">
            <a:spAutoFit/>
          </a:bodyPr>
          <a:lstStyle/>
          <a:p>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Exclude</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outliers</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excluded</a:t>
            </a:r>
            <a:r>
              <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acquisitions</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1" name="Titel 1">
            <a:extLst>
              <a:ext uri="{FF2B5EF4-FFF2-40B4-BE49-F238E27FC236}">
                <a16:creationId xmlns:a16="http://schemas.microsoft.com/office/drawing/2014/main" id="{4A31214A-6F89-4CBB-B059-27726321B3FA}"/>
              </a:ext>
            </a:extLst>
          </p:cNvPr>
          <p:cNvSpPr>
            <a:spLocks noGrp="1"/>
          </p:cNvSpPr>
          <p:nvPr>
            <p:ph type="title"/>
          </p:nvPr>
        </p:nvSpPr>
        <p:spPr>
          <a:xfrm>
            <a:off x="838200" y="365125"/>
            <a:ext cx="10515600" cy="1325563"/>
          </a:xfrm>
        </p:spPr>
        <p:txBody>
          <a:bodyPr/>
          <a:lstStyle/>
          <a:p>
            <a:r>
              <a:rPr lang="de-DE" dirty="0"/>
              <a:t>Volume time </a:t>
            </a:r>
            <a:r>
              <a:rPr lang="de-DE" dirty="0" err="1"/>
              <a:t>series</a:t>
            </a:r>
            <a:r>
              <a:rPr lang="de-DE" dirty="0"/>
              <a:t> </a:t>
            </a:r>
            <a:r>
              <a:rPr lang="de-DE" dirty="0" err="1"/>
              <a:t>postprocessing</a:t>
            </a:r>
            <a:endParaRPr lang="de-DE" dirty="0"/>
          </a:p>
        </p:txBody>
      </p:sp>
      <p:pic>
        <p:nvPicPr>
          <p:cNvPr id="12" name="Picture 11">
            <a:extLst>
              <a:ext uri="{FF2B5EF4-FFF2-40B4-BE49-F238E27FC236}">
                <a16:creationId xmlns:a16="http://schemas.microsoft.com/office/drawing/2014/main" id="{400FE3E5-9E8C-3150-3459-FB5283D44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86422"/>
            <a:ext cx="10515600" cy="4534852"/>
          </a:xfrm>
          <a:prstGeom prst="rect">
            <a:avLst/>
          </a:prstGeom>
        </p:spPr>
      </p:pic>
      <p:sp>
        <p:nvSpPr>
          <p:cNvPr id="13" name="Textfeld 8">
            <a:extLst>
              <a:ext uri="{FF2B5EF4-FFF2-40B4-BE49-F238E27FC236}">
                <a16:creationId xmlns:a16="http://schemas.microsoft.com/office/drawing/2014/main" id="{4B0DE104-E420-5328-15E9-A3973CECD402}"/>
              </a:ext>
            </a:extLst>
          </p:cNvPr>
          <p:cNvSpPr txBox="1"/>
          <p:nvPr/>
        </p:nvSpPr>
        <p:spPr>
          <a:xfrm>
            <a:off x="10583070" y="4971468"/>
            <a:ext cx="1326004" cy="400110"/>
          </a:xfrm>
          <a:prstGeom prst="rect">
            <a:avLst/>
          </a:prstGeom>
          <a:noFill/>
        </p:spPr>
        <p:txBody>
          <a:bodyPr wrap="none" rtlCol="0">
            <a:spAutoFit/>
          </a:bodyPr>
          <a:lstStyle/>
          <a:p>
            <a:r>
              <a:rPr lang="de-DE" sz="2000" dirty="0" err="1">
                <a:latin typeface="Microsoft Sans Serif" panose="020B0604020202020204" pitchFamily="34" charset="0"/>
                <a:ea typeface="Microsoft Sans Serif" panose="020B0604020202020204" pitchFamily="34" charset="0"/>
                <a:cs typeface="Microsoft Sans Serif" panose="020B0604020202020204" pitchFamily="34" charset="0"/>
              </a:rPr>
              <a:t>Expiration</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Textfeld 8">
            <a:extLst>
              <a:ext uri="{FF2B5EF4-FFF2-40B4-BE49-F238E27FC236}">
                <a16:creationId xmlns:a16="http://schemas.microsoft.com/office/drawing/2014/main" id="{B8047CDC-DA4A-B982-A1F8-BB8EA9B0E2C7}"/>
              </a:ext>
            </a:extLst>
          </p:cNvPr>
          <p:cNvSpPr txBox="1"/>
          <p:nvPr/>
        </p:nvSpPr>
        <p:spPr>
          <a:xfrm>
            <a:off x="10541392" y="1994902"/>
            <a:ext cx="1367682" cy="400110"/>
          </a:xfrm>
          <a:prstGeom prst="rect">
            <a:avLst/>
          </a:prstGeom>
          <a:noFill/>
        </p:spPr>
        <p:txBody>
          <a:bodyPr wrap="none" rtlCol="0">
            <a:spAutoFit/>
          </a:bodyPr>
          <a:lstStyle/>
          <a:p>
            <a:r>
              <a:rPr lang="de-DE" sz="2000" dirty="0">
                <a:latin typeface="Microsoft Sans Serif" panose="020B0604020202020204" pitchFamily="34" charset="0"/>
                <a:ea typeface="Microsoft Sans Serif" panose="020B0604020202020204" pitchFamily="34" charset="0"/>
                <a:cs typeface="Microsoft Sans Serif" panose="020B0604020202020204" pitchFamily="34" charset="0"/>
              </a:rPr>
              <a:t>Inspiration</a:t>
            </a:r>
            <a:endParaRPr lang="de-DE"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cxnSp>
        <p:nvCxnSpPr>
          <p:cNvPr id="16" name="Straight Arrow Connector 15">
            <a:extLst>
              <a:ext uri="{FF2B5EF4-FFF2-40B4-BE49-F238E27FC236}">
                <a16:creationId xmlns:a16="http://schemas.microsoft.com/office/drawing/2014/main" id="{E6295DB6-D955-EEBF-22B1-8C14DFCC8C09}"/>
              </a:ext>
            </a:extLst>
          </p:cNvPr>
          <p:cNvCxnSpPr/>
          <p:nvPr/>
        </p:nvCxnSpPr>
        <p:spPr>
          <a:xfrm>
            <a:off x="11246072" y="2534478"/>
            <a:ext cx="0" cy="236551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B572706-AFC4-F9E3-89E1-D356A00E882F}"/>
              </a:ext>
            </a:extLst>
          </p:cNvPr>
          <p:cNvSpPr>
            <a:spLocks noChangeAspect="1"/>
          </p:cNvSpPr>
          <p:nvPr/>
        </p:nvSpPr>
        <p:spPr>
          <a:xfrm flipH="1">
            <a:off x="3309730" y="6192513"/>
            <a:ext cx="360000" cy="360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9641153"/>
      </p:ext>
    </p:extLst>
  </p:cSld>
  <p:clrMapOvr>
    <a:masterClrMapping/>
  </p:clrMapOvr>
  <mc:AlternateContent xmlns:mc="http://schemas.openxmlformats.org/markup-compatibility/2006" xmlns:p14="http://schemas.microsoft.com/office/powerpoint/2010/main">
    <mc:Choice Requires="p14">
      <p:transition p14:dur="0" advTm="6584"/>
    </mc:Choice>
    <mc:Fallback xmlns="">
      <p:transition advTm="658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5|1.2|0.7"/>
</p:tagLst>
</file>

<file path=ppt/tags/tag2.xml><?xml version="1.0" encoding="utf-8"?>
<p:tagLst xmlns:a="http://schemas.openxmlformats.org/drawingml/2006/main" xmlns:r="http://schemas.openxmlformats.org/officeDocument/2006/relationships" xmlns:p="http://schemas.openxmlformats.org/presentationml/2006/main">
  <p:tag name="TIMING" val="|4.5|1.2|0.7"/>
</p:tagLst>
</file>

<file path=ppt/tags/tag3.xml><?xml version="1.0" encoding="utf-8"?>
<p:tagLst xmlns:a="http://schemas.openxmlformats.org/drawingml/2006/main" xmlns:r="http://schemas.openxmlformats.org/officeDocument/2006/relationships" xmlns:p="http://schemas.openxmlformats.org/presentationml/2006/main">
  <p:tag name="TIMING" val="|4.5|1.2|0.7"/>
</p:tagLst>
</file>

<file path=ppt/tags/tag4.xml><?xml version="1.0" encoding="utf-8"?>
<p:tagLst xmlns:a="http://schemas.openxmlformats.org/drawingml/2006/main" xmlns:r="http://schemas.openxmlformats.org/officeDocument/2006/relationships" xmlns:p="http://schemas.openxmlformats.org/presentationml/2006/main">
  <p:tag name="TIMING" val="|4.5|1.2|0.7"/>
</p:tagLst>
</file>

<file path=ppt/tags/tag5.xml><?xml version="1.0" encoding="utf-8"?>
<p:tagLst xmlns:a="http://schemas.openxmlformats.org/drawingml/2006/main" xmlns:r="http://schemas.openxmlformats.org/officeDocument/2006/relationships" xmlns:p="http://schemas.openxmlformats.org/presentationml/2006/main">
  <p:tag name="TIMING" val="|4.5|1.2|0.7"/>
</p:tagLst>
</file>

<file path=ppt/tags/tag6.xml><?xml version="1.0" encoding="utf-8"?>
<p:tagLst xmlns:a="http://schemas.openxmlformats.org/drawingml/2006/main" xmlns:r="http://schemas.openxmlformats.org/officeDocument/2006/relationships" xmlns:p="http://schemas.openxmlformats.org/presentationml/2006/main">
  <p:tag name="TIMING" val="|4.5|1.2|0.7"/>
</p:tagLst>
</file>

<file path=ppt/tags/tag7.xml><?xml version="1.0" encoding="utf-8"?>
<p:tagLst xmlns:a="http://schemas.openxmlformats.org/drawingml/2006/main" xmlns:r="http://schemas.openxmlformats.org/officeDocument/2006/relationships" xmlns:p="http://schemas.openxmlformats.org/presentationml/2006/main">
  <p:tag name="TIMING" val="|4.5|1.2|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Benutzerdefiniert 1">
      <a:majorFont>
        <a:latin typeface="Sans Serif"/>
        <a:ea typeface=""/>
        <a:cs typeface=""/>
      </a:majorFont>
      <a:minorFont>
        <a:latin typeface="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5164</TotalTime>
  <Words>1797</Words>
  <Application>Microsoft Macintosh PowerPoint</Application>
  <PresentationFormat>Widescreen</PresentationFormat>
  <Paragraphs>267</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Cambria Math</vt:lpstr>
      <vt:lpstr>Courier</vt:lpstr>
      <vt:lpstr>Frutiger LT Std 47 Light Cn</vt:lpstr>
      <vt:lpstr>Microsoft Sans Serif</vt:lpstr>
      <vt:lpstr>Sans Serif</vt:lpstr>
      <vt:lpstr>Office Theme</vt:lpstr>
      <vt:lpstr>3D Phase-Resolved Functional Lung MRI</vt:lpstr>
      <vt:lpstr>Retrieve k-space data</vt:lpstr>
      <vt:lpstr>Gradient imperfections</vt:lpstr>
      <vt:lpstr>Ringing artefact removal</vt:lpstr>
      <vt:lpstr>Low-resolution Image Reconstruction</vt:lpstr>
      <vt:lpstr>Low-resolution Image Reconstruction</vt:lpstr>
      <vt:lpstr>Segmentation of Low-resolution images</vt:lpstr>
      <vt:lpstr>Volume time series postprocessing</vt:lpstr>
      <vt:lpstr>Volume time series postprocessing</vt:lpstr>
      <vt:lpstr>Prepare for image reconstruction</vt:lpstr>
      <vt:lpstr>Prepare for image reconstruction</vt:lpstr>
      <vt:lpstr>Prepare for image reconstruction</vt:lpstr>
      <vt:lpstr>Saving the results</vt:lpstr>
      <vt:lpstr>Prepare for image registration</vt:lpstr>
      <vt:lpstr>Image registration</vt:lpstr>
      <vt:lpstr>Segmentation</vt:lpstr>
      <vt:lpstr>General Filtering – uniform time grid</vt:lpstr>
      <vt:lpstr>General Filtering – Low-pass filtering</vt:lpstr>
      <vt:lpstr>General Filtering - Image guided filtering</vt:lpstr>
      <vt:lpstr>Ventilation – Respiration Cycle</vt:lpstr>
      <vt:lpstr>Ventilation – Regional Ventilation (RVent)</vt:lpstr>
      <vt:lpstr>Parameter Calculation – Flow</vt:lpstr>
      <vt:lpstr>Ventilation – Flow-Volume (FVL) Correlation Metric</vt:lpstr>
      <vt:lpstr>Ventilation – Flow-Volume (FVL) Correlation Metric</vt:lpstr>
      <vt:lpstr>Ventilation – Flow-Volume (FVL) Correlation Metric</vt:lpstr>
      <vt:lpstr>Ventilation – Ventilation time-to-peak (VTTP)</vt:lpstr>
      <vt:lpstr>Threshold and Statistics</vt:lpstr>
      <vt:lpstr>Threshold and Statistics – Defect Statistics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Voskrebenzev, Andreas Dr.</dc:creator>
  <cp:lastModifiedBy>Klimes, Filip Dr.</cp:lastModifiedBy>
  <cp:revision>83</cp:revision>
  <dcterms:created xsi:type="dcterms:W3CDTF">2024-06-26T19:14:40Z</dcterms:created>
  <dcterms:modified xsi:type="dcterms:W3CDTF">2024-07-22T16:46:29Z</dcterms:modified>
</cp:coreProperties>
</file>