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5" r:id="rId3"/>
    <p:sldId id="257" r:id="rId4"/>
    <p:sldId id="258" r:id="rId5"/>
    <p:sldId id="266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FC"/>
    <a:srgbClr val="0000E6"/>
    <a:srgbClr val="0900E5"/>
    <a:srgbClr val="0900DE"/>
    <a:srgbClr val="00AC1A"/>
    <a:srgbClr val="1CE221"/>
    <a:srgbClr val="C31711"/>
    <a:srgbClr val="E4260B"/>
    <a:srgbClr val="032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7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CBE801-0B4A-4A9D-B153-F0E1F4A69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5AAAEA-A849-411C-9F0C-D8171D37C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61D9AD-1F76-4962-A867-0CB52C5E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202585-4660-4B76-9ED0-5C75F34D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22ADC1-2745-46D4-A7F7-E6F7EBFAD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20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055DD7-0A85-4FF1-B05A-38F41DEF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CF02F6-AAE3-4C2C-A37F-72352A1E0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C411FC-8A89-4E15-85E0-AD845CCB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8C2938-0EAD-4CE0-BB68-F95EE6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C0C66B-15D3-46FD-A9B1-061A21173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30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37120F-C3BE-436E-85AF-E70050020A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1052D0-F001-4BC9-B233-10F053287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E8630F-79B9-4352-A09A-5CC0D4BB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000A83-A77A-415F-B02E-07E91F9B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320709-66A8-41B1-B6CA-C139250A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56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8A725-39A8-40C8-8C1D-F17F5356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A68027-13F8-4CD2-B05D-E46C31C26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7B83C7-FC3F-48BB-A9DE-69C0D05B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310526-6326-492A-A138-893C3344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6846AD-2F09-4423-B4E8-7B3B2CE0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10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4631F6-5949-4E85-A013-7AA4B5B7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12D0EB-177B-4D8C-B791-0B060C611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C38BF3-9545-4CB2-9656-2547437AC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75A5F0-6841-4DAC-9869-5AD5AF12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448FD0-1F18-4BD2-A882-23656587B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51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0C4B7-15F1-44EF-97C0-ABC29D19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3828D7-48C2-43C9-BD5C-DBDE7BFAA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011729-5437-46E0-98DA-4F1CD4C82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E7925A-9208-4D8D-8EF4-73569707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E94704-0900-45F1-8BB7-52C08A5EC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F16AA7-DB76-4C5A-B8A9-ACB2D4A5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40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3BCF0-2889-46E1-AF7A-D54A936F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88E367-12CC-4630-88BC-7EDBF682E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5BDF9A-34B2-46A8-A3BB-B3CE0A0B2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D329EF-B7BF-4FE3-BC77-8AC5CF746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891309F-645E-4EBA-8A80-D5D65E801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CE4E125-555F-411B-AFDA-B821052D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C26763-ED23-4F13-A26F-48115E2F3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E4236AB-A430-40CE-82BA-FC0F38D7C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6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D761E-42DB-49B9-9BAB-232B1B43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30563A-90E3-4D73-9B4E-4DFEFA0D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903AC6-B461-4093-BE3C-E1E96088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432F51-272B-498B-9929-09A58996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58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FA7851-271E-403A-939E-6C53CE8F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CE0324-50F3-4D6C-80E9-CCF99847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DDBB76-31F0-49C3-BB46-DDF72C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08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134B49-91EB-41A3-91C4-46A54438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C3B20C-8457-4CE2-8A81-9FA5DA9B9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837AA3-A237-436F-96DC-A6840C146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3CDD12-CECC-4BC7-9273-88137860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F5972E-3996-4357-A234-08EBA631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DCAC9B-3D94-4C47-859E-AE23CB25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86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35BB3-41B1-4D40-9DAE-3B67EEB5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E13FFE1-59B3-40E2-89DB-4C7C0A011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231C81-0FE5-44B4-B5BB-11B2406C6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11B944-61E0-49A3-B166-5FC0259F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1CFCD3-08DC-4740-AF55-5AAF325D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115768-80BD-416B-9CBC-E87AA8EC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66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4016E0-8996-4857-9BD1-B65F6EB3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B9C408-C649-4F6D-B7CA-5A687679A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17B19B-92D5-4AC7-9A36-A474A3493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D11AB-3389-4A3F-B1AC-85FE82F2248B}" type="datetimeFigureOut">
              <a:rPr lang="fr-FR" smtClean="0"/>
              <a:t>11/10/2022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E79AA8-2C70-452B-A0C5-340F03F38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7E1576-E4F2-407F-9691-91A51FA76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B061-B52D-4F05-839D-F67A8808D1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87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8.png"/><Relationship Id="rId3" Type="http://schemas.openxmlformats.org/officeDocument/2006/relationships/image" Target="../media/image22.tif"/><Relationship Id="rId7" Type="http://schemas.openxmlformats.org/officeDocument/2006/relationships/image" Target="../media/image25.png"/><Relationship Id="rId12" Type="http://schemas.microsoft.com/office/2007/relationships/hdphoto" Target="../media/hdphoto17.wdp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tif"/><Relationship Id="rId10" Type="http://schemas.microsoft.com/office/2007/relationships/hdphoto" Target="../media/hdphoto16.wdp"/><Relationship Id="rId4" Type="http://schemas.openxmlformats.org/officeDocument/2006/relationships/image" Target="../media/image23.tif"/><Relationship Id="rId9" Type="http://schemas.openxmlformats.org/officeDocument/2006/relationships/image" Target="../media/image26.png"/><Relationship Id="rId14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958A1A9C-6F4D-46BC-94EE-84765BDBDD24}"/>
              </a:ext>
            </a:extLst>
          </p:cNvPr>
          <p:cNvSpPr/>
          <p:nvPr/>
        </p:nvSpPr>
        <p:spPr>
          <a:xfrm>
            <a:off x="5132719" y="2718995"/>
            <a:ext cx="2275972" cy="19484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9783A77C-7FE1-4823-8C44-C325F8945943}"/>
              </a:ext>
            </a:extLst>
          </p:cNvPr>
          <p:cNvSpPr/>
          <p:nvPr/>
        </p:nvSpPr>
        <p:spPr>
          <a:xfrm>
            <a:off x="2849172" y="2709770"/>
            <a:ext cx="1952040" cy="37859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E198C37-F7F3-4BBE-A7D3-513662723349}"/>
              </a:ext>
            </a:extLst>
          </p:cNvPr>
          <p:cNvSpPr/>
          <p:nvPr/>
        </p:nvSpPr>
        <p:spPr>
          <a:xfrm>
            <a:off x="594042" y="1730213"/>
            <a:ext cx="1873040" cy="28653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8047E9-0C46-486E-99D5-7DCC31A42D66}"/>
              </a:ext>
            </a:extLst>
          </p:cNvPr>
          <p:cNvSpPr txBox="1"/>
          <p:nvPr/>
        </p:nvSpPr>
        <p:spPr>
          <a:xfrm>
            <a:off x="2710132" y="688667"/>
            <a:ext cx="2027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Isolation of epithelial crypts from the pig intestine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06AD43-1B1B-476A-AC14-504E0F05A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36" y="1150332"/>
            <a:ext cx="864198" cy="87925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55FC237-0761-4430-9482-96F1A9810AEC}"/>
              </a:ext>
            </a:extLst>
          </p:cNvPr>
          <p:cNvCxnSpPr>
            <a:cxnSpLocks/>
          </p:cNvCxnSpPr>
          <p:nvPr/>
        </p:nvCxnSpPr>
        <p:spPr>
          <a:xfrm>
            <a:off x="3695602" y="2108662"/>
            <a:ext cx="0" cy="869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0E6AEDC-E2DD-4EAC-80C1-BADD7079ADC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79" y="3650983"/>
            <a:ext cx="1257564" cy="804696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66786AC-27FA-4A79-A3D0-ABE27247F7A2}"/>
              </a:ext>
            </a:extLst>
          </p:cNvPr>
          <p:cNvSpPr/>
          <p:nvPr/>
        </p:nvSpPr>
        <p:spPr>
          <a:xfrm>
            <a:off x="3845037" y="3986443"/>
            <a:ext cx="194789" cy="20878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2C23BF2-99BD-43FC-BE08-6AEBCADB0D7B}"/>
              </a:ext>
            </a:extLst>
          </p:cNvPr>
          <p:cNvCxnSpPr>
            <a:cxnSpLocks/>
          </p:cNvCxnSpPr>
          <p:nvPr/>
        </p:nvCxnSpPr>
        <p:spPr>
          <a:xfrm flipV="1">
            <a:off x="3860889" y="3561146"/>
            <a:ext cx="244407" cy="4588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2FCD8AB-6C1F-47F8-B9AC-AA5622E847DB}"/>
              </a:ext>
            </a:extLst>
          </p:cNvPr>
          <p:cNvCxnSpPr>
            <a:cxnSpLocks/>
          </p:cNvCxnSpPr>
          <p:nvPr/>
        </p:nvCxnSpPr>
        <p:spPr>
          <a:xfrm flipV="1">
            <a:off x="4012512" y="3824002"/>
            <a:ext cx="441308" cy="3389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7E6E789B-7276-46A3-8361-7F321A9A3A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 t="32348" r="47637" b="28126"/>
          <a:stretch/>
        </p:blipFill>
        <p:spPr>
          <a:xfrm>
            <a:off x="4072750" y="3385869"/>
            <a:ext cx="482885" cy="458805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B741A05-47C6-48BA-91ED-6871AC3CB5C4}"/>
              </a:ext>
            </a:extLst>
          </p:cNvPr>
          <p:cNvCxnSpPr>
            <a:cxnSpLocks/>
          </p:cNvCxnSpPr>
          <p:nvPr/>
        </p:nvCxnSpPr>
        <p:spPr>
          <a:xfrm flipH="1">
            <a:off x="2326649" y="1391735"/>
            <a:ext cx="920837" cy="674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8AD274ED-7D37-4AF4-9A8E-45F8C4FF85E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082706" y="1854691"/>
            <a:ext cx="167644" cy="74667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8FDC1C1-4192-427B-A6CF-E0D2D25071A6}"/>
              </a:ext>
            </a:extLst>
          </p:cNvPr>
          <p:cNvSpPr txBox="1"/>
          <p:nvPr/>
        </p:nvSpPr>
        <p:spPr>
          <a:xfrm>
            <a:off x="1054263" y="1451595"/>
            <a:ext cx="952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Biobank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489B513-EAA8-4784-B2C0-E5F9ECA779FA}"/>
              </a:ext>
            </a:extLst>
          </p:cNvPr>
          <p:cNvSpPr txBox="1"/>
          <p:nvPr/>
        </p:nvSpPr>
        <p:spPr>
          <a:xfrm>
            <a:off x="655730" y="1997193"/>
            <a:ext cx="1458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Cryopreservation of epithelial crypts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E81E54B-3032-49A1-9E1D-C13356FDB00B}"/>
              </a:ext>
            </a:extLst>
          </p:cNvPr>
          <p:cNvCxnSpPr>
            <a:cxnSpLocks/>
          </p:cNvCxnSpPr>
          <p:nvPr/>
        </p:nvCxnSpPr>
        <p:spPr>
          <a:xfrm>
            <a:off x="2326648" y="2517204"/>
            <a:ext cx="948951" cy="484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1008867-D5F6-47DB-9307-4A27FDA0A55F}"/>
              </a:ext>
            </a:extLst>
          </p:cNvPr>
          <p:cNvSpPr txBox="1"/>
          <p:nvPr/>
        </p:nvSpPr>
        <p:spPr>
          <a:xfrm>
            <a:off x="2898069" y="3038291"/>
            <a:ext cx="175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Culture of pig intestinal 3D organoids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4D099F8-B5CC-437C-B874-5B0A87444D49}"/>
              </a:ext>
            </a:extLst>
          </p:cNvPr>
          <p:cNvCxnSpPr>
            <a:cxnSpLocks/>
          </p:cNvCxnSpPr>
          <p:nvPr/>
        </p:nvCxnSpPr>
        <p:spPr>
          <a:xfrm flipH="1">
            <a:off x="2326648" y="4001498"/>
            <a:ext cx="72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1F5C217-E4A7-4384-850D-067903768C1F}"/>
              </a:ext>
            </a:extLst>
          </p:cNvPr>
          <p:cNvSpPr txBox="1"/>
          <p:nvPr/>
        </p:nvSpPr>
        <p:spPr>
          <a:xfrm>
            <a:off x="5068850" y="3030426"/>
            <a:ext cx="2402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Establishment of cell monolayers derived from 3D organoids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A28E647-20A0-4F9B-AABE-87A181644980}"/>
              </a:ext>
            </a:extLst>
          </p:cNvPr>
          <p:cNvSpPr txBox="1"/>
          <p:nvPr/>
        </p:nvSpPr>
        <p:spPr>
          <a:xfrm>
            <a:off x="655730" y="3824725"/>
            <a:ext cx="1458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Cryopreservation of 3D organoids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2AED34B-DBE2-40A9-A79B-909E47E00B8C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082705" y="3678435"/>
            <a:ext cx="167644" cy="74667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03622AF-C108-4C01-A8CA-8902BBA3D4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1"/>
          <a:stretch/>
        </p:blipFill>
        <p:spPr>
          <a:xfrm>
            <a:off x="5697292" y="3607834"/>
            <a:ext cx="1145580" cy="874292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460752C-4AC7-4107-9919-939B6481F267}"/>
              </a:ext>
            </a:extLst>
          </p:cNvPr>
          <p:cNvCxnSpPr>
            <a:cxnSpLocks/>
          </p:cNvCxnSpPr>
          <p:nvPr/>
        </p:nvCxnSpPr>
        <p:spPr>
          <a:xfrm>
            <a:off x="4629778" y="4054455"/>
            <a:ext cx="72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01BFD75-0EDE-473D-B3FC-98F3104699EA}"/>
              </a:ext>
            </a:extLst>
          </p:cNvPr>
          <p:cNvCxnSpPr>
            <a:cxnSpLocks/>
          </p:cNvCxnSpPr>
          <p:nvPr/>
        </p:nvCxnSpPr>
        <p:spPr>
          <a:xfrm>
            <a:off x="2350132" y="4106550"/>
            <a:ext cx="72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1E87945-A4A8-41FB-B2C6-253DEB05C3C3}"/>
              </a:ext>
            </a:extLst>
          </p:cNvPr>
          <p:cNvCxnSpPr>
            <a:cxnSpLocks/>
          </p:cNvCxnSpPr>
          <p:nvPr/>
        </p:nvCxnSpPr>
        <p:spPr>
          <a:xfrm>
            <a:off x="3777958" y="4516582"/>
            <a:ext cx="0" cy="553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Image 37">
            <a:extLst>
              <a:ext uri="{FF2B5EF4-FFF2-40B4-BE49-F238E27FC236}">
                <a16:creationId xmlns:a16="http://schemas.microsoft.com/office/drawing/2014/main" id="{0FD86143-12DB-46AE-B5FF-6531FCE736C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79" y="5522555"/>
            <a:ext cx="1257564" cy="804696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2C0B0966-D24B-4A19-9D8A-F6904528D3F9}"/>
              </a:ext>
            </a:extLst>
          </p:cNvPr>
          <p:cNvSpPr txBox="1"/>
          <p:nvPr/>
        </p:nvSpPr>
        <p:spPr>
          <a:xfrm>
            <a:off x="2898069" y="5065390"/>
            <a:ext cx="175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Maintenance of the 3D organoid culture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84DEA83-30C5-4EEA-B93A-CE71D304B326}"/>
              </a:ext>
            </a:extLst>
          </p:cNvPr>
          <p:cNvSpPr txBox="1"/>
          <p:nvPr/>
        </p:nvSpPr>
        <p:spPr>
          <a:xfrm>
            <a:off x="3720359" y="2441996"/>
            <a:ext cx="1025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</a:rPr>
              <a:t>3D organoids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E30349C-AE92-4CA9-8F70-DE314E7FAA2A}"/>
              </a:ext>
            </a:extLst>
          </p:cNvPr>
          <p:cNvSpPr txBox="1"/>
          <p:nvPr/>
        </p:nvSpPr>
        <p:spPr>
          <a:xfrm>
            <a:off x="5663760" y="2441995"/>
            <a:ext cx="1212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Cell monolayers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A97687A-AC1D-40ED-90EB-F25EE69775C5}"/>
              </a:ext>
            </a:extLst>
          </p:cNvPr>
          <p:cNvSpPr txBox="1"/>
          <p:nvPr/>
        </p:nvSpPr>
        <p:spPr>
          <a:xfrm>
            <a:off x="288132" y="241539"/>
            <a:ext cx="211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137450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B6DD7C3-7188-434A-8B44-DE951775BDA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3" y="1085874"/>
            <a:ext cx="2160000" cy="216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407559D-D70C-413C-8644-BD3213F020CD}"/>
              </a:ext>
            </a:extLst>
          </p:cNvPr>
          <p:cNvSpPr txBox="1"/>
          <p:nvPr/>
        </p:nvSpPr>
        <p:spPr>
          <a:xfrm>
            <a:off x="1478657" y="3397266"/>
            <a:ext cx="52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4517919-E5E8-4B5D-A4CE-95D406AF7AC8}"/>
              </a:ext>
            </a:extLst>
          </p:cNvPr>
          <p:cNvSpPr txBox="1"/>
          <p:nvPr/>
        </p:nvSpPr>
        <p:spPr>
          <a:xfrm>
            <a:off x="3720407" y="3397266"/>
            <a:ext cx="52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d7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8CECC9-9F24-482C-A10F-8454883279C9}"/>
              </a:ext>
            </a:extLst>
          </p:cNvPr>
          <p:cNvSpPr txBox="1"/>
          <p:nvPr/>
        </p:nvSpPr>
        <p:spPr>
          <a:xfrm>
            <a:off x="5956417" y="3397265"/>
            <a:ext cx="52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d8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4209171-DBE0-468D-8BEB-F32C6660E0F0}"/>
              </a:ext>
            </a:extLst>
          </p:cNvPr>
          <p:cNvSpPr txBox="1"/>
          <p:nvPr/>
        </p:nvSpPr>
        <p:spPr>
          <a:xfrm>
            <a:off x="8198167" y="3397264"/>
            <a:ext cx="52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d9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976261-A644-4E9F-BF86-9F5FF7029F9F}"/>
              </a:ext>
            </a:extLst>
          </p:cNvPr>
          <p:cNvSpPr txBox="1"/>
          <p:nvPr/>
        </p:nvSpPr>
        <p:spPr>
          <a:xfrm>
            <a:off x="10434177" y="3397264"/>
            <a:ext cx="52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d10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F8D041-DF39-43DF-8534-81A2DD21709C}"/>
              </a:ext>
            </a:extLst>
          </p:cNvPr>
          <p:cNvSpPr txBox="1"/>
          <p:nvPr/>
        </p:nvSpPr>
        <p:spPr>
          <a:xfrm>
            <a:off x="288132" y="241539"/>
            <a:ext cx="211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Figure 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4EFC7E-4FE3-485F-8A28-1794E4282568}"/>
              </a:ext>
            </a:extLst>
          </p:cNvPr>
          <p:cNvSpPr txBox="1"/>
          <p:nvPr/>
        </p:nvSpPr>
        <p:spPr>
          <a:xfrm>
            <a:off x="825284" y="778097"/>
            <a:ext cx="1832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Freshly isolated crypts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866CFD-4D0E-4B66-8F1F-4F61141154B7}"/>
              </a:ext>
            </a:extLst>
          </p:cNvPr>
          <p:cNvSpPr txBox="1"/>
          <p:nvPr/>
        </p:nvSpPr>
        <p:spPr>
          <a:xfrm>
            <a:off x="171708" y="718023"/>
            <a:ext cx="38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A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6408C36-CCE3-47DC-87A3-5FD395AED71F}"/>
              </a:ext>
            </a:extLst>
          </p:cNvPr>
          <p:cNvSpPr txBox="1"/>
          <p:nvPr/>
        </p:nvSpPr>
        <p:spPr>
          <a:xfrm>
            <a:off x="171708" y="3335711"/>
            <a:ext cx="38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B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8B533D-01E2-429F-8C9A-53995E8D193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262" y="3710470"/>
            <a:ext cx="2155925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FC8E42-D2F7-49F7-B29E-A3D768025F2F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3" y="3710470"/>
            <a:ext cx="2160000" cy="21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47C7AE-AC7B-47E1-B9C5-8F1B1D4320E6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47" y="3710470"/>
            <a:ext cx="2160000" cy="216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22599A-AB5C-4DF0-9596-1FB1673CB34D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91" y="3710470"/>
            <a:ext cx="2164084" cy="216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52E7BAE-9E9C-4C9B-A499-6C412F675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19" y="371047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4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6FC41FB-4B41-42A4-948E-FD285861EA40}"/>
              </a:ext>
            </a:extLst>
          </p:cNvPr>
          <p:cNvSpPr txBox="1"/>
          <p:nvPr/>
        </p:nvSpPr>
        <p:spPr>
          <a:xfrm>
            <a:off x="288132" y="241539"/>
            <a:ext cx="211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Figure 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752C65-770F-4787-9DFD-0B8C460918E5}"/>
              </a:ext>
            </a:extLst>
          </p:cNvPr>
          <p:cNvSpPr txBox="1"/>
          <p:nvPr/>
        </p:nvSpPr>
        <p:spPr>
          <a:xfrm>
            <a:off x="1417118" y="611639"/>
            <a:ext cx="52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C5FE61-AEEF-462E-8EA0-3485241F688F}"/>
              </a:ext>
            </a:extLst>
          </p:cNvPr>
          <p:cNvSpPr txBox="1"/>
          <p:nvPr/>
        </p:nvSpPr>
        <p:spPr>
          <a:xfrm>
            <a:off x="4447865" y="615668"/>
            <a:ext cx="52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20919C-E570-4EEF-883A-AC33B7DD821E}"/>
              </a:ext>
            </a:extLst>
          </p:cNvPr>
          <p:cNvSpPr txBox="1"/>
          <p:nvPr/>
        </p:nvSpPr>
        <p:spPr>
          <a:xfrm>
            <a:off x="7312026" y="611638"/>
            <a:ext cx="52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d6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38AC95A-AC21-48C9-BD60-3033115A9ADA}"/>
              </a:ext>
            </a:extLst>
          </p:cNvPr>
          <p:cNvSpPr txBox="1"/>
          <p:nvPr/>
        </p:nvSpPr>
        <p:spPr>
          <a:xfrm>
            <a:off x="10253439" y="610871"/>
            <a:ext cx="525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7B66A1-3100-43E0-8F16-22D0B76B85F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4" y="933406"/>
            <a:ext cx="2520000" cy="25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2512DF-08AD-4692-BE67-7B17E0CC89CE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18" y="933406"/>
            <a:ext cx="2520000" cy="25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CEDA3F9-3FEB-489C-AC66-6B5179EAEC23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72" y="933406"/>
            <a:ext cx="2520000" cy="252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8D2E8A8-4CAE-4355-B2D9-4852CE94A0C6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185" y="933406"/>
            <a:ext cx="2520000" cy="2520000"/>
          </a:xfrm>
          <a:prstGeom prst="rect">
            <a:avLst/>
          </a:prstGeom>
        </p:spPr>
      </p:pic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67F3263F-E596-4AC1-B9D5-5FD4604BF0AE}"/>
              </a:ext>
            </a:extLst>
          </p:cNvPr>
          <p:cNvSpPr/>
          <p:nvPr/>
        </p:nvSpPr>
        <p:spPr>
          <a:xfrm rot="13481003">
            <a:off x="10987061" y="2732839"/>
            <a:ext cx="108000" cy="14400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1625FADB-C100-420E-A1D6-3FEBD584B29B}"/>
              </a:ext>
            </a:extLst>
          </p:cNvPr>
          <p:cNvSpPr/>
          <p:nvPr/>
        </p:nvSpPr>
        <p:spPr>
          <a:xfrm rot="13481003">
            <a:off x="9742677" y="3048521"/>
            <a:ext cx="108000" cy="14400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68E804EF-ABAD-44CF-8465-266AA61E0DA7}"/>
              </a:ext>
            </a:extLst>
          </p:cNvPr>
          <p:cNvSpPr/>
          <p:nvPr/>
        </p:nvSpPr>
        <p:spPr>
          <a:xfrm rot="17116528">
            <a:off x="11151375" y="1259203"/>
            <a:ext cx="108000" cy="144000"/>
          </a:xfrm>
          <a:prstGeom prst="triangle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isocèle 20">
            <a:extLst>
              <a:ext uri="{FF2B5EF4-FFF2-40B4-BE49-F238E27FC236}">
                <a16:creationId xmlns:a16="http://schemas.microsoft.com/office/drawing/2014/main" id="{A16414C3-DF6B-48F8-9889-2A69E95F10CA}"/>
              </a:ext>
            </a:extLst>
          </p:cNvPr>
          <p:cNvSpPr/>
          <p:nvPr/>
        </p:nvSpPr>
        <p:spPr>
          <a:xfrm rot="992927">
            <a:off x="10922977" y="2415853"/>
            <a:ext cx="108000" cy="144000"/>
          </a:xfrm>
          <a:prstGeom prst="triangle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iangle isocèle 29">
            <a:extLst>
              <a:ext uri="{FF2B5EF4-FFF2-40B4-BE49-F238E27FC236}">
                <a16:creationId xmlns:a16="http://schemas.microsoft.com/office/drawing/2014/main" id="{1799FD41-67E8-437C-8986-41833636BE7A}"/>
              </a:ext>
            </a:extLst>
          </p:cNvPr>
          <p:cNvSpPr/>
          <p:nvPr/>
        </p:nvSpPr>
        <p:spPr>
          <a:xfrm rot="9286600">
            <a:off x="9822213" y="1811830"/>
            <a:ext cx="108000" cy="144000"/>
          </a:xfrm>
          <a:prstGeom prst="triangle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336C7E3B-9E89-41CC-BCFF-1AC69EC4E408}"/>
              </a:ext>
            </a:extLst>
          </p:cNvPr>
          <p:cNvSpPr/>
          <p:nvPr/>
        </p:nvSpPr>
        <p:spPr>
          <a:xfrm rot="975316">
            <a:off x="7761264" y="2216868"/>
            <a:ext cx="108000" cy="14400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riangle isocèle 32">
            <a:extLst>
              <a:ext uri="{FF2B5EF4-FFF2-40B4-BE49-F238E27FC236}">
                <a16:creationId xmlns:a16="http://schemas.microsoft.com/office/drawing/2014/main" id="{0FCD518F-4694-4B05-BC06-5DFAEBC67699}"/>
              </a:ext>
            </a:extLst>
          </p:cNvPr>
          <p:cNvSpPr/>
          <p:nvPr/>
        </p:nvSpPr>
        <p:spPr>
          <a:xfrm rot="13481003">
            <a:off x="8683524" y="1262966"/>
            <a:ext cx="108000" cy="14400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riangle isocèle 33">
            <a:extLst>
              <a:ext uri="{FF2B5EF4-FFF2-40B4-BE49-F238E27FC236}">
                <a16:creationId xmlns:a16="http://schemas.microsoft.com/office/drawing/2014/main" id="{3FD5EB2A-AE95-4CC7-A765-482E0A94D4FF}"/>
              </a:ext>
            </a:extLst>
          </p:cNvPr>
          <p:cNvSpPr/>
          <p:nvPr/>
        </p:nvSpPr>
        <p:spPr>
          <a:xfrm rot="12471233">
            <a:off x="6688522" y="1017224"/>
            <a:ext cx="108000" cy="144000"/>
          </a:xfrm>
          <a:prstGeom prst="triangle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DA687A80-960A-4017-BD0D-A0C0DA4398A1}"/>
              </a:ext>
            </a:extLst>
          </p:cNvPr>
          <p:cNvSpPr/>
          <p:nvPr/>
        </p:nvSpPr>
        <p:spPr>
          <a:xfrm rot="17116528">
            <a:off x="8599839" y="3177824"/>
            <a:ext cx="108000" cy="144000"/>
          </a:xfrm>
          <a:prstGeom prst="triangle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riangle isocèle 35">
            <a:extLst>
              <a:ext uri="{FF2B5EF4-FFF2-40B4-BE49-F238E27FC236}">
                <a16:creationId xmlns:a16="http://schemas.microsoft.com/office/drawing/2014/main" id="{ED7550D1-D4CA-4447-9990-BEC62911543C}"/>
              </a:ext>
            </a:extLst>
          </p:cNvPr>
          <p:cNvSpPr/>
          <p:nvPr/>
        </p:nvSpPr>
        <p:spPr>
          <a:xfrm rot="12802207">
            <a:off x="4517661" y="2150962"/>
            <a:ext cx="108000" cy="144000"/>
          </a:xfrm>
          <a:prstGeom prst="triangle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riangle isocèle 36">
            <a:extLst>
              <a:ext uri="{FF2B5EF4-FFF2-40B4-BE49-F238E27FC236}">
                <a16:creationId xmlns:a16="http://schemas.microsoft.com/office/drawing/2014/main" id="{F2C4DB7B-3561-4273-BA5E-8C116592A30E}"/>
              </a:ext>
            </a:extLst>
          </p:cNvPr>
          <p:cNvSpPr/>
          <p:nvPr/>
        </p:nvSpPr>
        <p:spPr>
          <a:xfrm rot="17116528">
            <a:off x="4656611" y="3017689"/>
            <a:ext cx="108000" cy="144000"/>
          </a:xfrm>
          <a:prstGeom prst="triangle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CFB61D69-5164-473A-B592-6980678348E6}"/>
              </a:ext>
            </a:extLst>
          </p:cNvPr>
          <p:cNvSpPr/>
          <p:nvPr/>
        </p:nvSpPr>
        <p:spPr>
          <a:xfrm rot="14170591">
            <a:off x="3865391" y="2558736"/>
            <a:ext cx="108000" cy="144000"/>
          </a:xfrm>
          <a:prstGeom prst="triangle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3F6B6EE9-E1C4-4799-BEF3-7CA046DEC068}"/>
              </a:ext>
            </a:extLst>
          </p:cNvPr>
          <p:cNvSpPr/>
          <p:nvPr/>
        </p:nvSpPr>
        <p:spPr>
          <a:xfrm rot="9286600">
            <a:off x="3519964" y="2733857"/>
            <a:ext cx="108000" cy="144000"/>
          </a:xfrm>
          <a:prstGeom prst="triangle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778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>
            <a:extLst>
              <a:ext uri="{FF2B5EF4-FFF2-40B4-BE49-F238E27FC236}">
                <a16:creationId xmlns:a16="http://schemas.microsoft.com/office/drawing/2014/main" id="{D0653B0A-CC68-4AA0-8A07-BD36C03B4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47" y="3576906"/>
            <a:ext cx="2590800" cy="324802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D379167-168B-48D0-858A-5B6A8FC098A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18" y="917412"/>
            <a:ext cx="2520000" cy="252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C2A57AD-EC95-4C06-B11E-EC9395BB9FD4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27" y="917412"/>
            <a:ext cx="2520000" cy="25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AD2F216-A9BC-48A7-98D3-8440DB192B68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6" y="917412"/>
            <a:ext cx="2520000" cy="252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B23379B-8AFD-4668-8B72-C2036F3679D9}"/>
              </a:ext>
            </a:extLst>
          </p:cNvPr>
          <p:cNvSpPr txBox="1"/>
          <p:nvPr/>
        </p:nvSpPr>
        <p:spPr>
          <a:xfrm>
            <a:off x="3981982" y="560347"/>
            <a:ext cx="18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Day 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6D1608-D78A-4C52-8BEC-52C81827C75B}"/>
              </a:ext>
            </a:extLst>
          </p:cNvPr>
          <p:cNvSpPr txBox="1"/>
          <p:nvPr/>
        </p:nvSpPr>
        <p:spPr>
          <a:xfrm>
            <a:off x="6690564" y="560348"/>
            <a:ext cx="1799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Day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0E2918-31ED-4782-9AD3-848B5E958D76}"/>
              </a:ext>
            </a:extLst>
          </p:cNvPr>
          <p:cNvSpPr txBox="1"/>
          <p:nvPr/>
        </p:nvSpPr>
        <p:spPr>
          <a:xfrm>
            <a:off x="9422176" y="560347"/>
            <a:ext cx="1794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Day 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9E8B090-1A9A-4931-81BD-21C71CB6187D}"/>
              </a:ext>
            </a:extLst>
          </p:cNvPr>
          <p:cNvSpPr txBox="1"/>
          <p:nvPr/>
        </p:nvSpPr>
        <p:spPr>
          <a:xfrm>
            <a:off x="388250" y="560347"/>
            <a:ext cx="38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04A6724-2798-4229-96B2-C7B884E77A5F}"/>
              </a:ext>
            </a:extLst>
          </p:cNvPr>
          <p:cNvSpPr txBox="1"/>
          <p:nvPr/>
        </p:nvSpPr>
        <p:spPr>
          <a:xfrm>
            <a:off x="388250" y="3502067"/>
            <a:ext cx="38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B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AE902F7-86CA-41BC-B420-17E7F353AD34}"/>
              </a:ext>
            </a:extLst>
          </p:cNvPr>
          <p:cNvSpPr txBox="1"/>
          <p:nvPr/>
        </p:nvSpPr>
        <p:spPr>
          <a:xfrm>
            <a:off x="1293436" y="560347"/>
            <a:ext cx="18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Day of </a:t>
            </a:r>
            <a:r>
              <a:rPr lang="fr-FR" sz="1400" dirty="0" err="1"/>
              <a:t>seeding</a:t>
            </a:r>
            <a:endParaRPr lang="fr-FR" sz="1400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138B681D-7410-4509-9E3E-658D845E6B5B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09" y="917412"/>
            <a:ext cx="2520000" cy="252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DABB27D-64AF-412A-8A01-2AEE4230A714}"/>
              </a:ext>
            </a:extLst>
          </p:cNvPr>
          <p:cNvSpPr txBox="1"/>
          <p:nvPr/>
        </p:nvSpPr>
        <p:spPr>
          <a:xfrm>
            <a:off x="288132" y="241539"/>
            <a:ext cx="211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Figure 4</a:t>
            </a:r>
          </a:p>
        </p:txBody>
      </p:sp>
    </p:spTree>
    <p:extLst>
      <p:ext uri="{BB962C8B-B14F-4D97-AF65-F5344CB8AC3E}">
        <p14:creationId xmlns:p14="http://schemas.microsoft.com/office/powerpoint/2010/main" val="1161969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E97E544-BFF8-49CE-BB08-353D6FD69FFA}"/>
              </a:ext>
            </a:extLst>
          </p:cNvPr>
          <p:cNvSpPr txBox="1"/>
          <p:nvPr/>
        </p:nvSpPr>
        <p:spPr>
          <a:xfrm>
            <a:off x="288132" y="241539"/>
            <a:ext cx="211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Figure 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23FF23-D66E-4D15-AF33-0A9EEF3A0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2" y="3949449"/>
            <a:ext cx="9000000" cy="4746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17DFA2D-D025-424B-BF27-A1A788211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2" y="2845189"/>
            <a:ext cx="9000000" cy="4746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FC9D26-A875-4976-8891-68213A92D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2" y="3397319"/>
            <a:ext cx="9000000" cy="4746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459FC0-01E2-478C-BD0F-6837AF016C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93"/>
          <a:stretch/>
        </p:blipFill>
        <p:spPr>
          <a:xfrm>
            <a:off x="7049815" y="695255"/>
            <a:ext cx="2784552" cy="19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9AE261-1DBF-4167-AED9-0D2A91E0AD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93"/>
          <a:stretch/>
        </p:blipFill>
        <p:spPr>
          <a:xfrm>
            <a:off x="879984" y="695255"/>
            <a:ext cx="2784552" cy="19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43DCA3-F5A7-4FE2-AC69-C08E112CE8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893"/>
          <a:stretch/>
        </p:blipFill>
        <p:spPr>
          <a:xfrm>
            <a:off x="3960705" y="693952"/>
            <a:ext cx="2784552" cy="198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251C763-D0A3-4E8F-9AD5-49CEEDB68030}"/>
              </a:ext>
            </a:extLst>
          </p:cNvPr>
          <p:cNvSpPr txBox="1"/>
          <p:nvPr/>
        </p:nvSpPr>
        <p:spPr>
          <a:xfrm>
            <a:off x="808878" y="2361793"/>
            <a:ext cx="1144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11FC"/>
                </a:solidFill>
              </a:rPr>
              <a:t>DNA</a:t>
            </a:r>
            <a:r>
              <a:rPr lang="fr-FR" sz="1600" dirty="0">
                <a:solidFill>
                  <a:srgbClr val="0900E5"/>
                </a:solidFill>
              </a:rPr>
              <a:t> </a:t>
            </a:r>
            <a:r>
              <a:rPr lang="fr-FR" sz="1600" dirty="0" err="1">
                <a:solidFill>
                  <a:srgbClr val="C31711"/>
                </a:solidFill>
              </a:rPr>
              <a:t>Actin</a:t>
            </a:r>
            <a:endParaRPr lang="fr-FR" sz="1600" dirty="0">
              <a:solidFill>
                <a:srgbClr val="00AC1A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D89BE4-3A24-4DA5-9729-5AA4812059A1}"/>
              </a:ext>
            </a:extLst>
          </p:cNvPr>
          <p:cNvSpPr txBox="1"/>
          <p:nvPr/>
        </p:nvSpPr>
        <p:spPr>
          <a:xfrm>
            <a:off x="3927149" y="2374159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11FC"/>
                </a:solidFill>
              </a:rPr>
              <a:t>DNA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00AC1A"/>
                </a:solidFill>
              </a:rPr>
              <a:t>Occludin</a:t>
            </a:r>
            <a:endParaRPr lang="fr-FR" sz="1600" dirty="0">
              <a:solidFill>
                <a:srgbClr val="00AC1A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641C0C3-7C80-409B-9582-059AF0943346}"/>
              </a:ext>
            </a:extLst>
          </p:cNvPr>
          <p:cNvSpPr txBox="1"/>
          <p:nvPr/>
        </p:nvSpPr>
        <p:spPr>
          <a:xfrm>
            <a:off x="7024648" y="2361793"/>
            <a:ext cx="2011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11FC"/>
                </a:solidFill>
              </a:rPr>
              <a:t>DNA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C31711"/>
                </a:solidFill>
              </a:rPr>
              <a:t>Actin</a:t>
            </a:r>
            <a:r>
              <a:rPr lang="fr-FR" sz="1600" dirty="0">
                <a:solidFill>
                  <a:srgbClr val="C31711"/>
                </a:solidFill>
              </a:rPr>
              <a:t> </a:t>
            </a:r>
            <a:r>
              <a:rPr lang="fr-FR" sz="1600" dirty="0" err="1">
                <a:solidFill>
                  <a:srgbClr val="00AC1A"/>
                </a:solidFill>
              </a:rPr>
              <a:t>Occludin</a:t>
            </a:r>
            <a:endParaRPr lang="fr-FR" sz="1600" dirty="0">
              <a:solidFill>
                <a:srgbClr val="00AC1A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FFC938D-7FAD-4523-870A-18A221A6A66D}"/>
              </a:ext>
            </a:extLst>
          </p:cNvPr>
          <p:cNvSpPr txBox="1"/>
          <p:nvPr/>
        </p:nvSpPr>
        <p:spPr>
          <a:xfrm>
            <a:off x="424150" y="610871"/>
            <a:ext cx="38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17E82D3-34B0-4073-9E82-F3DE52CA0435}"/>
              </a:ext>
            </a:extLst>
          </p:cNvPr>
          <p:cNvSpPr txBox="1"/>
          <p:nvPr/>
        </p:nvSpPr>
        <p:spPr>
          <a:xfrm>
            <a:off x="417780" y="2778531"/>
            <a:ext cx="38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B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9102D7-7662-4958-B4EA-3ED8ACCA95DD}"/>
              </a:ext>
            </a:extLst>
          </p:cNvPr>
          <p:cNvSpPr txBox="1"/>
          <p:nvPr/>
        </p:nvSpPr>
        <p:spPr>
          <a:xfrm>
            <a:off x="9844102" y="2971376"/>
            <a:ext cx="1144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11FC"/>
                </a:solidFill>
              </a:rPr>
              <a:t>DNA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C31711"/>
                </a:solidFill>
              </a:rPr>
              <a:t>Actin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746888D-DD3B-4F83-93A6-FF6BCE6979C2}"/>
              </a:ext>
            </a:extLst>
          </p:cNvPr>
          <p:cNvSpPr txBox="1"/>
          <p:nvPr/>
        </p:nvSpPr>
        <p:spPr>
          <a:xfrm>
            <a:off x="9844102" y="3494576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11FC"/>
                </a:solidFill>
              </a:rPr>
              <a:t>DNA</a:t>
            </a:r>
            <a:r>
              <a:rPr lang="fr-FR" sz="1600" dirty="0">
                <a:solidFill>
                  <a:srgbClr val="C31711"/>
                </a:solidFill>
              </a:rPr>
              <a:t> </a:t>
            </a:r>
            <a:r>
              <a:rPr lang="fr-FR" sz="1600" dirty="0" err="1">
                <a:solidFill>
                  <a:srgbClr val="00AC1A"/>
                </a:solidFill>
              </a:rPr>
              <a:t>Occludin</a:t>
            </a:r>
            <a:endParaRPr lang="fr-FR" sz="1600" dirty="0">
              <a:solidFill>
                <a:srgbClr val="00AC1A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1294954-A0C1-43C3-A0C8-BC047847DFE9}"/>
              </a:ext>
            </a:extLst>
          </p:cNvPr>
          <p:cNvSpPr txBox="1"/>
          <p:nvPr/>
        </p:nvSpPr>
        <p:spPr>
          <a:xfrm>
            <a:off x="9844102" y="4017776"/>
            <a:ext cx="198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11FC"/>
                </a:solidFill>
              </a:rPr>
              <a:t>DNA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C31711"/>
                </a:solidFill>
              </a:rPr>
              <a:t>Actin</a:t>
            </a:r>
            <a:r>
              <a:rPr lang="fr-FR" sz="1600" dirty="0">
                <a:solidFill>
                  <a:srgbClr val="C31711"/>
                </a:solidFill>
              </a:rPr>
              <a:t> </a:t>
            </a:r>
            <a:r>
              <a:rPr lang="fr-FR" sz="1600" dirty="0" err="1">
                <a:solidFill>
                  <a:srgbClr val="00AC1A"/>
                </a:solidFill>
              </a:rPr>
              <a:t>Occludin</a:t>
            </a:r>
            <a:endParaRPr lang="fr-FR" sz="1600" dirty="0">
              <a:solidFill>
                <a:srgbClr val="00AC1A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CDC6386-8E3B-4812-9CC8-2ACD831759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35" r="52689"/>
          <a:stretch/>
        </p:blipFill>
        <p:spPr>
          <a:xfrm>
            <a:off x="2996581" y="4597438"/>
            <a:ext cx="1928247" cy="18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05BE927-401A-4394-8D15-077F65FB9FA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27" r="52689"/>
          <a:stretch/>
        </p:blipFill>
        <p:spPr>
          <a:xfrm>
            <a:off x="5134942" y="4597438"/>
            <a:ext cx="1914873" cy="1800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7859A18-57DE-45DD-B4CD-1129299D70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5" r="52689"/>
          <a:stretch/>
        </p:blipFill>
        <p:spPr>
          <a:xfrm>
            <a:off x="876312" y="4597438"/>
            <a:ext cx="1928247" cy="18000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EB4F90B-1208-4C76-9197-34434477533F}"/>
              </a:ext>
            </a:extLst>
          </p:cNvPr>
          <p:cNvSpPr txBox="1"/>
          <p:nvPr/>
        </p:nvSpPr>
        <p:spPr>
          <a:xfrm>
            <a:off x="369763" y="4576859"/>
            <a:ext cx="38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C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24ADB83-174C-4D90-959D-DF7A05EFE14F}"/>
              </a:ext>
            </a:extLst>
          </p:cNvPr>
          <p:cNvSpPr txBox="1"/>
          <p:nvPr/>
        </p:nvSpPr>
        <p:spPr>
          <a:xfrm>
            <a:off x="1514074" y="6401541"/>
            <a:ext cx="198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11FC"/>
                </a:solidFill>
              </a:rPr>
              <a:t>DNA</a:t>
            </a:r>
            <a:r>
              <a:rPr lang="fr-FR" sz="1600" dirty="0">
                <a:solidFill>
                  <a:srgbClr val="0070C0"/>
                </a:solidFill>
              </a:rPr>
              <a:t>  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endParaRPr lang="fr-FR" sz="1600" dirty="0">
              <a:solidFill>
                <a:srgbClr val="00B05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4A62A3-AA17-4E90-9564-BFA0A33AB0B7}"/>
              </a:ext>
            </a:extLst>
          </p:cNvPr>
          <p:cNvSpPr/>
          <p:nvPr/>
        </p:nvSpPr>
        <p:spPr>
          <a:xfrm>
            <a:off x="3579564" y="6386152"/>
            <a:ext cx="66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C31711"/>
                </a:solidFill>
              </a:rPr>
              <a:t>Actin</a:t>
            </a:r>
            <a:endParaRPr lang="fr-F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BBDEA1-2B1C-4135-BAB0-4715568CD0AE}"/>
              </a:ext>
            </a:extLst>
          </p:cNvPr>
          <p:cNvSpPr/>
          <p:nvPr/>
        </p:nvSpPr>
        <p:spPr>
          <a:xfrm>
            <a:off x="5623633" y="6386152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AC1A"/>
                </a:solidFill>
              </a:rPr>
              <a:t>Occludin</a:t>
            </a:r>
            <a:endParaRPr lang="fr-FR" dirty="0"/>
          </a:p>
        </p:txBody>
      </p:sp>
      <p:sp>
        <p:nvSpPr>
          <p:cNvPr id="24" name="Triangle isocèle 23">
            <a:extLst>
              <a:ext uri="{FF2B5EF4-FFF2-40B4-BE49-F238E27FC236}">
                <a16:creationId xmlns:a16="http://schemas.microsoft.com/office/drawing/2014/main" id="{DD41A49A-A2E8-4323-8056-8685A6257076}"/>
              </a:ext>
            </a:extLst>
          </p:cNvPr>
          <p:cNvSpPr/>
          <p:nvPr/>
        </p:nvSpPr>
        <p:spPr>
          <a:xfrm rot="18593477">
            <a:off x="3418437" y="4051615"/>
            <a:ext cx="108000" cy="14400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BCEF49F2-16A1-4732-A659-14500771F6B8}"/>
              </a:ext>
            </a:extLst>
          </p:cNvPr>
          <p:cNvSpPr/>
          <p:nvPr/>
        </p:nvSpPr>
        <p:spPr>
          <a:xfrm rot="18593477">
            <a:off x="4936004" y="4056475"/>
            <a:ext cx="108000" cy="14400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D806E67B-0E80-426E-916D-F688E7BDB116}"/>
              </a:ext>
            </a:extLst>
          </p:cNvPr>
          <p:cNvSpPr/>
          <p:nvPr/>
        </p:nvSpPr>
        <p:spPr>
          <a:xfrm rot="18593477">
            <a:off x="2793689" y="4052698"/>
            <a:ext cx="108000" cy="144000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0159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Mes couleurs">
      <a:dk1>
        <a:sysClr val="windowText" lastClr="000000"/>
      </a:dk1>
      <a:lt1>
        <a:sysClr val="window" lastClr="FFFFFF"/>
      </a:lt1>
      <a:dk2>
        <a:srgbClr val="9DC544"/>
      </a:dk2>
      <a:lt2>
        <a:srgbClr val="C7C4A6"/>
      </a:lt2>
      <a:accent1>
        <a:srgbClr val="7097C4"/>
      </a:accent1>
      <a:accent2>
        <a:srgbClr val="8064A2"/>
      </a:accent2>
      <a:accent3>
        <a:srgbClr val="D092A7"/>
      </a:accent3>
      <a:accent4>
        <a:srgbClr val="ED6E6C"/>
      </a:accent4>
      <a:accent5>
        <a:srgbClr val="F79646"/>
      </a:accent5>
      <a:accent6>
        <a:srgbClr val="FBF86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96</Words>
  <Application>Microsoft Office PowerPoint</Application>
  <PresentationFormat>Grand écran</PresentationFormat>
  <Paragraphs>44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Eloise Mussard</dc:creator>
  <cp:lastModifiedBy>Eloise Mussard</cp:lastModifiedBy>
  <cp:revision>71</cp:revision>
  <dcterms:created xsi:type="dcterms:W3CDTF">2022-07-22T14:04:21Z</dcterms:created>
  <dcterms:modified xsi:type="dcterms:W3CDTF">2022-10-11T13:15:10Z</dcterms:modified>
</cp:coreProperties>
</file>