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6D01B5-C28D-4F34-8AE2-F52E274966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FD3F930-0AB3-43CC-B084-73F3629878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8F7BEB-CA22-43F4-A04E-81A406D58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956F-2383-446A-B37D-429B7B198010}" type="datetimeFigureOut">
              <a:rPr lang="tr-TR" smtClean="0"/>
              <a:t>4.08.2022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6DE6D4-F2A3-45C0-BCA5-872A03835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1022878-BA97-411A-8288-4C30AE687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A862-645F-4A23-A11A-F9ED132E3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363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26D069-0FC1-46A5-A576-90B397E22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E145013-304C-430D-896B-616BE5311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98F32E-56E0-434E-94CC-73E80E358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956F-2383-446A-B37D-429B7B198010}" type="datetimeFigureOut">
              <a:rPr lang="tr-TR" smtClean="0"/>
              <a:t>4.08.2022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6213C5A-6AFE-4C16-993D-A69CC5C11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0A4523-45AD-4FB5-B811-2257826D6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A862-645F-4A23-A11A-F9ED132E3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074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6107512-CB33-4422-BB99-3EB765D179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D51F717-129B-4D78-95C7-AE1A77AD24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EDAC40A-CF20-4B42-81B0-3CB7F7B60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956F-2383-446A-B37D-429B7B198010}" type="datetimeFigureOut">
              <a:rPr lang="tr-TR" smtClean="0"/>
              <a:t>4.08.2022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54E1EB-71C0-486A-A46F-8A3CF0033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EA830BF-2F62-4539-9FA7-2AC0A3ABA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A862-645F-4A23-A11A-F9ED132E3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93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706EA6-3CFD-4D95-AE12-22BD146E8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8DD100-9B3C-4A29-9E43-0C9D548E5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3EF4732-FB03-4149-9EE6-C7F1CF464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956F-2383-446A-B37D-429B7B198010}" type="datetimeFigureOut">
              <a:rPr lang="tr-TR" smtClean="0"/>
              <a:t>4.08.2022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D80D4D-9CDD-4549-A7DE-D2FC1908B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A9C9B7E-913B-4AC8-8A64-C1818DFAC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A862-645F-4A23-A11A-F9ED132E3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742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113CA8-BD19-4586-9904-63AB1D956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DCE9D2A-1E25-4662-A2AD-E2354C8765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A7E039B-DA94-4790-9205-A40E8A84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956F-2383-446A-B37D-429B7B198010}" type="datetimeFigureOut">
              <a:rPr lang="tr-TR" smtClean="0"/>
              <a:t>4.08.2022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91AE9E-235F-47E9-8DD2-F518996B6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FD3C13B-E4EA-4FFB-8BB6-43BB06B14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A862-645F-4A23-A11A-F9ED132E3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3913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312D79-B78C-47D0-9B92-F0D2AD633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F28EE7-2830-421F-9E02-606BA7BBC0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A21CBA1-214D-4F86-80FC-2185E2ACE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AB1F5C9-39C8-4474-A9DC-3708DCD3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956F-2383-446A-B37D-429B7B198010}" type="datetimeFigureOut">
              <a:rPr lang="tr-TR" smtClean="0"/>
              <a:t>4.08.2022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976E4CC-6C0C-4C2B-A3C5-BA213C1C3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D70D042-0E0D-46A5-8E63-BB7B0CD3F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A862-645F-4A23-A11A-F9ED132E3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8965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E64668-DCF6-45BB-9667-026A17DC2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3F0A3C0-1D82-44F7-B112-D7FEF2817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5B83993-9412-4171-8534-0E4844AF13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3FC251C-7283-43D3-85B2-6F3AB8F51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715747C-BB7D-44BB-BA2D-653CC60643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702BFAD-17A7-4179-A9CB-106426058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956F-2383-446A-B37D-429B7B198010}" type="datetimeFigureOut">
              <a:rPr lang="tr-TR" smtClean="0"/>
              <a:t>4.08.2022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A2F0425-A536-40E9-8C2B-DC1D2BFF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AD4F8A7-644E-450C-9C85-5A122A699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A862-645F-4A23-A11A-F9ED132E3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3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7CA14B-21D4-46E0-AA1F-163D1E7B2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8E860C4-712D-4C64-B10F-E31F641E9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956F-2383-446A-B37D-429B7B198010}" type="datetimeFigureOut">
              <a:rPr lang="tr-TR" smtClean="0"/>
              <a:t>4.08.2022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02ED3F4-D6D6-4FFC-A845-850432EAF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62F91BA-7ACD-4C3A-8321-A41BCC110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A862-645F-4A23-A11A-F9ED132E3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0716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4C750E5-390B-4F55-83C6-03BF0A67F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956F-2383-446A-B37D-429B7B198010}" type="datetimeFigureOut">
              <a:rPr lang="tr-TR" smtClean="0"/>
              <a:t>4.08.2022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89AB84D-E812-46F3-B2ED-6A8A5A2CC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E098069-00E1-46DE-A76C-F45B6E201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A862-645F-4A23-A11A-F9ED132E3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4069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AF95D85-ECD7-45BC-8F26-1FBAB73E1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896CE8-D000-433D-9FA1-B5520625D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1F65FAC-1757-49F7-A6DE-23E6944533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8F47E7F-0840-471D-A345-660AF46C3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956F-2383-446A-B37D-429B7B198010}" type="datetimeFigureOut">
              <a:rPr lang="tr-TR" smtClean="0"/>
              <a:t>4.08.2022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086CFCA-3A29-46BF-93F2-AFA97BE45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B66CEDF-8D96-40AA-8993-C2E993EC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A862-645F-4A23-A11A-F9ED132E3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481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C59AF8-595D-4CEE-890B-1A85A08D1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B455719-9B6E-4856-AE1C-E02E9B755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A80DC41-AB1F-4D2E-B285-4233638DD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1240AF5-F826-4D9F-9DD0-A0E0A6416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5956F-2383-446A-B37D-429B7B198010}" type="datetimeFigureOut">
              <a:rPr lang="tr-TR" smtClean="0"/>
              <a:t>4.08.2022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FD08086-963C-4CA2-96F4-6355AF856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021855B-8A57-43C9-9FBC-F80D8684C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FA862-645F-4A23-A11A-F9ED132E3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7458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65C6532-748A-4E91-A233-59C8FFB80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B1F956D-2AD7-4722-828D-BD1B489F0E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812C2F-50A1-40AA-AB0F-3A1FDECDD1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956F-2383-446A-B37D-429B7B198010}" type="datetimeFigureOut">
              <a:rPr lang="tr-TR" smtClean="0"/>
              <a:t>4.08.2022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1DFCE1F-5970-4C2B-AA7C-56E11D69C4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0FB90B4-9763-4496-9C2F-ACAF733ED9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FA862-645F-4A23-A11A-F9ED132E3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458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CB962CF-61A3-4EF9-94F6-7C59B0329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4CCE9438-C47C-420A-B4C1-0E4FD64ED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2" y="1861560"/>
            <a:ext cx="6014048" cy="996802"/>
          </a:xfrm>
        </p:spPr>
        <p:txBody>
          <a:bodyPr>
            <a:normAutofit/>
          </a:bodyPr>
          <a:lstStyle/>
          <a:p>
            <a:r>
              <a:rPr lang="en-US" sz="4000" dirty="0"/>
              <a:t>Ways to put cells into </a:t>
            </a:r>
            <a:r>
              <a:rPr lang="en-US" sz="4000" dirty="0" err="1"/>
              <a:t>bioink</a:t>
            </a:r>
            <a:endParaRPr lang="tr-TR" sz="40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21AC7E-D1A8-4E08-A6BF-E7C673CDB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3420" y="2998489"/>
            <a:ext cx="4932221" cy="3719384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sz="2000" dirty="0"/>
              <a:t>In the </a:t>
            </a:r>
            <a:r>
              <a:rPr lang="en-US" sz="2000" dirty="0" err="1"/>
              <a:t>bioink</a:t>
            </a:r>
            <a:r>
              <a:rPr lang="en-US" sz="2000" dirty="0"/>
              <a:t> preparation stage, the cells are added to the homogeneous </a:t>
            </a:r>
            <a:r>
              <a:rPr lang="en-US" sz="2000" dirty="0" err="1"/>
              <a:t>bioink</a:t>
            </a:r>
            <a:r>
              <a:rPr lang="en-US" sz="2000" dirty="0"/>
              <a:t> and the printing stage is started.</a:t>
            </a:r>
            <a:endParaRPr lang="tr-TR" sz="2000" dirty="0"/>
          </a:p>
          <a:p>
            <a:pPr marL="514350" indent="-514350" algn="just">
              <a:buAutoNum type="arabicPeriod"/>
            </a:pPr>
            <a:endParaRPr lang="tr-TR" sz="2000" dirty="0"/>
          </a:p>
          <a:p>
            <a:pPr marL="514350" indent="-514350" algn="just">
              <a:buAutoNum type="arabicPeriod"/>
            </a:pPr>
            <a:r>
              <a:rPr lang="en-US" sz="2000" dirty="0"/>
              <a:t>After the </a:t>
            </a:r>
            <a:r>
              <a:rPr lang="en-US" sz="2000" dirty="0" err="1"/>
              <a:t>bioink</a:t>
            </a:r>
            <a:r>
              <a:rPr lang="en-US" sz="2000" dirty="0"/>
              <a:t> is prepared and printed, it is washed after cross-linking and added to the cells mixed into the medium. In a short time, cells can form "Spheroid Form".</a:t>
            </a:r>
            <a:endParaRPr lang="tr-TR" sz="2000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799B501A-1C4C-4AE6-936C-B16416F886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4113" y="147377"/>
            <a:ext cx="1591216" cy="2090422"/>
          </a:xfrm>
          <a:prstGeom prst="rect">
            <a:avLst/>
          </a:prstGeom>
        </p:spPr>
      </p:pic>
      <p:pic>
        <p:nvPicPr>
          <p:cNvPr id="7" name="Resim 6">
            <a:extLst>
              <a:ext uri="{FF2B5EF4-FFF2-40B4-BE49-F238E27FC236}">
                <a16:creationId xmlns:a16="http://schemas.microsoft.com/office/drawing/2014/main" id="{EE76ABA1-2826-4A7F-8AF6-C0B12900C5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0091" y="2952068"/>
            <a:ext cx="1115957" cy="1324331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EC71CA0F-00F6-499A-858F-1B856ECCEF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3791" y="1318052"/>
            <a:ext cx="2688690" cy="2090422"/>
          </a:xfrm>
          <a:prstGeom prst="rect">
            <a:avLst/>
          </a:prstGeom>
        </p:spPr>
      </p:pic>
      <p:sp>
        <p:nvSpPr>
          <p:cNvPr id="10" name="Akış Çizelgesi: Manyetik Disk 9">
            <a:extLst>
              <a:ext uri="{FF2B5EF4-FFF2-40B4-BE49-F238E27FC236}">
                <a16:creationId xmlns:a16="http://schemas.microsoft.com/office/drawing/2014/main" id="{5745EA76-9B18-4E27-BBF1-1DA709DB1C4B}"/>
              </a:ext>
            </a:extLst>
          </p:cNvPr>
          <p:cNvSpPr/>
          <p:nvPr/>
        </p:nvSpPr>
        <p:spPr>
          <a:xfrm>
            <a:off x="6694879" y="4473677"/>
            <a:ext cx="2688690" cy="1166327"/>
          </a:xfrm>
          <a:prstGeom prst="flowChartMagneticDisk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B925526-166D-4C28-A8D8-F8DC7FFF095C}"/>
              </a:ext>
            </a:extLst>
          </p:cNvPr>
          <p:cNvSpPr/>
          <p:nvPr/>
        </p:nvSpPr>
        <p:spPr>
          <a:xfrm>
            <a:off x="7167329" y="5115825"/>
            <a:ext cx="1958064" cy="46864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7AE7227-E2D2-4959-A9CB-D7CA9DE95C97}"/>
              </a:ext>
            </a:extLst>
          </p:cNvPr>
          <p:cNvSpPr/>
          <p:nvPr/>
        </p:nvSpPr>
        <p:spPr>
          <a:xfrm>
            <a:off x="7507705" y="525871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60EAA15-99AF-4278-BB0C-77FDCD9B58FA}"/>
              </a:ext>
            </a:extLst>
          </p:cNvPr>
          <p:cNvSpPr/>
          <p:nvPr/>
        </p:nvSpPr>
        <p:spPr>
          <a:xfrm>
            <a:off x="7571331" y="5256813"/>
            <a:ext cx="69044" cy="9333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01562FE-DE17-42AE-AE76-3B595B1A8020}"/>
              </a:ext>
            </a:extLst>
          </p:cNvPr>
          <p:cNvSpPr/>
          <p:nvPr/>
        </p:nvSpPr>
        <p:spPr>
          <a:xfrm>
            <a:off x="7879515" y="5304430"/>
            <a:ext cx="91439" cy="9333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7FE6AB-D917-44A9-ACFB-29A72E754160}"/>
              </a:ext>
            </a:extLst>
          </p:cNvPr>
          <p:cNvSpPr/>
          <p:nvPr/>
        </p:nvSpPr>
        <p:spPr>
          <a:xfrm>
            <a:off x="7911729" y="5256813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E3312BD-F56C-44B9-8738-51A66F9C4B9C}"/>
              </a:ext>
            </a:extLst>
          </p:cNvPr>
          <p:cNvSpPr/>
          <p:nvPr/>
        </p:nvSpPr>
        <p:spPr>
          <a:xfrm flipH="1" flipV="1">
            <a:off x="7555689" y="5296808"/>
            <a:ext cx="45719" cy="6096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27F3AB8-D0E5-453C-B9E9-D2DBDA0EEC02}"/>
              </a:ext>
            </a:extLst>
          </p:cNvPr>
          <p:cNvSpPr/>
          <p:nvPr/>
        </p:nvSpPr>
        <p:spPr>
          <a:xfrm>
            <a:off x="7918482" y="529297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25E237E-76C4-4C9A-88F3-3AA4907FA1D3}"/>
              </a:ext>
            </a:extLst>
          </p:cNvPr>
          <p:cNvSpPr/>
          <p:nvPr/>
        </p:nvSpPr>
        <p:spPr>
          <a:xfrm>
            <a:off x="7948448" y="5279672"/>
            <a:ext cx="61473" cy="9333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E0F44B8-DBE2-4406-9580-7CA7C2F76E61}"/>
              </a:ext>
            </a:extLst>
          </p:cNvPr>
          <p:cNvSpPr/>
          <p:nvPr/>
        </p:nvSpPr>
        <p:spPr>
          <a:xfrm>
            <a:off x="7486599" y="5256812"/>
            <a:ext cx="69044" cy="11619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A358A82-536D-488D-A05D-2601A4E5214F}"/>
              </a:ext>
            </a:extLst>
          </p:cNvPr>
          <p:cNvSpPr/>
          <p:nvPr/>
        </p:nvSpPr>
        <p:spPr>
          <a:xfrm>
            <a:off x="8406350" y="5338697"/>
            <a:ext cx="61473" cy="9333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2ADA368-73A3-4597-B162-F09A2BB623DE}"/>
              </a:ext>
            </a:extLst>
          </p:cNvPr>
          <p:cNvSpPr/>
          <p:nvPr/>
        </p:nvSpPr>
        <p:spPr>
          <a:xfrm>
            <a:off x="8414226" y="528802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E7B73DB-319E-469C-BD7A-5F8D30F4E25A}"/>
              </a:ext>
            </a:extLst>
          </p:cNvPr>
          <p:cNvSpPr/>
          <p:nvPr/>
        </p:nvSpPr>
        <p:spPr>
          <a:xfrm>
            <a:off x="8459945" y="5326340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DA45393-A8A3-4987-8E63-C9C4ADC939AE}"/>
              </a:ext>
            </a:extLst>
          </p:cNvPr>
          <p:cNvSpPr/>
          <p:nvPr/>
        </p:nvSpPr>
        <p:spPr>
          <a:xfrm>
            <a:off x="8375211" y="529680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27" name="Düz Ok Bağlayıcısı 26">
            <a:extLst>
              <a:ext uri="{FF2B5EF4-FFF2-40B4-BE49-F238E27FC236}">
                <a16:creationId xmlns:a16="http://schemas.microsoft.com/office/drawing/2014/main" id="{AF62E8DE-CD13-4C69-9C1B-CBE50344F86A}"/>
              </a:ext>
            </a:extLst>
          </p:cNvPr>
          <p:cNvCxnSpPr>
            <a:cxnSpLocks/>
          </p:cNvCxnSpPr>
          <p:nvPr/>
        </p:nvCxnSpPr>
        <p:spPr>
          <a:xfrm flipH="1" flipV="1">
            <a:off x="7578548" y="5432035"/>
            <a:ext cx="339934" cy="5635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Düz Ok Bağlayıcısı 28">
            <a:extLst>
              <a:ext uri="{FF2B5EF4-FFF2-40B4-BE49-F238E27FC236}">
                <a16:creationId xmlns:a16="http://schemas.microsoft.com/office/drawing/2014/main" id="{42315DCB-984B-409B-9A00-3464780C7D18}"/>
              </a:ext>
            </a:extLst>
          </p:cNvPr>
          <p:cNvCxnSpPr>
            <a:cxnSpLocks/>
          </p:cNvCxnSpPr>
          <p:nvPr/>
        </p:nvCxnSpPr>
        <p:spPr>
          <a:xfrm flipH="1" flipV="1">
            <a:off x="7932089" y="5443522"/>
            <a:ext cx="167663" cy="5520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Düz Ok Bağlayıcısı 30">
            <a:extLst>
              <a:ext uri="{FF2B5EF4-FFF2-40B4-BE49-F238E27FC236}">
                <a16:creationId xmlns:a16="http://schemas.microsoft.com/office/drawing/2014/main" id="{DE41AB46-BDED-484E-B46B-2CCA3D78AC02}"/>
              </a:ext>
            </a:extLst>
          </p:cNvPr>
          <p:cNvCxnSpPr>
            <a:cxnSpLocks/>
          </p:cNvCxnSpPr>
          <p:nvPr/>
        </p:nvCxnSpPr>
        <p:spPr>
          <a:xfrm flipV="1">
            <a:off x="8353857" y="5480119"/>
            <a:ext cx="128062" cy="4302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Düz Ok Bağlayıcısı 33">
            <a:extLst>
              <a:ext uri="{FF2B5EF4-FFF2-40B4-BE49-F238E27FC236}">
                <a16:creationId xmlns:a16="http://schemas.microsoft.com/office/drawing/2014/main" id="{A1DFFE4D-D563-4969-AB96-38EAEED9EEBD}"/>
              </a:ext>
            </a:extLst>
          </p:cNvPr>
          <p:cNvCxnSpPr/>
          <p:nvPr/>
        </p:nvCxnSpPr>
        <p:spPr>
          <a:xfrm>
            <a:off x="9435472" y="4849935"/>
            <a:ext cx="7526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Düz Ok Bağlayıcısı 34">
            <a:extLst>
              <a:ext uri="{FF2B5EF4-FFF2-40B4-BE49-F238E27FC236}">
                <a16:creationId xmlns:a16="http://schemas.microsoft.com/office/drawing/2014/main" id="{89B46084-A896-4A20-9A86-7630BDA736FE}"/>
              </a:ext>
            </a:extLst>
          </p:cNvPr>
          <p:cNvCxnSpPr>
            <a:cxnSpLocks/>
          </p:cNvCxnSpPr>
          <p:nvPr/>
        </p:nvCxnSpPr>
        <p:spPr>
          <a:xfrm flipV="1">
            <a:off x="6821114" y="5386539"/>
            <a:ext cx="467270" cy="6089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Metin kutusu 36">
            <a:extLst>
              <a:ext uri="{FF2B5EF4-FFF2-40B4-BE49-F238E27FC236}">
                <a16:creationId xmlns:a16="http://schemas.microsoft.com/office/drawing/2014/main" id="{827012E4-3AC1-4D3B-866D-FDD116D7936F}"/>
              </a:ext>
            </a:extLst>
          </p:cNvPr>
          <p:cNvSpPr txBox="1"/>
          <p:nvPr/>
        </p:nvSpPr>
        <p:spPr>
          <a:xfrm>
            <a:off x="6273930" y="6063916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Bioink</a:t>
            </a:r>
            <a:endParaRPr lang="tr-TR" dirty="0"/>
          </a:p>
        </p:txBody>
      </p:sp>
      <p:sp>
        <p:nvSpPr>
          <p:cNvPr id="41" name="Metin kutusu 40">
            <a:extLst>
              <a:ext uri="{FF2B5EF4-FFF2-40B4-BE49-F238E27FC236}">
                <a16:creationId xmlns:a16="http://schemas.microsoft.com/office/drawing/2014/main" id="{246A9753-E189-44A3-B30C-F2D2F9AAD869}"/>
              </a:ext>
            </a:extLst>
          </p:cNvPr>
          <p:cNvSpPr txBox="1"/>
          <p:nvPr/>
        </p:nvSpPr>
        <p:spPr>
          <a:xfrm>
            <a:off x="7689721" y="6004298"/>
            <a:ext cx="11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Spheroids</a:t>
            </a:r>
            <a:endParaRPr lang="tr-TR" dirty="0"/>
          </a:p>
        </p:txBody>
      </p:sp>
      <p:pic>
        <p:nvPicPr>
          <p:cNvPr id="44" name="Resim 43">
            <a:extLst>
              <a:ext uri="{FF2B5EF4-FFF2-40B4-BE49-F238E27FC236}">
                <a16:creationId xmlns:a16="http://schemas.microsoft.com/office/drawing/2014/main" id="{52EFE9E4-621D-4DBC-8FE0-79323E205E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22807" y="3902848"/>
            <a:ext cx="1510454" cy="1324332"/>
          </a:xfrm>
          <a:prstGeom prst="rect">
            <a:avLst/>
          </a:prstGeom>
        </p:spPr>
      </p:pic>
      <p:pic>
        <p:nvPicPr>
          <p:cNvPr id="46" name="Resim 45">
            <a:extLst>
              <a:ext uri="{FF2B5EF4-FFF2-40B4-BE49-F238E27FC236}">
                <a16:creationId xmlns:a16="http://schemas.microsoft.com/office/drawing/2014/main" id="{DF532C4C-3C00-4D1A-9786-E753FD1826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81010" y="5347073"/>
            <a:ext cx="1076325" cy="1314450"/>
          </a:xfrm>
          <a:prstGeom prst="rect">
            <a:avLst/>
          </a:prstGeom>
        </p:spPr>
      </p:pic>
      <p:cxnSp>
        <p:nvCxnSpPr>
          <p:cNvPr id="49" name="Düz Ok Bağlayıcısı 48">
            <a:extLst>
              <a:ext uri="{FF2B5EF4-FFF2-40B4-BE49-F238E27FC236}">
                <a16:creationId xmlns:a16="http://schemas.microsoft.com/office/drawing/2014/main" id="{78D17F8D-D13F-4FD8-983A-92DC644A016E}"/>
              </a:ext>
            </a:extLst>
          </p:cNvPr>
          <p:cNvCxnSpPr>
            <a:cxnSpLocks/>
          </p:cNvCxnSpPr>
          <p:nvPr/>
        </p:nvCxnSpPr>
        <p:spPr>
          <a:xfrm>
            <a:off x="9495280" y="5234760"/>
            <a:ext cx="486118" cy="4562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5836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7732">
        <p:fade/>
      </p:transition>
    </mc:Choice>
    <mc:Fallback>
      <p:transition spd="med" advTm="773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64</Words>
  <Application>Microsoft Office PowerPoint</Application>
  <PresentationFormat>Geniş ekran</PresentationFormat>
  <Paragraphs>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Ways to put cells into bioink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and Characterization of Graphene-Based 3D Biohybrid Hydrogel Bioink for Peripheral Neuroengineering</dc:title>
  <dc:creator>Aslı Pınar ZORBA, ISU</dc:creator>
  <cp:lastModifiedBy>Aslı Pınar ZORBA, ISU</cp:lastModifiedBy>
  <cp:revision>14</cp:revision>
  <dcterms:created xsi:type="dcterms:W3CDTF">2022-08-01T08:35:02Z</dcterms:created>
  <dcterms:modified xsi:type="dcterms:W3CDTF">2022-08-04T09:52:01Z</dcterms:modified>
</cp:coreProperties>
</file>