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7" r:id="rId2"/>
    <p:sldId id="268" r:id="rId3"/>
    <p:sldId id="265" r:id="rId4"/>
    <p:sldId id="261" r:id="rId5"/>
    <p:sldId id="263" r:id="rId6"/>
    <p:sldId id="262" r:id="rId7"/>
  </p:sldIdLst>
  <p:sldSz cx="6858000" cy="9144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730" autoAdjust="0"/>
  </p:normalViewPr>
  <p:slideViewPr>
    <p:cSldViewPr snapToGrid="0" showGuides="1">
      <p:cViewPr varScale="1">
        <p:scale>
          <a:sx n="81" d="100"/>
          <a:sy n="81" d="100"/>
        </p:scale>
        <p:origin x="2484" y="96"/>
      </p:cViewPr>
      <p:guideLst>
        <p:guide orient="horz" pos="2857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04227-FC32-4485-9714-27BFA76307B8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48DAF-028D-4671-8C91-E150A4D8956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08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9E7-4653-45EA-B6BC-CAF5BBB1E11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80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8DAF-028D-4671-8C91-E150A4D8956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08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5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9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47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10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81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8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58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95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34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13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5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FFAB-1E90-4E2E-AE71-041FA7697DD3}" type="datetimeFigureOut">
              <a:rPr lang="en-AU" smtClean="0"/>
              <a:t>23/06/2021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F072-7436-4267-BE07-BF65DA8C0559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252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3.png"/><Relationship Id="rId18" Type="http://schemas.microsoft.com/office/2007/relationships/hdphoto" Target="../media/hdphoto16.wdp"/><Relationship Id="rId3" Type="http://schemas.microsoft.com/office/2007/relationships/hdphoto" Target="../media/hdphoto9.wdp"/><Relationship Id="rId7" Type="http://schemas.openxmlformats.org/officeDocument/2006/relationships/image" Target="../media/image20.png"/><Relationship Id="rId12" Type="http://schemas.microsoft.com/office/2007/relationships/hdphoto" Target="../media/hdphoto13.wdp"/><Relationship Id="rId17" Type="http://schemas.openxmlformats.org/officeDocument/2006/relationships/image" Target="../media/image25.png"/><Relationship Id="rId2" Type="http://schemas.openxmlformats.org/officeDocument/2006/relationships/image" Target="../media/image17.png"/><Relationship Id="rId16" Type="http://schemas.microsoft.com/office/2007/relationships/hdphoto" Target="../media/hdphoto15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11" Type="http://schemas.openxmlformats.org/officeDocument/2006/relationships/image" Target="../media/image22.png"/><Relationship Id="rId5" Type="http://schemas.microsoft.com/office/2007/relationships/hdphoto" Target="../media/hdphoto10.wdp"/><Relationship Id="rId15" Type="http://schemas.openxmlformats.org/officeDocument/2006/relationships/image" Target="../media/image24.png"/><Relationship Id="rId10" Type="http://schemas.microsoft.com/office/2007/relationships/hdphoto" Target="../media/hdphoto12.wdp"/><Relationship Id="rId19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microsoft.com/office/2007/relationships/hdphoto" Target="../media/hdphoto18.wdp"/><Relationship Id="rId7" Type="http://schemas.openxmlformats.org/officeDocument/2006/relationships/image" Target="../media/image30.tiff"/><Relationship Id="rId12" Type="http://schemas.openxmlformats.org/officeDocument/2006/relationships/image" Target="../media/image33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11" Type="http://schemas.microsoft.com/office/2007/relationships/hdphoto" Target="../media/hdphoto21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tiff"/><Relationship Id="rId9" Type="http://schemas.microsoft.com/office/2007/relationships/hdphoto" Target="../media/hdphoto20.wdp"/><Relationship Id="rId14" Type="http://schemas.microsoft.com/office/2007/relationships/hdphoto" Target="../media/hdphoto2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Прямоугольник 395"/>
          <p:cNvSpPr>
            <a:spLocks noChangeAspect="1"/>
          </p:cNvSpPr>
          <p:nvPr/>
        </p:nvSpPr>
        <p:spPr>
          <a:xfrm rot="10800000">
            <a:off x="3278" y="4860"/>
            <a:ext cx="6852778" cy="4726397"/>
          </a:xfrm>
          <a:prstGeom prst="rect">
            <a:avLst/>
          </a:prstGeom>
          <a:gradFill>
            <a:gsLst>
              <a:gs pos="5000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52" name="Прямоугольник 351"/>
          <p:cNvSpPr>
            <a:spLocks noChangeAspect="1"/>
          </p:cNvSpPr>
          <p:nvPr/>
        </p:nvSpPr>
        <p:spPr>
          <a:xfrm>
            <a:off x="-1" y="992684"/>
            <a:ext cx="6858001" cy="175776"/>
          </a:xfrm>
          <a:prstGeom prst="rect">
            <a:avLst/>
          </a:prstGeom>
          <a:solidFill>
            <a:srgbClr val="F6F5C1">
              <a:alpha val="48000"/>
            </a:srgb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9" name="Дуга 228"/>
          <p:cNvSpPr/>
          <p:nvPr/>
        </p:nvSpPr>
        <p:spPr>
          <a:xfrm rot="5400000">
            <a:off x="1490595" y="1950609"/>
            <a:ext cx="168614" cy="312056"/>
          </a:xfrm>
          <a:prstGeom prst="arc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grpSp>
        <p:nvGrpSpPr>
          <p:cNvPr id="202" name="Группа 201"/>
          <p:cNvGrpSpPr/>
          <p:nvPr/>
        </p:nvGrpSpPr>
        <p:grpSpPr>
          <a:xfrm>
            <a:off x="3035296" y="240763"/>
            <a:ext cx="282381" cy="475297"/>
            <a:chOff x="4153888" y="1069662"/>
            <a:chExt cx="326926" cy="518957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 rot="5400000">
              <a:off x="4016448" y="1207102"/>
              <a:ext cx="438344" cy="16346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0000">
                  <a:schemeClr val="tx2">
                    <a:lumMod val="20000"/>
                    <a:lumOff val="80000"/>
                  </a:schemeClr>
                </a:gs>
                <a:gs pos="980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00" name="Скругленный прямоугольник 199"/>
            <p:cNvSpPr/>
            <p:nvPr/>
          </p:nvSpPr>
          <p:spPr>
            <a:xfrm rot="5400000">
              <a:off x="4179911" y="1212680"/>
              <a:ext cx="438344" cy="16346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0000">
                  <a:schemeClr val="tx2">
                    <a:lumMod val="20000"/>
                    <a:lumOff val="80000"/>
                  </a:schemeClr>
                </a:gs>
                <a:gs pos="980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01" name="Скругленный прямоугольник 200"/>
            <p:cNvSpPr/>
            <p:nvPr/>
          </p:nvSpPr>
          <p:spPr>
            <a:xfrm rot="5400000">
              <a:off x="4100841" y="1287715"/>
              <a:ext cx="438344" cy="16346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0000">
                  <a:schemeClr val="tx2">
                    <a:lumMod val="20000"/>
                    <a:lumOff val="80000"/>
                  </a:schemeClr>
                </a:gs>
                <a:gs pos="980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cxnSp>
        <p:nvCxnSpPr>
          <p:cNvPr id="176" name="Прямая соединительная линия 175"/>
          <p:cNvCxnSpPr>
            <a:endCxn id="152" idx="1"/>
          </p:cNvCxnSpPr>
          <p:nvPr/>
        </p:nvCxnSpPr>
        <p:spPr>
          <a:xfrm flipH="1">
            <a:off x="3041438" y="836226"/>
            <a:ext cx="260999" cy="468646"/>
          </a:xfrm>
          <a:prstGeom prst="lin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3043819" y="834840"/>
            <a:ext cx="280049" cy="482399"/>
          </a:xfrm>
          <a:prstGeom prst="lin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>
            <a:off x="3176699" y="827691"/>
            <a:ext cx="0" cy="520946"/>
          </a:xfrm>
          <a:prstGeom prst="lin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4" name="Скругленный прямоугольник 173"/>
          <p:cNvSpPr/>
          <p:nvPr/>
        </p:nvSpPr>
        <p:spPr>
          <a:xfrm>
            <a:off x="3152960" y="910809"/>
            <a:ext cx="45719" cy="335525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1427862" y="1693279"/>
            <a:ext cx="117032" cy="86516"/>
          </a:xfrm>
          <a:custGeom>
            <a:avLst/>
            <a:gdLst>
              <a:gd name="connsiteX0" fmla="*/ 0 w 640080"/>
              <a:gd name="connsiteY0" fmla="*/ 200151 h 207771"/>
              <a:gd name="connsiteX1" fmla="*/ 121920 w 640080"/>
              <a:gd name="connsiteY1" fmla="*/ 24891 h 207771"/>
              <a:gd name="connsiteX2" fmla="*/ 358140 w 640080"/>
              <a:gd name="connsiteY2" fmla="*/ 2031 h 207771"/>
              <a:gd name="connsiteX3" fmla="*/ 556260 w 640080"/>
              <a:gd name="connsiteY3" fmla="*/ 32511 h 207771"/>
              <a:gd name="connsiteX4" fmla="*/ 640080 w 640080"/>
              <a:gd name="connsiteY4" fmla="*/ 207771 h 2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207771">
                <a:moveTo>
                  <a:pt x="0" y="200151"/>
                </a:moveTo>
                <a:cubicBezTo>
                  <a:pt x="31115" y="129031"/>
                  <a:pt x="62230" y="57911"/>
                  <a:pt x="121920" y="24891"/>
                </a:cubicBezTo>
                <a:cubicBezTo>
                  <a:pt x="181610" y="-8129"/>
                  <a:pt x="285750" y="761"/>
                  <a:pt x="358140" y="2031"/>
                </a:cubicBezTo>
                <a:cubicBezTo>
                  <a:pt x="430530" y="3301"/>
                  <a:pt x="509270" y="-1779"/>
                  <a:pt x="556260" y="32511"/>
                </a:cubicBezTo>
                <a:cubicBezTo>
                  <a:pt x="603250" y="66801"/>
                  <a:pt x="621665" y="137286"/>
                  <a:pt x="640080" y="207771"/>
                </a:cubicBez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57" name="Скругленный прямоугольник 56"/>
          <p:cNvSpPr/>
          <p:nvPr/>
        </p:nvSpPr>
        <p:spPr>
          <a:xfrm rot="5400000">
            <a:off x="1417492" y="1833433"/>
            <a:ext cx="376990" cy="145996"/>
          </a:xfrm>
          <a:prstGeom prst="roundRect">
            <a:avLst>
              <a:gd name="adj" fmla="val 9108"/>
            </a:avLst>
          </a:prstGeom>
          <a:gradFill>
            <a:gsLst>
              <a:gs pos="27000">
                <a:srgbClr val="F3E6A7">
                  <a:lumMod val="59000"/>
                  <a:lumOff val="41000"/>
                </a:srgbClr>
              </a:gs>
              <a:gs pos="75000">
                <a:srgbClr val="F3E6A6">
                  <a:lumMod val="59000"/>
                  <a:lumOff val="41000"/>
                </a:srgbClr>
              </a:gs>
              <a:gs pos="50000">
                <a:srgbClr val="F4E6A4">
                  <a:lumMod val="36000"/>
                  <a:lumOff val="64000"/>
                </a:srgbClr>
              </a:gs>
              <a:gs pos="100000">
                <a:srgbClr val="F2E5A8"/>
              </a:gs>
              <a:gs pos="0">
                <a:srgbClr val="F6E6A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 rot="5400000">
            <a:off x="814338" y="2217697"/>
            <a:ext cx="1146405" cy="146880"/>
          </a:xfrm>
          <a:prstGeom prst="roundRect">
            <a:avLst>
              <a:gd name="adj" fmla="val 9108"/>
            </a:avLst>
          </a:prstGeom>
          <a:gradFill>
            <a:gsLst>
              <a:gs pos="27000">
                <a:srgbClr val="F3E6A7">
                  <a:lumMod val="59000"/>
                  <a:lumOff val="41000"/>
                </a:srgbClr>
              </a:gs>
              <a:gs pos="75000">
                <a:srgbClr val="F3E6A6">
                  <a:lumMod val="59000"/>
                  <a:lumOff val="41000"/>
                </a:srgbClr>
              </a:gs>
              <a:gs pos="50000">
                <a:srgbClr val="F4E6A4">
                  <a:lumMod val="36000"/>
                  <a:lumOff val="64000"/>
                </a:srgbClr>
              </a:gs>
              <a:gs pos="100000">
                <a:srgbClr val="F2E5A8"/>
              </a:gs>
              <a:gs pos="0">
                <a:srgbClr val="F6E6A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1201967" y="2295231"/>
            <a:ext cx="376875" cy="14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1282491" y="2659132"/>
            <a:ext cx="213364" cy="14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466675" y="1830976"/>
            <a:ext cx="273600" cy="145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5400000">
            <a:off x="1251529" y="1836677"/>
            <a:ext cx="273600" cy="145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 rot="5400000">
            <a:off x="814337" y="2214976"/>
            <a:ext cx="1146405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70" name="Скругленный прямоугольник 69"/>
          <p:cNvSpPr/>
          <p:nvPr/>
        </p:nvSpPr>
        <p:spPr>
          <a:xfrm rot="5400000">
            <a:off x="1417932" y="1832991"/>
            <a:ext cx="376992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grpSp>
        <p:nvGrpSpPr>
          <p:cNvPr id="146" name="Группа 145"/>
          <p:cNvGrpSpPr/>
          <p:nvPr/>
        </p:nvGrpSpPr>
        <p:grpSpPr>
          <a:xfrm>
            <a:off x="2820421" y="1337135"/>
            <a:ext cx="152008" cy="743693"/>
            <a:chOff x="4221081" y="3705154"/>
            <a:chExt cx="152008" cy="743693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 rot="16200000">
              <a:off x="3925239" y="4000996"/>
              <a:ext cx="743691" cy="152008"/>
            </a:xfrm>
            <a:prstGeom prst="roundRect">
              <a:avLst>
                <a:gd name="adj" fmla="val 9108"/>
              </a:avLst>
            </a:prstGeom>
            <a:gradFill>
              <a:gsLst>
                <a:gs pos="75000">
                  <a:srgbClr val="C4842E"/>
                </a:gs>
                <a:gs pos="25000">
                  <a:srgbClr val="C4842E"/>
                </a:gs>
                <a:gs pos="100000">
                  <a:srgbClr val="996600"/>
                </a:gs>
                <a:gs pos="0">
                  <a:srgbClr val="996633"/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>
                <a:solidFill>
                  <a:schemeClr val="bg1"/>
                </a:solidFill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 rot="16200000">
              <a:off x="4171330" y="3818185"/>
              <a:ext cx="251509" cy="152008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 rot="5400000">
              <a:off x="4157415" y="4164289"/>
              <a:ext cx="273600" cy="145996"/>
            </a:xfrm>
            <a:prstGeom prst="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45" name="Скругленный прямоугольник 144"/>
            <p:cNvSpPr/>
            <p:nvPr/>
          </p:nvSpPr>
          <p:spPr>
            <a:xfrm rot="5400000">
              <a:off x="3922811" y="4003562"/>
              <a:ext cx="743691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2966267" y="1304872"/>
            <a:ext cx="152008" cy="373517"/>
            <a:chOff x="4248932" y="2707587"/>
            <a:chExt cx="152008" cy="373517"/>
          </a:xfrm>
        </p:grpSpPr>
        <p:sp>
          <p:nvSpPr>
            <p:cNvPr id="151" name="Скругленный прямоугольник 150"/>
            <p:cNvSpPr/>
            <p:nvPr/>
          </p:nvSpPr>
          <p:spPr>
            <a:xfrm rot="5400000">
              <a:off x="4138888" y="2821617"/>
              <a:ext cx="372094" cy="146880"/>
            </a:xfrm>
            <a:prstGeom prst="roundRect">
              <a:avLst>
                <a:gd name="adj" fmla="val 9108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>
                <a:solidFill>
                  <a:schemeClr val="bg1"/>
                </a:solidFill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 rot="16200000">
              <a:off x="4199181" y="2828705"/>
              <a:ext cx="251509" cy="152008"/>
            </a:xfrm>
            <a:prstGeom prst="rect">
              <a:avLst/>
            </a:prstGeom>
            <a:gradFill>
              <a:gsLst>
                <a:gs pos="50000">
                  <a:schemeClr val="bg2">
                    <a:lumMod val="91000"/>
                  </a:schemeClr>
                </a:gs>
                <a:gs pos="100000">
                  <a:schemeClr val="bg2">
                    <a:lumMod val="75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152" name="Скругленный прямоугольник 151"/>
            <p:cNvSpPr/>
            <p:nvPr/>
          </p:nvSpPr>
          <p:spPr>
            <a:xfrm rot="5400000">
              <a:off x="4138056" y="2820194"/>
              <a:ext cx="372094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3113244" y="1336509"/>
            <a:ext cx="152008" cy="373517"/>
            <a:chOff x="4248932" y="2707587"/>
            <a:chExt cx="152008" cy="373517"/>
          </a:xfrm>
        </p:grpSpPr>
        <p:sp>
          <p:nvSpPr>
            <p:cNvPr id="162" name="Скругленный прямоугольник 161"/>
            <p:cNvSpPr/>
            <p:nvPr/>
          </p:nvSpPr>
          <p:spPr>
            <a:xfrm rot="5400000">
              <a:off x="4138888" y="2821617"/>
              <a:ext cx="372094" cy="146880"/>
            </a:xfrm>
            <a:prstGeom prst="roundRect">
              <a:avLst>
                <a:gd name="adj" fmla="val 9108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>
                <a:solidFill>
                  <a:schemeClr val="bg1"/>
                </a:solidFill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>
            <a:xfrm rot="16200000">
              <a:off x="4199181" y="2828705"/>
              <a:ext cx="251509" cy="152008"/>
            </a:xfrm>
            <a:prstGeom prst="rect">
              <a:avLst/>
            </a:prstGeom>
            <a:gradFill>
              <a:gsLst>
                <a:gs pos="50000">
                  <a:schemeClr val="bg2">
                    <a:lumMod val="91000"/>
                  </a:schemeClr>
                </a:gs>
                <a:gs pos="100000">
                  <a:schemeClr val="bg2">
                    <a:lumMod val="75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 rot="5400000">
              <a:off x="4138056" y="2820194"/>
              <a:ext cx="372094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3259641" y="1304899"/>
            <a:ext cx="152008" cy="373517"/>
            <a:chOff x="4248932" y="2707587"/>
            <a:chExt cx="152008" cy="373517"/>
          </a:xfrm>
        </p:grpSpPr>
        <p:sp>
          <p:nvSpPr>
            <p:cNvPr id="168" name="Скругленный прямоугольник 167"/>
            <p:cNvSpPr/>
            <p:nvPr/>
          </p:nvSpPr>
          <p:spPr>
            <a:xfrm rot="5400000">
              <a:off x="4138888" y="2821617"/>
              <a:ext cx="372094" cy="146880"/>
            </a:xfrm>
            <a:prstGeom prst="roundRect">
              <a:avLst>
                <a:gd name="adj" fmla="val 9108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>
                <a:solidFill>
                  <a:schemeClr val="bg1"/>
                </a:solidFill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 rot="16200000">
              <a:off x="4199181" y="2828705"/>
              <a:ext cx="251509" cy="152008"/>
            </a:xfrm>
            <a:prstGeom prst="rect">
              <a:avLst/>
            </a:prstGeom>
            <a:gradFill>
              <a:gsLst>
                <a:gs pos="50000">
                  <a:schemeClr val="bg2">
                    <a:lumMod val="91000"/>
                  </a:schemeClr>
                </a:gs>
                <a:gs pos="100000">
                  <a:schemeClr val="bg2">
                    <a:lumMod val="75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170" name="Скругленный прямоугольник 169"/>
            <p:cNvSpPr/>
            <p:nvPr/>
          </p:nvSpPr>
          <p:spPr>
            <a:xfrm rot="5400000">
              <a:off x="4138056" y="2820194"/>
              <a:ext cx="372094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sp>
        <p:nvSpPr>
          <p:cNvPr id="172" name="Скругленный прямоугольник 171"/>
          <p:cNvSpPr/>
          <p:nvPr/>
        </p:nvSpPr>
        <p:spPr>
          <a:xfrm rot="1800000">
            <a:off x="3146136" y="909964"/>
            <a:ext cx="45719" cy="335525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>
              <a:solidFill>
                <a:schemeClr val="bg1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 rot="-1800000">
            <a:off x="3161512" y="910810"/>
            <a:ext cx="45719" cy="335525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>
              <a:solidFill>
                <a:schemeClr val="bg1"/>
              </a:solidFill>
            </a:endParaRPr>
          </a:p>
        </p:txBody>
      </p:sp>
      <p:grpSp>
        <p:nvGrpSpPr>
          <p:cNvPr id="189" name="Группа 188"/>
          <p:cNvGrpSpPr/>
          <p:nvPr/>
        </p:nvGrpSpPr>
        <p:grpSpPr>
          <a:xfrm>
            <a:off x="3011307" y="400405"/>
            <a:ext cx="105037" cy="457326"/>
            <a:chOff x="4277388" y="1807686"/>
            <a:chExt cx="167490" cy="14084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 rot="5400000">
              <a:off x="4128010" y="1957064"/>
              <a:ext cx="466246" cy="16749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>
                <a:solidFill>
                  <a:schemeClr val="bg1"/>
                </a:solidFill>
              </a:endParaRPr>
            </a:p>
          </p:txBody>
        </p:sp>
        <p:sp>
          <p:nvSpPr>
            <p:cNvPr id="191" name="Скругленный прямоугольник 190"/>
            <p:cNvSpPr/>
            <p:nvPr/>
          </p:nvSpPr>
          <p:spPr>
            <a:xfrm rot="5400000">
              <a:off x="4128010" y="2418044"/>
              <a:ext cx="466246" cy="16749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>
                <a:solidFill>
                  <a:schemeClr val="bg1"/>
                </a:solidFill>
              </a:endParaRPr>
            </a:p>
          </p:txBody>
        </p:sp>
        <p:sp>
          <p:nvSpPr>
            <p:cNvPr id="192" name="Скругленный прямоугольник 191"/>
            <p:cNvSpPr/>
            <p:nvPr/>
          </p:nvSpPr>
          <p:spPr>
            <a:xfrm rot="5400000">
              <a:off x="4128010" y="2899248"/>
              <a:ext cx="466246" cy="16749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>
                <a:solidFill>
                  <a:schemeClr val="bg1"/>
                </a:solidFill>
              </a:endParaRPr>
            </a:p>
          </p:txBody>
        </p:sp>
      </p:grpSp>
      <p:sp>
        <p:nvSpPr>
          <p:cNvPr id="193" name="Скругленный прямоугольник 192"/>
          <p:cNvSpPr/>
          <p:nvPr/>
        </p:nvSpPr>
        <p:spPr>
          <a:xfrm rot="5400000">
            <a:off x="3098295" y="448884"/>
            <a:ext cx="151393" cy="105037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>
              <a:solidFill>
                <a:schemeClr val="bg1"/>
              </a:solidFill>
            </a:endParaRPr>
          </a:p>
        </p:txBody>
      </p:sp>
      <p:sp>
        <p:nvSpPr>
          <p:cNvPr id="194" name="Скругленный прямоугольник 193"/>
          <p:cNvSpPr/>
          <p:nvPr/>
        </p:nvSpPr>
        <p:spPr>
          <a:xfrm rot="5400000">
            <a:off x="3098295" y="598567"/>
            <a:ext cx="151393" cy="105037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>
              <a:solidFill>
                <a:schemeClr val="bg1"/>
              </a:solidFill>
            </a:endParaRPr>
          </a:p>
        </p:txBody>
      </p:sp>
      <p:sp>
        <p:nvSpPr>
          <p:cNvPr id="195" name="Скругленный прямоугольник 194"/>
          <p:cNvSpPr/>
          <p:nvPr/>
        </p:nvSpPr>
        <p:spPr>
          <a:xfrm rot="5400000">
            <a:off x="3098295" y="754817"/>
            <a:ext cx="151393" cy="105037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>
              <a:solidFill>
                <a:schemeClr val="bg1"/>
              </a:solidFill>
            </a:endParaRPr>
          </a:p>
        </p:txBody>
      </p:sp>
      <p:sp>
        <p:nvSpPr>
          <p:cNvPr id="196" name="Скругленный прямоугольник 195"/>
          <p:cNvSpPr/>
          <p:nvPr/>
        </p:nvSpPr>
        <p:spPr>
          <a:xfrm rot="5400000">
            <a:off x="3208094" y="423583"/>
            <a:ext cx="151393" cy="105037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>
              <a:solidFill>
                <a:schemeClr val="bg1"/>
              </a:solidFill>
            </a:endParaRPr>
          </a:p>
        </p:txBody>
      </p:sp>
      <p:sp>
        <p:nvSpPr>
          <p:cNvPr id="197" name="Скругленный прямоугольник 196"/>
          <p:cNvSpPr/>
          <p:nvPr/>
        </p:nvSpPr>
        <p:spPr>
          <a:xfrm rot="5400000">
            <a:off x="3208094" y="573266"/>
            <a:ext cx="151393" cy="105037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>
              <a:solidFill>
                <a:schemeClr val="bg1"/>
              </a:solidFill>
            </a:endParaRPr>
          </a:p>
        </p:txBody>
      </p:sp>
      <p:sp>
        <p:nvSpPr>
          <p:cNvPr id="198" name="Скругленный прямоугольник 197"/>
          <p:cNvSpPr/>
          <p:nvPr/>
        </p:nvSpPr>
        <p:spPr>
          <a:xfrm rot="5400000">
            <a:off x="3208094" y="729516"/>
            <a:ext cx="151393" cy="105037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>
              <a:solidFill>
                <a:schemeClr val="bg1"/>
              </a:solidFill>
            </a:endParaRPr>
          </a:p>
        </p:txBody>
      </p:sp>
      <p:sp>
        <p:nvSpPr>
          <p:cNvPr id="206" name="Полилиния 205"/>
          <p:cNvSpPr/>
          <p:nvPr/>
        </p:nvSpPr>
        <p:spPr>
          <a:xfrm>
            <a:off x="2562688" y="1685218"/>
            <a:ext cx="117032" cy="86516"/>
          </a:xfrm>
          <a:custGeom>
            <a:avLst/>
            <a:gdLst>
              <a:gd name="connsiteX0" fmla="*/ 0 w 640080"/>
              <a:gd name="connsiteY0" fmla="*/ 200151 h 207771"/>
              <a:gd name="connsiteX1" fmla="*/ 121920 w 640080"/>
              <a:gd name="connsiteY1" fmla="*/ 24891 h 207771"/>
              <a:gd name="connsiteX2" fmla="*/ 358140 w 640080"/>
              <a:gd name="connsiteY2" fmla="*/ 2031 h 207771"/>
              <a:gd name="connsiteX3" fmla="*/ 556260 w 640080"/>
              <a:gd name="connsiteY3" fmla="*/ 32511 h 207771"/>
              <a:gd name="connsiteX4" fmla="*/ 640080 w 640080"/>
              <a:gd name="connsiteY4" fmla="*/ 207771 h 2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207771">
                <a:moveTo>
                  <a:pt x="0" y="200151"/>
                </a:moveTo>
                <a:cubicBezTo>
                  <a:pt x="31115" y="129031"/>
                  <a:pt x="62230" y="57911"/>
                  <a:pt x="121920" y="24891"/>
                </a:cubicBezTo>
                <a:cubicBezTo>
                  <a:pt x="181610" y="-8129"/>
                  <a:pt x="285750" y="761"/>
                  <a:pt x="358140" y="2031"/>
                </a:cubicBezTo>
                <a:cubicBezTo>
                  <a:pt x="430530" y="3301"/>
                  <a:pt x="509270" y="-1779"/>
                  <a:pt x="556260" y="32511"/>
                </a:cubicBezTo>
                <a:cubicBezTo>
                  <a:pt x="603250" y="66801"/>
                  <a:pt x="621665" y="137286"/>
                  <a:pt x="640080" y="207771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207" name="Скругленный прямоугольник 206"/>
          <p:cNvSpPr/>
          <p:nvPr/>
        </p:nvSpPr>
        <p:spPr>
          <a:xfrm rot="5400000">
            <a:off x="2552317" y="1825372"/>
            <a:ext cx="376990" cy="145996"/>
          </a:xfrm>
          <a:prstGeom prst="roundRect">
            <a:avLst>
              <a:gd name="adj" fmla="val 9108"/>
            </a:avLst>
          </a:prstGeom>
          <a:gradFill>
            <a:gsLst>
              <a:gs pos="100000">
                <a:srgbClr val="AACDEC"/>
              </a:gs>
              <a:gs pos="0">
                <a:srgbClr val="AACDEC"/>
              </a:gs>
              <a:gs pos="50000">
                <a:srgbClr val="C1D9F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208" name="Скругленный прямоугольник 207"/>
          <p:cNvSpPr/>
          <p:nvPr/>
        </p:nvSpPr>
        <p:spPr>
          <a:xfrm rot="5400000">
            <a:off x="1952028" y="2209636"/>
            <a:ext cx="1146405" cy="146880"/>
          </a:xfrm>
          <a:prstGeom prst="roundRect">
            <a:avLst>
              <a:gd name="adj" fmla="val 9108"/>
            </a:avLst>
          </a:prstGeom>
          <a:gradFill>
            <a:gsLst>
              <a:gs pos="100000">
                <a:srgbClr val="AACDEC"/>
              </a:gs>
              <a:gs pos="0">
                <a:srgbClr val="AACDEC"/>
              </a:gs>
              <a:gs pos="50000">
                <a:srgbClr val="C1D9F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209" name="Прямоугольник 208"/>
          <p:cNvSpPr/>
          <p:nvPr/>
        </p:nvSpPr>
        <p:spPr>
          <a:xfrm rot="5400000">
            <a:off x="2347610" y="2297986"/>
            <a:ext cx="355241" cy="146880"/>
          </a:xfrm>
          <a:prstGeom prst="rect">
            <a:avLst/>
          </a:prstGeom>
          <a:gradFill>
            <a:gsLst>
              <a:gs pos="0">
                <a:srgbClr val="CAE6EE"/>
              </a:gs>
              <a:gs pos="75000">
                <a:schemeClr val="accent5">
                  <a:lumMod val="14000"/>
                  <a:lumOff val="86000"/>
                </a:schemeClr>
              </a:gs>
              <a:gs pos="50000">
                <a:srgbClr val="E3F2F6">
                  <a:lumMod val="48000"/>
                  <a:lumOff val="52000"/>
                </a:srgbClr>
              </a:gs>
              <a:gs pos="20000">
                <a:schemeClr val="accent5">
                  <a:lumMod val="14000"/>
                  <a:lumOff val="86000"/>
                </a:schemeClr>
              </a:gs>
              <a:gs pos="100000">
                <a:srgbClr val="CDE8E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 rot="5400000">
            <a:off x="2418261" y="2640763"/>
            <a:ext cx="213364" cy="146880"/>
          </a:xfrm>
          <a:prstGeom prst="rect">
            <a:avLst/>
          </a:prstGeom>
          <a:gradFill>
            <a:gsLst>
              <a:gs pos="0">
                <a:srgbClr val="CAE6EE"/>
              </a:gs>
              <a:gs pos="75000">
                <a:schemeClr val="accent5">
                  <a:lumMod val="14000"/>
                  <a:lumOff val="86000"/>
                </a:schemeClr>
              </a:gs>
              <a:gs pos="50000">
                <a:srgbClr val="E3F2F6">
                  <a:lumMod val="48000"/>
                  <a:lumOff val="52000"/>
                </a:srgbClr>
              </a:gs>
              <a:gs pos="20000">
                <a:schemeClr val="accent5">
                  <a:lumMod val="14000"/>
                  <a:lumOff val="86000"/>
                </a:schemeClr>
              </a:gs>
              <a:gs pos="100000">
                <a:srgbClr val="CDE8E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 rot="5400000">
            <a:off x="2602198" y="1822915"/>
            <a:ext cx="273600" cy="14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5400000">
            <a:off x="2386355" y="1828616"/>
            <a:ext cx="273600" cy="14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 rot="5400000">
            <a:off x="1949163" y="2206915"/>
            <a:ext cx="1146405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220" name="Скругленный прямоугольник 219"/>
          <p:cNvSpPr/>
          <p:nvPr/>
        </p:nvSpPr>
        <p:spPr>
          <a:xfrm rot="5400000">
            <a:off x="2552758" y="1824930"/>
            <a:ext cx="376992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grpSp>
        <p:nvGrpSpPr>
          <p:cNvPr id="221" name="Группа 220"/>
          <p:cNvGrpSpPr/>
          <p:nvPr/>
        </p:nvGrpSpPr>
        <p:grpSpPr>
          <a:xfrm>
            <a:off x="3408583" y="1337553"/>
            <a:ext cx="152008" cy="743693"/>
            <a:chOff x="4221081" y="3705154"/>
            <a:chExt cx="152008" cy="743693"/>
          </a:xfrm>
        </p:grpSpPr>
        <p:sp>
          <p:nvSpPr>
            <p:cNvPr id="222" name="Скругленный прямоугольник 221"/>
            <p:cNvSpPr/>
            <p:nvPr/>
          </p:nvSpPr>
          <p:spPr>
            <a:xfrm rot="16200000">
              <a:off x="3925239" y="4000996"/>
              <a:ext cx="743691" cy="152008"/>
            </a:xfrm>
            <a:prstGeom prst="roundRect">
              <a:avLst>
                <a:gd name="adj" fmla="val 9108"/>
              </a:avLst>
            </a:prstGeom>
            <a:gradFill>
              <a:gsLst>
                <a:gs pos="75000">
                  <a:srgbClr val="C4842E"/>
                </a:gs>
                <a:gs pos="25000">
                  <a:srgbClr val="C4842E"/>
                </a:gs>
                <a:gs pos="100000">
                  <a:srgbClr val="996600"/>
                </a:gs>
                <a:gs pos="0">
                  <a:srgbClr val="996633"/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>
                <a:solidFill>
                  <a:schemeClr val="bg1"/>
                </a:solidFill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 rot="16200000">
              <a:off x="4171330" y="3818185"/>
              <a:ext cx="251509" cy="152008"/>
            </a:xfrm>
            <a:prstGeom prst="rect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 rot="5400000">
              <a:off x="4157415" y="4164289"/>
              <a:ext cx="273600" cy="145996"/>
            </a:xfrm>
            <a:prstGeom prst="rect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226" name="Скругленный прямоугольник 225"/>
            <p:cNvSpPr/>
            <p:nvPr/>
          </p:nvSpPr>
          <p:spPr>
            <a:xfrm rot="5400000">
              <a:off x="3922811" y="4003562"/>
              <a:ext cx="743691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sp>
        <p:nvSpPr>
          <p:cNvPr id="272" name="Полилиния 271"/>
          <p:cNvSpPr/>
          <p:nvPr/>
        </p:nvSpPr>
        <p:spPr>
          <a:xfrm>
            <a:off x="1798789" y="1690824"/>
            <a:ext cx="117032" cy="86516"/>
          </a:xfrm>
          <a:custGeom>
            <a:avLst/>
            <a:gdLst>
              <a:gd name="connsiteX0" fmla="*/ 0 w 640080"/>
              <a:gd name="connsiteY0" fmla="*/ 200151 h 207771"/>
              <a:gd name="connsiteX1" fmla="*/ 121920 w 640080"/>
              <a:gd name="connsiteY1" fmla="*/ 24891 h 207771"/>
              <a:gd name="connsiteX2" fmla="*/ 358140 w 640080"/>
              <a:gd name="connsiteY2" fmla="*/ 2031 h 207771"/>
              <a:gd name="connsiteX3" fmla="*/ 556260 w 640080"/>
              <a:gd name="connsiteY3" fmla="*/ 32511 h 207771"/>
              <a:gd name="connsiteX4" fmla="*/ 640080 w 640080"/>
              <a:gd name="connsiteY4" fmla="*/ 207771 h 2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207771">
                <a:moveTo>
                  <a:pt x="0" y="200151"/>
                </a:moveTo>
                <a:cubicBezTo>
                  <a:pt x="31115" y="129031"/>
                  <a:pt x="62230" y="57911"/>
                  <a:pt x="121920" y="24891"/>
                </a:cubicBezTo>
                <a:cubicBezTo>
                  <a:pt x="181610" y="-8129"/>
                  <a:pt x="285750" y="761"/>
                  <a:pt x="358140" y="2031"/>
                </a:cubicBezTo>
                <a:cubicBezTo>
                  <a:pt x="430530" y="3301"/>
                  <a:pt x="509270" y="-1779"/>
                  <a:pt x="556260" y="32511"/>
                </a:cubicBezTo>
                <a:cubicBezTo>
                  <a:pt x="603250" y="66801"/>
                  <a:pt x="621665" y="137286"/>
                  <a:pt x="640080" y="207771"/>
                </a:cubicBez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273" name="Скругленный прямоугольник 272"/>
          <p:cNvSpPr/>
          <p:nvPr/>
        </p:nvSpPr>
        <p:spPr>
          <a:xfrm rot="5400000">
            <a:off x="1788418" y="1830978"/>
            <a:ext cx="376990" cy="145996"/>
          </a:xfrm>
          <a:prstGeom prst="roundRect">
            <a:avLst>
              <a:gd name="adj" fmla="val 9108"/>
            </a:avLst>
          </a:prstGeom>
          <a:gradFill>
            <a:gsLst>
              <a:gs pos="100000">
                <a:srgbClr val="AACDEC"/>
              </a:gs>
              <a:gs pos="0">
                <a:srgbClr val="AACDEC"/>
              </a:gs>
              <a:gs pos="50000">
                <a:srgbClr val="C1D9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278" name="Прямоугольник 277"/>
          <p:cNvSpPr/>
          <p:nvPr/>
        </p:nvSpPr>
        <p:spPr>
          <a:xfrm rot="5400000">
            <a:off x="1838299" y="1828521"/>
            <a:ext cx="273600" cy="14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86" name="Скругленный прямоугольник 285"/>
          <p:cNvSpPr/>
          <p:nvPr/>
        </p:nvSpPr>
        <p:spPr>
          <a:xfrm rot="5400000">
            <a:off x="1788859" y="1830536"/>
            <a:ext cx="376992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grpSp>
        <p:nvGrpSpPr>
          <p:cNvPr id="291" name="Группа 290"/>
          <p:cNvGrpSpPr/>
          <p:nvPr/>
        </p:nvGrpSpPr>
        <p:grpSpPr>
          <a:xfrm>
            <a:off x="1463609" y="2146711"/>
            <a:ext cx="150408" cy="452491"/>
            <a:chOff x="1302170" y="3745179"/>
            <a:chExt cx="150408" cy="452491"/>
          </a:xfrm>
        </p:grpSpPr>
        <p:sp>
          <p:nvSpPr>
            <p:cNvPr id="292" name="Скругленный прямоугольник 291"/>
            <p:cNvSpPr/>
            <p:nvPr/>
          </p:nvSpPr>
          <p:spPr>
            <a:xfrm rot="5400000">
              <a:off x="1153879" y="3899175"/>
              <a:ext cx="450111" cy="146880"/>
            </a:xfrm>
            <a:prstGeom prst="roundRect">
              <a:avLst>
                <a:gd name="adj" fmla="val 9108"/>
              </a:avLst>
            </a:prstGeom>
            <a:gradFill>
              <a:gsLst>
                <a:gs pos="100000">
                  <a:srgbClr val="AACDEC"/>
                </a:gs>
                <a:gs pos="0">
                  <a:srgbClr val="AACDEC"/>
                </a:gs>
                <a:gs pos="50000">
                  <a:srgbClr val="C1D9F1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97" name="Прямоугольник 296"/>
            <p:cNvSpPr/>
            <p:nvPr/>
          </p:nvSpPr>
          <p:spPr>
            <a:xfrm rot="5400000">
              <a:off x="1201517" y="3900311"/>
              <a:ext cx="355241" cy="146880"/>
            </a:xfrm>
            <a:prstGeom prst="rect">
              <a:avLst/>
            </a:prstGeom>
            <a:gradFill>
              <a:gsLst>
                <a:gs pos="0">
                  <a:srgbClr val="CAE6EE"/>
                </a:gs>
                <a:gs pos="75000">
                  <a:schemeClr val="accent5">
                    <a:lumMod val="14000"/>
                    <a:lumOff val="86000"/>
                  </a:schemeClr>
                </a:gs>
                <a:gs pos="50000">
                  <a:srgbClr val="E3F2F6">
                    <a:lumMod val="48000"/>
                    <a:lumOff val="52000"/>
                  </a:srgbClr>
                </a:gs>
                <a:gs pos="20000">
                  <a:schemeClr val="accent5">
                    <a:lumMod val="14000"/>
                    <a:lumOff val="86000"/>
                  </a:schemeClr>
                </a:gs>
                <a:gs pos="100000">
                  <a:srgbClr val="CDE8E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295" name="Скругленный прямоугольник 294"/>
            <p:cNvSpPr/>
            <p:nvPr/>
          </p:nvSpPr>
          <p:spPr>
            <a:xfrm rot="5400000">
              <a:off x="1150554" y="3896795"/>
              <a:ext cx="450111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1601888" y="2188444"/>
            <a:ext cx="149309" cy="349010"/>
            <a:chOff x="621584" y="3850507"/>
            <a:chExt cx="149309" cy="349010"/>
          </a:xfrm>
        </p:grpSpPr>
        <p:sp>
          <p:nvSpPr>
            <p:cNvPr id="303" name="Скругленный прямоугольник 302"/>
            <p:cNvSpPr/>
            <p:nvPr/>
          </p:nvSpPr>
          <p:spPr>
            <a:xfrm rot="5400000">
              <a:off x="522948" y="3951572"/>
              <a:ext cx="349009" cy="146880"/>
            </a:xfrm>
            <a:prstGeom prst="roundRect">
              <a:avLst>
                <a:gd name="adj" fmla="val 9108"/>
              </a:avLst>
            </a:prstGeom>
            <a:gradFill>
              <a:gsLst>
                <a:gs pos="100000">
                  <a:srgbClr val="AACDEC"/>
                </a:gs>
                <a:gs pos="0">
                  <a:srgbClr val="AACDEC"/>
                </a:gs>
                <a:gs pos="50000">
                  <a:srgbClr val="C1D9F1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305" name="Прямоугольник 304"/>
            <p:cNvSpPr/>
            <p:nvPr/>
          </p:nvSpPr>
          <p:spPr>
            <a:xfrm rot="5400000">
              <a:off x="588342" y="3955068"/>
              <a:ext cx="213364" cy="146880"/>
            </a:xfrm>
            <a:prstGeom prst="rect">
              <a:avLst/>
            </a:prstGeom>
            <a:gradFill>
              <a:gsLst>
                <a:gs pos="0">
                  <a:srgbClr val="CAE6EE"/>
                </a:gs>
                <a:gs pos="75000">
                  <a:schemeClr val="accent5">
                    <a:lumMod val="14000"/>
                    <a:lumOff val="86000"/>
                  </a:schemeClr>
                </a:gs>
                <a:gs pos="50000">
                  <a:srgbClr val="E3F2F6">
                    <a:lumMod val="48000"/>
                    <a:lumOff val="52000"/>
                  </a:srgbClr>
                </a:gs>
                <a:gs pos="20000">
                  <a:schemeClr val="accent5">
                    <a:lumMod val="14000"/>
                    <a:lumOff val="86000"/>
                  </a:schemeClr>
                </a:gs>
                <a:gs pos="100000">
                  <a:srgbClr val="CDE8E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307" name="Скругленный прямоугольник 306"/>
            <p:cNvSpPr/>
            <p:nvPr/>
          </p:nvSpPr>
          <p:spPr>
            <a:xfrm rot="5400000">
              <a:off x="521521" y="3951573"/>
              <a:ext cx="349009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sp>
        <p:nvSpPr>
          <p:cNvPr id="372" name="Скругленный прямоугольник 371"/>
          <p:cNvSpPr/>
          <p:nvPr/>
        </p:nvSpPr>
        <p:spPr>
          <a:xfrm>
            <a:off x="2610640" y="4910165"/>
            <a:ext cx="1344742" cy="302592"/>
          </a:xfrm>
          <a:prstGeom prst="roundRect">
            <a:avLst>
              <a:gd name="adj" fmla="val 9108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dirty="0" smtClean="0">
                <a:solidFill>
                  <a:schemeClr val="tx1"/>
                </a:solidFill>
              </a:rPr>
              <a:t>rocaspase-3/7</a:t>
            </a:r>
            <a:endParaRPr lang="ru-RU" sz="600" b="1" dirty="0">
              <a:solidFill>
                <a:schemeClr val="tx1"/>
              </a:solidFill>
            </a:endParaRPr>
          </a:p>
        </p:txBody>
      </p:sp>
      <p:grpSp>
        <p:nvGrpSpPr>
          <p:cNvPr id="373" name="Группа 372"/>
          <p:cNvGrpSpPr/>
          <p:nvPr/>
        </p:nvGrpSpPr>
        <p:grpSpPr>
          <a:xfrm>
            <a:off x="2975089" y="5554591"/>
            <a:ext cx="597598" cy="441992"/>
            <a:chOff x="3053906" y="15974826"/>
            <a:chExt cx="1493996" cy="1104979"/>
          </a:xfrm>
        </p:grpSpPr>
        <p:sp>
          <p:nvSpPr>
            <p:cNvPr id="374" name="Скругленный прямоугольник 373"/>
            <p:cNvSpPr/>
            <p:nvPr/>
          </p:nvSpPr>
          <p:spPr>
            <a:xfrm rot="5400000">
              <a:off x="3046217" y="16342555"/>
              <a:ext cx="1102658" cy="367200"/>
            </a:xfrm>
            <a:prstGeom prst="roundRect">
              <a:avLst>
                <a:gd name="adj" fmla="val 9108"/>
              </a:avLst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b="1">
                <a:solidFill>
                  <a:schemeClr val="tx1"/>
                </a:solidFill>
              </a:endParaRPr>
            </a:p>
          </p:txBody>
        </p:sp>
        <p:sp>
          <p:nvSpPr>
            <p:cNvPr id="375" name="Скругленный прямоугольник 374"/>
            <p:cNvSpPr/>
            <p:nvPr/>
          </p:nvSpPr>
          <p:spPr>
            <a:xfrm rot="5400000">
              <a:off x="2848998" y="16401083"/>
              <a:ext cx="777016" cy="367200"/>
            </a:xfrm>
            <a:prstGeom prst="roundRect">
              <a:avLst>
                <a:gd name="adj" fmla="val 9108"/>
              </a:avLst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b="1">
                <a:solidFill>
                  <a:schemeClr val="tx1"/>
                </a:solidFill>
              </a:endParaRPr>
            </a:p>
          </p:txBody>
        </p:sp>
        <p:sp>
          <p:nvSpPr>
            <p:cNvPr id="376" name="Скругленный прямоугольник 375"/>
            <p:cNvSpPr/>
            <p:nvPr/>
          </p:nvSpPr>
          <p:spPr>
            <a:xfrm rot="5400000">
              <a:off x="3439582" y="16337761"/>
              <a:ext cx="1102658" cy="381429"/>
            </a:xfrm>
            <a:prstGeom prst="roundRect">
              <a:avLst>
                <a:gd name="adj" fmla="val 9108"/>
              </a:avLst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b="1">
                <a:solidFill>
                  <a:schemeClr val="tx1"/>
                </a:solidFill>
              </a:endParaRPr>
            </a:p>
          </p:txBody>
        </p:sp>
        <p:sp>
          <p:nvSpPr>
            <p:cNvPr id="377" name="Скругленный прямоугольник 376"/>
            <p:cNvSpPr/>
            <p:nvPr/>
          </p:nvSpPr>
          <p:spPr>
            <a:xfrm rot="5400000">
              <a:off x="3975794" y="16399409"/>
              <a:ext cx="777016" cy="367200"/>
            </a:xfrm>
            <a:prstGeom prst="roundRect">
              <a:avLst>
                <a:gd name="adj" fmla="val 9108"/>
              </a:avLst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b="1">
                <a:solidFill>
                  <a:schemeClr val="tx1"/>
                </a:solidFill>
              </a:endParaRPr>
            </a:p>
          </p:txBody>
        </p:sp>
      </p:grpSp>
      <p:sp>
        <p:nvSpPr>
          <p:cNvPr id="378" name="TextBox 377"/>
          <p:cNvSpPr txBox="1"/>
          <p:nvPr/>
        </p:nvSpPr>
        <p:spPr>
          <a:xfrm>
            <a:off x="2740245" y="5963394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active</a:t>
            </a:r>
          </a:p>
          <a:p>
            <a:pPr algn="ctr"/>
            <a:r>
              <a:rPr lang="en-US" sz="1400" dirty="0" smtClean="0"/>
              <a:t>Caspase-3/7</a:t>
            </a:r>
            <a:endParaRPr lang="ru-RU" sz="1400" dirty="0"/>
          </a:p>
        </p:txBody>
      </p:sp>
      <p:cxnSp>
        <p:nvCxnSpPr>
          <p:cNvPr id="379" name="Прямая со стрелкой 378"/>
          <p:cNvCxnSpPr/>
          <p:nvPr/>
        </p:nvCxnSpPr>
        <p:spPr>
          <a:xfrm>
            <a:off x="3269188" y="5219040"/>
            <a:ext cx="0" cy="2925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Прямая со стрелкой 380"/>
          <p:cNvCxnSpPr/>
          <p:nvPr/>
        </p:nvCxnSpPr>
        <p:spPr>
          <a:xfrm flipH="1">
            <a:off x="3256781" y="4573213"/>
            <a:ext cx="2109" cy="316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Прямая со стрелкой 382"/>
          <p:cNvCxnSpPr/>
          <p:nvPr/>
        </p:nvCxnSpPr>
        <p:spPr>
          <a:xfrm>
            <a:off x="3268790" y="6489945"/>
            <a:ext cx="0" cy="2925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2562688" y="6894490"/>
            <a:ext cx="145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Apoptos</a:t>
            </a:r>
            <a:r>
              <a:rPr lang="de-DE" sz="2400" b="1" dirty="0" err="1" smtClean="0"/>
              <a:t>is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-286841" y="1986985"/>
            <a:ext cx="1292305" cy="5489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Textfeld 667"/>
          <p:cNvSpPr txBox="1"/>
          <p:nvPr/>
        </p:nvSpPr>
        <p:spPr>
          <a:xfrm>
            <a:off x="2429034" y="249244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CD95</a:t>
            </a:r>
            <a:endParaRPr lang="de-DE" sz="1400" b="1" dirty="0"/>
          </a:p>
        </p:txBody>
      </p:sp>
      <p:sp>
        <p:nvSpPr>
          <p:cNvPr id="330" name="Text Box 112"/>
          <p:cNvSpPr txBox="1">
            <a:spLocks noChangeArrowheads="1"/>
          </p:cNvSpPr>
          <p:nvPr/>
        </p:nvSpPr>
        <p:spPr bwMode="auto">
          <a:xfrm>
            <a:off x="3522133" y="1218663"/>
            <a:ext cx="592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>
                <a:latin typeface="+mn-lt"/>
              </a:rPr>
              <a:t>FADD</a:t>
            </a:r>
          </a:p>
        </p:txBody>
      </p:sp>
      <p:sp>
        <p:nvSpPr>
          <p:cNvPr id="331" name="Text Box 113"/>
          <p:cNvSpPr txBox="1">
            <a:spLocks noChangeArrowheads="1"/>
          </p:cNvSpPr>
          <p:nvPr/>
        </p:nvSpPr>
        <p:spPr bwMode="auto">
          <a:xfrm>
            <a:off x="1599240" y="1405974"/>
            <a:ext cx="11657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+mn-lt"/>
              </a:rPr>
              <a:t>Procaspase-8</a:t>
            </a:r>
            <a:endParaRPr lang="de-DE" altLang="de-DE" sz="1400" b="1" dirty="0">
              <a:latin typeface="+mn-lt"/>
            </a:endParaRPr>
          </a:p>
        </p:txBody>
      </p:sp>
      <p:sp>
        <p:nvSpPr>
          <p:cNvPr id="335" name="Text Box 113"/>
          <p:cNvSpPr txBox="1">
            <a:spLocks noChangeArrowheads="1"/>
          </p:cNvSpPr>
          <p:nvPr/>
        </p:nvSpPr>
        <p:spPr bwMode="auto">
          <a:xfrm>
            <a:off x="627310" y="1783955"/>
            <a:ext cx="6671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+mn-lt"/>
              </a:rPr>
              <a:t>c-FLIP</a:t>
            </a:r>
            <a:r>
              <a:rPr lang="de-DE" altLang="de-DE" sz="1400" b="1" baseline="-25000" dirty="0" smtClean="0">
                <a:latin typeface="+mn-lt"/>
              </a:rPr>
              <a:t>L</a:t>
            </a:r>
            <a:endParaRPr lang="de-DE" altLang="de-DE" sz="1400" b="1" baseline="-25000" dirty="0">
              <a:latin typeface="+mn-lt"/>
            </a:endParaRPr>
          </a:p>
        </p:txBody>
      </p:sp>
      <p:sp>
        <p:nvSpPr>
          <p:cNvPr id="361" name="Полилиния 360"/>
          <p:cNvSpPr/>
          <p:nvPr/>
        </p:nvSpPr>
        <p:spPr>
          <a:xfrm>
            <a:off x="2180744" y="1684692"/>
            <a:ext cx="117032" cy="86516"/>
          </a:xfrm>
          <a:custGeom>
            <a:avLst/>
            <a:gdLst>
              <a:gd name="connsiteX0" fmla="*/ 0 w 640080"/>
              <a:gd name="connsiteY0" fmla="*/ 200151 h 207771"/>
              <a:gd name="connsiteX1" fmla="*/ 121920 w 640080"/>
              <a:gd name="connsiteY1" fmla="*/ 24891 h 207771"/>
              <a:gd name="connsiteX2" fmla="*/ 358140 w 640080"/>
              <a:gd name="connsiteY2" fmla="*/ 2031 h 207771"/>
              <a:gd name="connsiteX3" fmla="*/ 556260 w 640080"/>
              <a:gd name="connsiteY3" fmla="*/ 32511 h 207771"/>
              <a:gd name="connsiteX4" fmla="*/ 640080 w 640080"/>
              <a:gd name="connsiteY4" fmla="*/ 207771 h 2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207771">
                <a:moveTo>
                  <a:pt x="0" y="200151"/>
                </a:moveTo>
                <a:cubicBezTo>
                  <a:pt x="31115" y="129031"/>
                  <a:pt x="62230" y="57911"/>
                  <a:pt x="121920" y="24891"/>
                </a:cubicBezTo>
                <a:cubicBezTo>
                  <a:pt x="181610" y="-8129"/>
                  <a:pt x="285750" y="761"/>
                  <a:pt x="358140" y="2031"/>
                </a:cubicBezTo>
                <a:cubicBezTo>
                  <a:pt x="430530" y="3301"/>
                  <a:pt x="509270" y="-1779"/>
                  <a:pt x="556260" y="32511"/>
                </a:cubicBezTo>
                <a:cubicBezTo>
                  <a:pt x="603250" y="66801"/>
                  <a:pt x="621665" y="137286"/>
                  <a:pt x="640080" y="207771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62" name="Скругленный прямоугольник 361"/>
          <p:cNvSpPr/>
          <p:nvPr/>
        </p:nvSpPr>
        <p:spPr>
          <a:xfrm rot="5400000">
            <a:off x="2170373" y="1824846"/>
            <a:ext cx="376990" cy="145996"/>
          </a:xfrm>
          <a:prstGeom prst="roundRect">
            <a:avLst>
              <a:gd name="adj" fmla="val 9108"/>
            </a:avLst>
          </a:prstGeom>
          <a:gradFill>
            <a:gsLst>
              <a:gs pos="100000">
                <a:srgbClr val="AACDEC"/>
              </a:gs>
              <a:gs pos="0">
                <a:srgbClr val="AACDEC"/>
              </a:gs>
              <a:gs pos="50000">
                <a:srgbClr val="C1D9F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363" name="Скругленный прямоугольник 362"/>
          <p:cNvSpPr/>
          <p:nvPr/>
        </p:nvSpPr>
        <p:spPr>
          <a:xfrm rot="5400000">
            <a:off x="1570084" y="2209110"/>
            <a:ext cx="1146405" cy="146880"/>
          </a:xfrm>
          <a:prstGeom prst="roundRect">
            <a:avLst>
              <a:gd name="adj" fmla="val 9108"/>
            </a:avLst>
          </a:prstGeom>
          <a:gradFill>
            <a:gsLst>
              <a:gs pos="100000">
                <a:srgbClr val="AACDEC"/>
              </a:gs>
              <a:gs pos="0">
                <a:srgbClr val="AACDEC"/>
              </a:gs>
              <a:gs pos="50000">
                <a:srgbClr val="C1D9F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64" name="Прямоугольник 363"/>
          <p:cNvSpPr/>
          <p:nvPr/>
        </p:nvSpPr>
        <p:spPr>
          <a:xfrm rot="5400000">
            <a:off x="1965666" y="2297460"/>
            <a:ext cx="355241" cy="146880"/>
          </a:xfrm>
          <a:prstGeom prst="rect">
            <a:avLst/>
          </a:prstGeom>
          <a:gradFill>
            <a:gsLst>
              <a:gs pos="0">
                <a:srgbClr val="CAE6EE"/>
              </a:gs>
              <a:gs pos="75000">
                <a:schemeClr val="accent5">
                  <a:lumMod val="14000"/>
                  <a:lumOff val="86000"/>
                </a:schemeClr>
              </a:gs>
              <a:gs pos="50000">
                <a:srgbClr val="E3F2F6">
                  <a:lumMod val="48000"/>
                  <a:lumOff val="52000"/>
                </a:srgbClr>
              </a:gs>
              <a:gs pos="20000">
                <a:schemeClr val="accent5">
                  <a:lumMod val="14000"/>
                  <a:lumOff val="86000"/>
                </a:schemeClr>
              </a:gs>
              <a:gs pos="100000">
                <a:srgbClr val="CDE8E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365" name="Прямоугольник 364"/>
          <p:cNvSpPr/>
          <p:nvPr/>
        </p:nvSpPr>
        <p:spPr>
          <a:xfrm rot="5400000">
            <a:off x="2036317" y="2640237"/>
            <a:ext cx="213364" cy="146880"/>
          </a:xfrm>
          <a:prstGeom prst="rect">
            <a:avLst/>
          </a:prstGeom>
          <a:gradFill>
            <a:gsLst>
              <a:gs pos="0">
                <a:srgbClr val="CAE6EE"/>
              </a:gs>
              <a:gs pos="75000">
                <a:schemeClr val="accent5">
                  <a:lumMod val="14000"/>
                  <a:lumOff val="86000"/>
                </a:schemeClr>
              </a:gs>
              <a:gs pos="50000">
                <a:srgbClr val="E3F2F6">
                  <a:lumMod val="48000"/>
                  <a:lumOff val="52000"/>
                </a:srgbClr>
              </a:gs>
              <a:gs pos="20000">
                <a:schemeClr val="accent5">
                  <a:lumMod val="14000"/>
                  <a:lumOff val="86000"/>
                </a:schemeClr>
              </a:gs>
              <a:gs pos="100000">
                <a:srgbClr val="CDE8E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367" name="Прямоугольник 366"/>
          <p:cNvSpPr/>
          <p:nvPr/>
        </p:nvSpPr>
        <p:spPr>
          <a:xfrm rot="5400000">
            <a:off x="2220254" y="1822389"/>
            <a:ext cx="273600" cy="14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370" name="Прямоугольник 369"/>
          <p:cNvSpPr/>
          <p:nvPr/>
        </p:nvSpPr>
        <p:spPr>
          <a:xfrm rot="5400000">
            <a:off x="2004411" y="1828090"/>
            <a:ext cx="273600" cy="14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389" name="Скругленный прямоугольник 388"/>
          <p:cNvSpPr/>
          <p:nvPr/>
        </p:nvSpPr>
        <p:spPr>
          <a:xfrm rot="5400000">
            <a:off x="1567219" y="2206389"/>
            <a:ext cx="1146405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90" name="Скругленный прямоугольник 389"/>
          <p:cNvSpPr/>
          <p:nvPr/>
        </p:nvSpPr>
        <p:spPr>
          <a:xfrm rot="5400000">
            <a:off x="2170814" y="1824404"/>
            <a:ext cx="376992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cxnSp>
        <p:nvCxnSpPr>
          <p:cNvPr id="392" name="Прямая со стрелкой 391"/>
          <p:cNvCxnSpPr/>
          <p:nvPr/>
        </p:nvCxnSpPr>
        <p:spPr>
          <a:xfrm>
            <a:off x="2590269" y="2948272"/>
            <a:ext cx="565146" cy="5081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0" name="Группа 299"/>
          <p:cNvGrpSpPr/>
          <p:nvPr/>
        </p:nvGrpSpPr>
        <p:grpSpPr>
          <a:xfrm>
            <a:off x="3112010" y="3647606"/>
            <a:ext cx="150408" cy="452491"/>
            <a:chOff x="1302170" y="3745179"/>
            <a:chExt cx="150408" cy="452491"/>
          </a:xfrm>
        </p:grpSpPr>
        <p:sp>
          <p:nvSpPr>
            <p:cNvPr id="288" name="Скругленный прямоугольник 287"/>
            <p:cNvSpPr/>
            <p:nvPr/>
          </p:nvSpPr>
          <p:spPr>
            <a:xfrm rot="5400000">
              <a:off x="1153879" y="3899175"/>
              <a:ext cx="450111" cy="146880"/>
            </a:xfrm>
            <a:prstGeom prst="roundRect">
              <a:avLst>
                <a:gd name="adj" fmla="val 9108"/>
              </a:avLst>
            </a:prstGeom>
            <a:gradFill>
              <a:gsLst>
                <a:gs pos="100000">
                  <a:srgbClr val="AACDEC"/>
                </a:gs>
                <a:gs pos="0">
                  <a:srgbClr val="AACDEC"/>
                </a:gs>
                <a:gs pos="50000">
                  <a:srgbClr val="C1D9F1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89" name="Прямоугольник 288"/>
            <p:cNvSpPr/>
            <p:nvPr/>
          </p:nvSpPr>
          <p:spPr>
            <a:xfrm rot="5400000">
              <a:off x="1201517" y="3900311"/>
              <a:ext cx="355241" cy="146880"/>
            </a:xfrm>
            <a:prstGeom prst="rect">
              <a:avLst/>
            </a:prstGeom>
            <a:gradFill>
              <a:gsLst>
                <a:gs pos="0">
                  <a:srgbClr val="CAE6EE"/>
                </a:gs>
                <a:gs pos="75000">
                  <a:schemeClr val="accent5">
                    <a:lumMod val="14000"/>
                    <a:lumOff val="86000"/>
                  </a:schemeClr>
                </a:gs>
                <a:gs pos="50000">
                  <a:srgbClr val="E3F2F6">
                    <a:lumMod val="48000"/>
                    <a:lumOff val="52000"/>
                  </a:srgbClr>
                </a:gs>
                <a:gs pos="20000">
                  <a:schemeClr val="accent5">
                    <a:lumMod val="14000"/>
                    <a:lumOff val="86000"/>
                  </a:schemeClr>
                </a:gs>
                <a:gs pos="100000">
                  <a:srgbClr val="CDE8E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296" name="Скругленный прямоугольник 295"/>
            <p:cNvSpPr/>
            <p:nvPr/>
          </p:nvSpPr>
          <p:spPr>
            <a:xfrm rot="5400000">
              <a:off x="1150554" y="3896795"/>
              <a:ext cx="450111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grpSp>
        <p:nvGrpSpPr>
          <p:cNvPr id="310" name="Группа 309"/>
          <p:cNvGrpSpPr/>
          <p:nvPr/>
        </p:nvGrpSpPr>
        <p:grpSpPr>
          <a:xfrm>
            <a:off x="2964262" y="3706834"/>
            <a:ext cx="149309" cy="349010"/>
            <a:chOff x="621584" y="3850507"/>
            <a:chExt cx="149309" cy="349010"/>
          </a:xfrm>
        </p:grpSpPr>
        <p:sp>
          <p:nvSpPr>
            <p:cNvPr id="302" name="Скругленный прямоугольник 301"/>
            <p:cNvSpPr/>
            <p:nvPr/>
          </p:nvSpPr>
          <p:spPr>
            <a:xfrm rot="5400000">
              <a:off x="522948" y="3951572"/>
              <a:ext cx="349009" cy="146880"/>
            </a:xfrm>
            <a:prstGeom prst="roundRect">
              <a:avLst>
                <a:gd name="adj" fmla="val 9108"/>
              </a:avLst>
            </a:prstGeom>
            <a:gradFill>
              <a:gsLst>
                <a:gs pos="100000">
                  <a:srgbClr val="AACDEC"/>
                </a:gs>
                <a:gs pos="0">
                  <a:srgbClr val="AACDEC"/>
                </a:gs>
                <a:gs pos="50000">
                  <a:srgbClr val="C1D9F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308" name="Прямоугольник 307"/>
            <p:cNvSpPr/>
            <p:nvPr/>
          </p:nvSpPr>
          <p:spPr>
            <a:xfrm rot="5400000">
              <a:off x="588342" y="3955068"/>
              <a:ext cx="213364" cy="146880"/>
            </a:xfrm>
            <a:prstGeom prst="rect">
              <a:avLst/>
            </a:prstGeom>
            <a:gradFill>
              <a:gsLst>
                <a:gs pos="0">
                  <a:srgbClr val="CAE6EE"/>
                </a:gs>
                <a:gs pos="75000">
                  <a:schemeClr val="accent5">
                    <a:lumMod val="14000"/>
                    <a:lumOff val="86000"/>
                  </a:schemeClr>
                </a:gs>
                <a:gs pos="50000">
                  <a:srgbClr val="E3F2F6">
                    <a:lumMod val="48000"/>
                    <a:lumOff val="52000"/>
                  </a:srgbClr>
                </a:gs>
                <a:gs pos="20000">
                  <a:schemeClr val="accent5">
                    <a:lumMod val="14000"/>
                    <a:lumOff val="86000"/>
                  </a:schemeClr>
                </a:gs>
                <a:gs pos="100000">
                  <a:srgbClr val="CDE8E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304" name="Скругленный прямоугольник 303"/>
            <p:cNvSpPr/>
            <p:nvPr/>
          </p:nvSpPr>
          <p:spPr>
            <a:xfrm rot="5400000">
              <a:off x="521521" y="3951573"/>
              <a:ext cx="349009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3262029" y="3647610"/>
            <a:ext cx="150408" cy="452491"/>
            <a:chOff x="1302170" y="3745179"/>
            <a:chExt cx="150408" cy="452491"/>
          </a:xfrm>
        </p:grpSpPr>
        <p:sp>
          <p:nvSpPr>
            <p:cNvPr id="312" name="Скругленный прямоугольник 311"/>
            <p:cNvSpPr/>
            <p:nvPr/>
          </p:nvSpPr>
          <p:spPr>
            <a:xfrm rot="5400000">
              <a:off x="1153879" y="3899175"/>
              <a:ext cx="450111" cy="146880"/>
            </a:xfrm>
            <a:prstGeom prst="roundRect">
              <a:avLst>
                <a:gd name="adj" fmla="val 9108"/>
              </a:avLst>
            </a:prstGeom>
            <a:gradFill>
              <a:gsLst>
                <a:gs pos="100000">
                  <a:srgbClr val="AACDEC"/>
                </a:gs>
                <a:gs pos="0">
                  <a:srgbClr val="AACDEC"/>
                </a:gs>
                <a:gs pos="50000">
                  <a:srgbClr val="C1D9F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315" name="Прямоугольник 314"/>
            <p:cNvSpPr/>
            <p:nvPr/>
          </p:nvSpPr>
          <p:spPr>
            <a:xfrm rot="5400000">
              <a:off x="1201517" y="3900311"/>
              <a:ext cx="355241" cy="146880"/>
            </a:xfrm>
            <a:prstGeom prst="rect">
              <a:avLst/>
            </a:prstGeom>
            <a:gradFill>
              <a:gsLst>
                <a:gs pos="0">
                  <a:srgbClr val="CAE6EE"/>
                </a:gs>
                <a:gs pos="75000">
                  <a:schemeClr val="accent5">
                    <a:lumMod val="14000"/>
                    <a:lumOff val="86000"/>
                  </a:schemeClr>
                </a:gs>
                <a:gs pos="50000">
                  <a:srgbClr val="E3F2F6">
                    <a:lumMod val="48000"/>
                    <a:lumOff val="52000"/>
                  </a:srgbClr>
                </a:gs>
                <a:gs pos="20000">
                  <a:schemeClr val="accent5">
                    <a:lumMod val="14000"/>
                    <a:lumOff val="86000"/>
                  </a:schemeClr>
                </a:gs>
                <a:gs pos="100000">
                  <a:srgbClr val="CDE8E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314" name="Скругленный прямоугольник 313"/>
            <p:cNvSpPr/>
            <p:nvPr/>
          </p:nvSpPr>
          <p:spPr>
            <a:xfrm rot="5400000">
              <a:off x="1150554" y="3896795"/>
              <a:ext cx="450111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grpSp>
        <p:nvGrpSpPr>
          <p:cNvPr id="317" name="Группа 316"/>
          <p:cNvGrpSpPr/>
          <p:nvPr/>
        </p:nvGrpSpPr>
        <p:grpSpPr>
          <a:xfrm>
            <a:off x="3407989" y="3707949"/>
            <a:ext cx="149309" cy="349010"/>
            <a:chOff x="621584" y="3850507"/>
            <a:chExt cx="149309" cy="349010"/>
          </a:xfrm>
        </p:grpSpPr>
        <p:sp>
          <p:nvSpPr>
            <p:cNvPr id="318" name="Скругленный прямоугольник 317"/>
            <p:cNvSpPr/>
            <p:nvPr/>
          </p:nvSpPr>
          <p:spPr>
            <a:xfrm rot="5400000">
              <a:off x="522948" y="3951572"/>
              <a:ext cx="349009" cy="146880"/>
            </a:xfrm>
            <a:prstGeom prst="roundRect">
              <a:avLst>
                <a:gd name="adj" fmla="val 9108"/>
              </a:avLst>
            </a:prstGeom>
            <a:gradFill>
              <a:gsLst>
                <a:gs pos="100000">
                  <a:srgbClr val="AACDEC"/>
                </a:gs>
                <a:gs pos="0">
                  <a:srgbClr val="AACDEC"/>
                </a:gs>
                <a:gs pos="50000">
                  <a:srgbClr val="C1D9F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319" name="Прямоугольник 318"/>
            <p:cNvSpPr/>
            <p:nvPr/>
          </p:nvSpPr>
          <p:spPr>
            <a:xfrm rot="5400000">
              <a:off x="588342" y="3955068"/>
              <a:ext cx="213364" cy="146880"/>
            </a:xfrm>
            <a:prstGeom prst="rect">
              <a:avLst/>
            </a:prstGeom>
            <a:gradFill>
              <a:gsLst>
                <a:gs pos="0">
                  <a:srgbClr val="CAE6EE"/>
                </a:gs>
                <a:gs pos="75000">
                  <a:schemeClr val="accent5">
                    <a:lumMod val="14000"/>
                    <a:lumOff val="86000"/>
                  </a:schemeClr>
                </a:gs>
                <a:gs pos="50000">
                  <a:srgbClr val="E3F2F6">
                    <a:lumMod val="48000"/>
                    <a:lumOff val="52000"/>
                  </a:srgbClr>
                </a:gs>
                <a:gs pos="20000">
                  <a:schemeClr val="accent5">
                    <a:lumMod val="14000"/>
                    <a:lumOff val="86000"/>
                  </a:schemeClr>
                </a:gs>
                <a:gs pos="100000">
                  <a:srgbClr val="CDE8E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>
                <a:solidFill>
                  <a:schemeClr val="tx1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 rot="5400000">
              <a:off x="521521" y="3951573"/>
              <a:ext cx="349009" cy="146880"/>
            </a:xfrm>
            <a:prstGeom prst="roundRect">
              <a:avLst>
                <a:gd name="adj" fmla="val 910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</p:grpSp>
      <p:sp>
        <p:nvSpPr>
          <p:cNvPr id="397" name="Text Box 113"/>
          <p:cNvSpPr txBox="1">
            <a:spLocks noChangeArrowheads="1"/>
          </p:cNvSpPr>
          <p:nvPr/>
        </p:nvSpPr>
        <p:spPr bwMode="auto">
          <a:xfrm>
            <a:off x="2354507" y="4049993"/>
            <a:ext cx="1859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 smtClean="0">
                <a:latin typeface="+mn-lt"/>
              </a:rPr>
              <a:t>active</a:t>
            </a:r>
            <a:r>
              <a:rPr lang="de-DE" altLang="de-DE" sz="1400" dirty="0" smtClean="0">
                <a:latin typeface="+mn-lt"/>
              </a:rPr>
              <a:t> </a:t>
            </a:r>
            <a:r>
              <a:rPr lang="de-DE" altLang="de-DE" sz="1400" dirty="0" err="1">
                <a:latin typeface="+mn-lt"/>
              </a:rPr>
              <a:t>h</a:t>
            </a:r>
            <a:r>
              <a:rPr lang="de-DE" altLang="de-DE" sz="1400" dirty="0" err="1" smtClean="0">
                <a:latin typeface="+mn-lt"/>
              </a:rPr>
              <a:t>eterotetramer</a:t>
            </a:r>
            <a:endParaRPr lang="de-DE" altLang="de-DE" sz="1400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smtClean="0">
                <a:latin typeface="+mn-lt"/>
              </a:rPr>
              <a:t> (Caspase-8 p18</a:t>
            </a:r>
            <a:r>
              <a:rPr lang="de-DE" altLang="de-DE" sz="1400" baseline="-25000" dirty="0" smtClean="0">
                <a:latin typeface="+mn-lt"/>
              </a:rPr>
              <a:t>2</a:t>
            </a:r>
            <a:r>
              <a:rPr lang="de-DE" altLang="de-DE" sz="1400" dirty="0">
                <a:latin typeface="+mn-lt"/>
              </a:rPr>
              <a:t>/</a:t>
            </a:r>
            <a:r>
              <a:rPr lang="de-DE" altLang="de-DE" sz="1400" dirty="0" smtClean="0">
                <a:latin typeface="+mn-lt"/>
              </a:rPr>
              <a:t>p10</a:t>
            </a:r>
            <a:r>
              <a:rPr lang="de-DE" altLang="de-DE" sz="1400" baseline="-25000" dirty="0" smtClean="0">
                <a:latin typeface="+mn-lt"/>
              </a:rPr>
              <a:t>2</a:t>
            </a:r>
            <a:r>
              <a:rPr lang="de-DE" altLang="de-DE" sz="1400" dirty="0" smtClean="0">
                <a:latin typeface="+mn-lt"/>
              </a:rPr>
              <a:t>)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13478" t="9602" r="13330" b="10049"/>
          <a:stretch/>
        </p:blipFill>
        <p:spPr>
          <a:xfrm>
            <a:off x="3009315" y="7474708"/>
            <a:ext cx="514708" cy="565026"/>
          </a:xfrm>
          <a:prstGeom prst="rect">
            <a:avLst/>
          </a:prstGeom>
        </p:spPr>
      </p:pic>
      <p:sp>
        <p:nvSpPr>
          <p:cNvPr id="324" name="Полилиния 205"/>
          <p:cNvSpPr/>
          <p:nvPr/>
        </p:nvSpPr>
        <p:spPr>
          <a:xfrm>
            <a:off x="3694323" y="1681972"/>
            <a:ext cx="117032" cy="86516"/>
          </a:xfrm>
          <a:custGeom>
            <a:avLst/>
            <a:gdLst>
              <a:gd name="connsiteX0" fmla="*/ 0 w 640080"/>
              <a:gd name="connsiteY0" fmla="*/ 200151 h 207771"/>
              <a:gd name="connsiteX1" fmla="*/ 121920 w 640080"/>
              <a:gd name="connsiteY1" fmla="*/ 24891 h 207771"/>
              <a:gd name="connsiteX2" fmla="*/ 358140 w 640080"/>
              <a:gd name="connsiteY2" fmla="*/ 2031 h 207771"/>
              <a:gd name="connsiteX3" fmla="*/ 556260 w 640080"/>
              <a:gd name="connsiteY3" fmla="*/ 32511 h 207771"/>
              <a:gd name="connsiteX4" fmla="*/ 640080 w 640080"/>
              <a:gd name="connsiteY4" fmla="*/ 207771 h 2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207771">
                <a:moveTo>
                  <a:pt x="0" y="200151"/>
                </a:moveTo>
                <a:cubicBezTo>
                  <a:pt x="31115" y="129031"/>
                  <a:pt x="62230" y="57911"/>
                  <a:pt x="121920" y="24891"/>
                </a:cubicBezTo>
                <a:cubicBezTo>
                  <a:pt x="181610" y="-8129"/>
                  <a:pt x="285750" y="761"/>
                  <a:pt x="358140" y="2031"/>
                </a:cubicBezTo>
                <a:cubicBezTo>
                  <a:pt x="430530" y="3301"/>
                  <a:pt x="509270" y="-1779"/>
                  <a:pt x="556260" y="32511"/>
                </a:cubicBezTo>
                <a:cubicBezTo>
                  <a:pt x="603250" y="66801"/>
                  <a:pt x="621665" y="137286"/>
                  <a:pt x="640080" y="207771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28" name="Скругленный прямоугольник 206"/>
          <p:cNvSpPr/>
          <p:nvPr/>
        </p:nvSpPr>
        <p:spPr>
          <a:xfrm rot="5400000">
            <a:off x="3455355" y="1822126"/>
            <a:ext cx="376990" cy="145996"/>
          </a:xfrm>
          <a:prstGeom prst="roundRect">
            <a:avLst>
              <a:gd name="adj" fmla="val 9108"/>
            </a:avLst>
          </a:prstGeom>
          <a:gradFill>
            <a:gsLst>
              <a:gs pos="100000">
                <a:srgbClr val="AACDEC"/>
              </a:gs>
              <a:gs pos="0">
                <a:srgbClr val="AACDEC"/>
              </a:gs>
              <a:gs pos="50000">
                <a:srgbClr val="C1D9F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333" name="Скругленный прямоугольник 207"/>
          <p:cNvSpPr/>
          <p:nvPr/>
        </p:nvSpPr>
        <p:spPr>
          <a:xfrm rot="5400000">
            <a:off x="3282449" y="2206390"/>
            <a:ext cx="1146405" cy="146880"/>
          </a:xfrm>
          <a:prstGeom prst="roundRect">
            <a:avLst>
              <a:gd name="adj" fmla="val 9108"/>
            </a:avLst>
          </a:prstGeom>
          <a:gradFill>
            <a:gsLst>
              <a:gs pos="100000">
                <a:srgbClr val="AACDEC"/>
              </a:gs>
              <a:gs pos="0">
                <a:srgbClr val="AACDEC"/>
              </a:gs>
              <a:gs pos="50000">
                <a:srgbClr val="C1D9F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34" name="Прямоугольник 208"/>
          <p:cNvSpPr/>
          <p:nvPr/>
        </p:nvSpPr>
        <p:spPr>
          <a:xfrm rot="5400000">
            <a:off x="3678031" y="2294740"/>
            <a:ext cx="355241" cy="146880"/>
          </a:xfrm>
          <a:prstGeom prst="rect">
            <a:avLst/>
          </a:prstGeom>
          <a:gradFill>
            <a:gsLst>
              <a:gs pos="0">
                <a:srgbClr val="CAE6EE"/>
              </a:gs>
              <a:gs pos="75000">
                <a:schemeClr val="accent5">
                  <a:lumMod val="14000"/>
                  <a:lumOff val="86000"/>
                </a:schemeClr>
              </a:gs>
              <a:gs pos="50000">
                <a:srgbClr val="E3F2F6">
                  <a:lumMod val="48000"/>
                  <a:lumOff val="52000"/>
                </a:srgbClr>
              </a:gs>
              <a:gs pos="20000">
                <a:schemeClr val="accent5">
                  <a:lumMod val="14000"/>
                  <a:lumOff val="86000"/>
                </a:schemeClr>
              </a:gs>
              <a:gs pos="100000">
                <a:srgbClr val="CDE8E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337" name="Прямоугольник 209"/>
          <p:cNvSpPr/>
          <p:nvPr/>
        </p:nvSpPr>
        <p:spPr>
          <a:xfrm rot="5400000">
            <a:off x="3748969" y="2615304"/>
            <a:ext cx="213364" cy="146880"/>
          </a:xfrm>
          <a:prstGeom prst="rect">
            <a:avLst/>
          </a:prstGeom>
          <a:gradFill>
            <a:gsLst>
              <a:gs pos="0">
                <a:srgbClr val="CAE6EE"/>
              </a:gs>
              <a:gs pos="75000">
                <a:schemeClr val="accent5">
                  <a:lumMod val="14000"/>
                  <a:lumOff val="86000"/>
                </a:schemeClr>
              </a:gs>
              <a:gs pos="50000">
                <a:srgbClr val="E3F2F6">
                  <a:lumMod val="48000"/>
                  <a:lumOff val="52000"/>
                </a:srgbClr>
              </a:gs>
              <a:gs pos="20000">
                <a:schemeClr val="accent5">
                  <a:lumMod val="14000"/>
                  <a:lumOff val="86000"/>
                </a:schemeClr>
              </a:gs>
              <a:gs pos="100000">
                <a:srgbClr val="CDE8E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338" name="Прямоугольник 211"/>
          <p:cNvSpPr/>
          <p:nvPr/>
        </p:nvSpPr>
        <p:spPr>
          <a:xfrm rot="5400000">
            <a:off x="3505236" y="1819669"/>
            <a:ext cx="273600" cy="14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339" name="Прямоугольник 214"/>
          <p:cNvSpPr/>
          <p:nvPr/>
        </p:nvSpPr>
        <p:spPr>
          <a:xfrm rot="5400000">
            <a:off x="3716776" y="1825370"/>
            <a:ext cx="273600" cy="14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340" name="Скругленный прямоугольник 218"/>
          <p:cNvSpPr/>
          <p:nvPr/>
        </p:nvSpPr>
        <p:spPr>
          <a:xfrm rot="5400000">
            <a:off x="3279584" y="2203669"/>
            <a:ext cx="1146405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42" name="Скругленный прямоугольник 219"/>
          <p:cNvSpPr/>
          <p:nvPr/>
        </p:nvSpPr>
        <p:spPr>
          <a:xfrm rot="5400000">
            <a:off x="3455796" y="1821684"/>
            <a:ext cx="376992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46" name="Полилиния 205"/>
          <p:cNvSpPr/>
          <p:nvPr/>
        </p:nvSpPr>
        <p:spPr>
          <a:xfrm>
            <a:off x="4065382" y="1685287"/>
            <a:ext cx="117032" cy="86516"/>
          </a:xfrm>
          <a:custGeom>
            <a:avLst/>
            <a:gdLst>
              <a:gd name="connsiteX0" fmla="*/ 0 w 640080"/>
              <a:gd name="connsiteY0" fmla="*/ 200151 h 207771"/>
              <a:gd name="connsiteX1" fmla="*/ 121920 w 640080"/>
              <a:gd name="connsiteY1" fmla="*/ 24891 h 207771"/>
              <a:gd name="connsiteX2" fmla="*/ 358140 w 640080"/>
              <a:gd name="connsiteY2" fmla="*/ 2031 h 207771"/>
              <a:gd name="connsiteX3" fmla="*/ 556260 w 640080"/>
              <a:gd name="connsiteY3" fmla="*/ 32511 h 207771"/>
              <a:gd name="connsiteX4" fmla="*/ 640080 w 640080"/>
              <a:gd name="connsiteY4" fmla="*/ 207771 h 2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207771">
                <a:moveTo>
                  <a:pt x="0" y="200151"/>
                </a:moveTo>
                <a:cubicBezTo>
                  <a:pt x="31115" y="129031"/>
                  <a:pt x="62230" y="57911"/>
                  <a:pt x="121920" y="24891"/>
                </a:cubicBezTo>
                <a:cubicBezTo>
                  <a:pt x="181610" y="-8129"/>
                  <a:pt x="285750" y="761"/>
                  <a:pt x="358140" y="2031"/>
                </a:cubicBezTo>
                <a:cubicBezTo>
                  <a:pt x="430530" y="3301"/>
                  <a:pt x="509270" y="-1779"/>
                  <a:pt x="556260" y="32511"/>
                </a:cubicBezTo>
                <a:cubicBezTo>
                  <a:pt x="603250" y="66801"/>
                  <a:pt x="621665" y="137286"/>
                  <a:pt x="640080" y="207771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48" name="Скругленный прямоугольник 206"/>
          <p:cNvSpPr/>
          <p:nvPr/>
        </p:nvSpPr>
        <p:spPr>
          <a:xfrm rot="5400000">
            <a:off x="3826414" y="1825441"/>
            <a:ext cx="376990" cy="145996"/>
          </a:xfrm>
          <a:prstGeom prst="roundRect">
            <a:avLst>
              <a:gd name="adj" fmla="val 9108"/>
            </a:avLst>
          </a:prstGeom>
          <a:gradFill>
            <a:gsLst>
              <a:gs pos="100000">
                <a:srgbClr val="AACDEC"/>
              </a:gs>
              <a:gs pos="0">
                <a:srgbClr val="AACDEC"/>
              </a:gs>
              <a:gs pos="50000">
                <a:srgbClr val="C1D9F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350" name="Скругленный прямоугольник 207"/>
          <p:cNvSpPr/>
          <p:nvPr/>
        </p:nvSpPr>
        <p:spPr>
          <a:xfrm rot="5400000">
            <a:off x="3653508" y="2209705"/>
            <a:ext cx="1146405" cy="146880"/>
          </a:xfrm>
          <a:prstGeom prst="roundRect">
            <a:avLst>
              <a:gd name="adj" fmla="val 9108"/>
            </a:avLst>
          </a:prstGeom>
          <a:gradFill>
            <a:gsLst>
              <a:gs pos="100000">
                <a:srgbClr val="AACDEC"/>
              </a:gs>
              <a:gs pos="0">
                <a:srgbClr val="AACDEC"/>
              </a:gs>
              <a:gs pos="50000">
                <a:srgbClr val="C1D9F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53" name="Прямоугольник 208"/>
          <p:cNvSpPr/>
          <p:nvPr/>
        </p:nvSpPr>
        <p:spPr>
          <a:xfrm rot="5400000">
            <a:off x="4049090" y="2298055"/>
            <a:ext cx="355241" cy="146880"/>
          </a:xfrm>
          <a:prstGeom prst="rect">
            <a:avLst/>
          </a:prstGeom>
          <a:gradFill>
            <a:gsLst>
              <a:gs pos="0">
                <a:srgbClr val="CAE6EE"/>
              </a:gs>
              <a:gs pos="75000">
                <a:schemeClr val="accent5">
                  <a:lumMod val="14000"/>
                  <a:lumOff val="86000"/>
                </a:schemeClr>
              </a:gs>
              <a:gs pos="50000">
                <a:srgbClr val="E3F2F6">
                  <a:lumMod val="48000"/>
                  <a:lumOff val="52000"/>
                </a:srgbClr>
              </a:gs>
              <a:gs pos="20000">
                <a:schemeClr val="accent5">
                  <a:lumMod val="14000"/>
                  <a:lumOff val="86000"/>
                </a:schemeClr>
              </a:gs>
              <a:gs pos="100000">
                <a:srgbClr val="CDE8E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354" name="Прямоугольник 209"/>
          <p:cNvSpPr/>
          <p:nvPr/>
        </p:nvSpPr>
        <p:spPr>
          <a:xfrm rot="5400000">
            <a:off x="4120028" y="2618619"/>
            <a:ext cx="213364" cy="146880"/>
          </a:xfrm>
          <a:prstGeom prst="rect">
            <a:avLst/>
          </a:prstGeom>
          <a:gradFill>
            <a:gsLst>
              <a:gs pos="0">
                <a:srgbClr val="CAE6EE"/>
              </a:gs>
              <a:gs pos="75000">
                <a:schemeClr val="accent5">
                  <a:lumMod val="14000"/>
                  <a:lumOff val="86000"/>
                </a:schemeClr>
              </a:gs>
              <a:gs pos="50000">
                <a:srgbClr val="E3F2F6">
                  <a:lumMod val="48000"/>
                  <a:lumOff val="52000"/>
                </a:srgbClr>
              </a:gs>
              <a:gs pos="20000">
                <a:schemeClr val="accent5">
                  <a:lumMod val="14000"/>
                  <a:lumOff val="86000"/>
                </a:schemeClr>
              </a:gs>
              <a:gs pos="100000">
                <a:srgbClr val="CDE8E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355" name="Прямоугольник 211"/>
          <p:cNvSpPr/>
          <p:nvPr/>
        </p:nvSpPr>
        <p:spPr>
          <a:xfrm rot="5400000">
            <a:off x="3876295" y="1822984"/>
            <a:ext cx="273600" cy="14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356" name="Прямоугольник 214"/>
          <p:cNvSpPr/>
          <p:nvPr/>
        </p:nvSpPr>
        <p:spPr>
          <a:xfrm rot="5400000">
            <a:off x="4087835" y="1828685"/>
            <a:ext cx="273600" cy="145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357" name="Скругленный прямоугольник 218"/>
          <p:cNvSpPr/>
          <p:nvPr/>
        </p:nvSpPr>
        <p:spPr>
          <a:xfrm rot="5400000">
            <a:off x="3650643" y="2206984"/>
            <a:ext cx="1146405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58" name="Скругленный прямоугольник 219"/>
          <p:cNvSpPr/>
          <p:nvPr/>
        </p:nvSpPr>
        <p:spPr>
          <a:xfrm rot="5400000">
            <a:off x="3826855" y="1824999"/>
            <a:ext cx="376992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59" name="Полилиния 205"/>
          <p:cNvSpPr/>
          <p:nvPr/>
        </p:nvSpPr>
        <p:spPr>
          <a:xfrm>
            <a:off x="4436440" y="1678663"/>
            <a:ext cx="117032" cy="86516"/>
          </a:xfrm>
          <a:custGeom>
            <a:avLst/>
            <a:gdLst>
              <a:gd name="connsiteX0" fmla="*/ 0 w 640080"/>
              <a:gd name="connsiteY0" fmla="*/ 200151 h 207771"/>
              <a:gd name="connsiteX1" fmla="*/ 121920 w 640080"/>
              <a:gd name="connsiteY1" fmla="*/ 24891 h 207771"/>
              <a:gd name="connsiteX2" fmla="*/ 358140 w 640080"/>
              <a:gd name="connsiteY2" fmla="*/ 2031 h 207771"/>
              <a:gd name="connsiteX3" fmla="*/ 556260 w 640080"/>
              <a:gd name="connsiteY3" fmla="*/ 32511 h 207771"/>
              <a:gd name="connsiteX4" fmla="*/ 640080 w 640080"/>
              <a:gd name="connsiteY4" fmla="*/ 207771 h 2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207771">
                <a:moveTo>
                  <a:pt x="0" y="200151"/>
                </a:moveTo>
                <a:cubicBezTo>
                  <a:pt x="31115" y="129031"/>
                  <a:pt x="62230" y="57911"/>
                  <a:pt x="121920" y="24891"/>
                </a:cubicBezTo>
                <a:cubicBezTo>
                  <a:pt x="181610" y="-8129"/>
                  <a:pt x="285750" y="761"/>
                  <a:pt x="358140" y="2031"/>
                </a:cubicBezTo>
                <a:cubicBezTo>
                  <a:pt x="430530" y="3301"/>
                  <a:pt x="509270" y="-1779"/>
                  <a:pt x="556260" y="32511"/>
                </a:cubicBezTo>
                <a:cubicBezTo>
                  <a:pt x="603250" y="66801"/>
                  <a:pt x="621665" y="137286"/>
                  <a:pt x="640080" y="207771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60" name="Скругленный прямоугольник 206"/>
          <p:cNvSpPr/>
          <p:nvPr/>
        </p:nvSpPr>
        <p:spPr>
          <a:xfrm rot="5400000">
            <a:off x="4197472" y="1818817"/>
            <a:ext cx="376990" cy="145996"/>
          </a:xfrm>
          <a:prstGeom prst="roundRect">
            <a:avLst>
              <a:gd name="adj" fmla="val 9108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/>
          </a:p>
        </p:txBody>
      </p:sp>
      <p:sp>
        <p:nvSpPr>
          <p:cNvPr id="385" name="Скругленный прямоугольник 207"/>
          <p:cNvSpPr/>
          <p:nvPr/>
        </p:nvSpPr>
        <p:spPr>
          <a:xfrm rot="5400000">
            <a:off x="4024566" y="2203081"/>
            <a:ext cx="1146405" cy="146880"/>
          </a:xfrm>
          <a:prstGeom prst="roundRect">
            <a:avLst>
              <a:gd name="adj" fmla="val 9108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86" name="Прямоугольник 208"/>
          <p:cNvSpPr/>
          <p:nvPr/>
        </p:nvSpPr>
        <p:spPr>
          <a:xfrm rot="5400000">
            <a:off x="4420148" y="2291431"/>
            <a:ext cx="355241" cy="14688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387" name="Прямоугольник 209"/>
          <p:cNvSpPr/>
          <p:nvPr/>
        </p:nvSpPr>
        <p:spPr>
          <a:xfrm rot="5400000">
            <a:off x="4491086" y="2611995"/>
            <a:ext cx="213364" cy="14688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391" name="Прямоугольник 211"/>
          <p:cNvSpPr/>
          <p:nvPr/>
        </p:nvSpPr>
        <p:spPr>
          <a:xfrm rot="5400000">
            <a:off x="4247353" y="1816360"/>
            <a:ext cx="273600" cy="145996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393" name="Прямоугольник 214"/>
          <p:cNvSpPr/>
          <p:nvPr/>
        </p:nvSpPr>
        <p:spPr>
          <a:xfrm rot="5400000">
            <a:off x="4458893" y="1822061"/>
            <a:ext cx="273600" cy="145996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394" name="Скругленный прямоугольник 218"/>
          <p:cNvSpPr/>
          <p:nvPr/>
        </p:nvSpPr>
        <p:spPr>
          <a:xfrm rot="5400000">
            <a:off x="4021701" y="2200360"/>
            <a:ext cx="1146405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sp>
        <p:nvSpPr>
          <p:cNvPr id="398" name="Скругленный прямоугольник 219"/>
          <p:cNvSpPr/>
          <p:nvPr/>
        </p:nvSpPr>
        <p:spPr>
          <a:xfrm rot="5400000">
            <a:off x="4197913" y="1818375"/>
            <a:ext cx="376992" cy="146880"/>
          </a:xfrm>
          <a:prstGeom prst="roundRect">
            <a:avLst>
              <a:gd name="adj" fmla="val 910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/>
          </a:p>
        </p:txBody>
      </p:sp>
      <p:cxnSp>
        <p:nvCxnSpPr>
          <p:cNvPr id="399" name="Прямая со стрелкой 391"/>
          <p:cNvCxnSpPr/>
          <p:nvPr/>
        </p:nvCxnSpPr>
        <p:spPr>
          <a:xfrm flipH="1">
            <a:off x="3368828" y="2951587"/>
            <a:ext cx="565146" cy="5081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Text Box 112"/>
          <p:cNvSpPr txBox="1">
            <a:spLocks noChangeArrowheads="1"/>
          </p:cNvSpPr>
          <p:nvPr/>
        </p:nvSpPr>
        <p:spPr bwMode="auto">
          <a:xfrm>
            <a:off x="3776918" y="504178"/>
            <a:ext cx="769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 smtClean="0">
                <a:latin typeface="+mn-lt"/>
              </a:rPr>
              <a:t>DISC</a:t>
            </a:r>
            <a:endParaRPr lang="de-DE" altLang="de-DE" sz="2400" b="1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697434" y="1715191"/>
            <a:ext cx="147810" cy="376990"/>
            <a:chOff x="3680342" y="2937814"/>
            <a:chExt cx="147810" cy="376990"/>
          </a:xfrm>
        </p:grpSpPr>
        <p:sp>
          <p:nvSpPr>
            <p:cNvPr id="158" name="Скругленный прямоугольник 206"/>
            <p:cNvSpPr/>
            <p:nvPr/>
          </p:nvSpPr>
          <p:spPr>
            <a:xfrm rot="5400000">
              <a:off x="3566659" y="3053311"/>
              <a:ext cx="376990" cy="145996"/>
            </a:xfrm>
            <a:prstGeom prst="roundRect">
              <a:avLst>
                <a:gd name="adj" fmla="val 9108"/>
              </a:avLst>
            </a:prstGeom>
            <a:gradFill>
              <a:gsLst>
                <a:gs pos="100000">
                  <a:srgbClr val="AACDEC"/>
                </a:gs>
                <a:gs pos="0">
                  <a:srgbClr val="AACDEC"/>
                </a:gs>
                <a:gs pos="50000">
                  <a:srgbClr val="C1D9F1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 dirty="0"/>
            </a:p>
          </p:txBody>
        </p:sp>
        <p:sp>
          <p:nvSpPr>
            <p:cNvPr id="157" name="Прямоугольник 211"/>
            <p:cNvSpPr/>
            <p:nvPr/>
          </p:nvSpPr>
          <p:spPr>
            <a:xfrm rot="5400000">
              <a:off x="3616540" y="3061130"/>
              <a:ext cx="273600" cy="1459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3" name="Text Box 113"/>
          <p:cNvSpPr txBox="1">
            <a:spLocks noChangeArrowheads="1"/>
          </p:cNvSpPr>
          <p:nvPr/>
        </p:nvSpPr>
        <p:spPr bwMode="auto">
          <a:xfrm rot="16200000">
            <a:off x="1171765" y="1779673"/>
            <a:ext cx="4267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DED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56" name="Text Box 113"/>
          <p:cNvSpPr txBox="1">
            <a:spLocks noChangeArrowheads="1"/>
          </p:cNvSpPr>
          <p:nvPr/>
        </p:nvSpPr>
        <p:spPr bwMode="auto">
          <a:xfrm rot="16200000">
            <a:off x="1384710" y="1779673"/>
            <a:ext cx="4267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DED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59" name="Text Box 113"/>
          <p:cNvSpPr txBox="1">
            <a:spLocks noChangeArrowheads="1"/>
          </p:cNvSpPr>
          <p:nvPr/>
        </p:nvSpPr>
        <p:spPr bwMode="auto">
          <a:xfrm rot="16200000">
            <a:off x="1755475" y="1779673"/>
            <a:ext cx="4267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DED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61" name="Text Box 113"/>
          <p:cNvSpPr txBox="1">
            <a:spLocks noChangeArrowheads="1"/>
          </p:cNvSpPr>
          <p:nvPr/>
        </p:nvSpPr>
        <p:spPr bwMode="auto">
          <a:xfrm rot="16200000">
            <a:off x="1932085" y="1779673"/>
            <a:ext cx="4267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DED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65" name="Text Box 113"/>
          <p:cNvSpPr txBox="1">
            <a:spLocks noChangeArrowheads="1"/>
          </p:cNvSpPr>
          <p:nvPr/>
        </p:nvSpPr>
        <p:spPr bwMode="auto">
          <a:xfrm rot="16200000">
            <a:off x="2153851" y="1779673"/>
            <a:ext cx="4267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DED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67" name="Text Box 113"/>
          <p:cNvSpPr txBox="1">
            <a:spLocks noChangeArrowheads="1"/>
          </p:cNvSpPr>
          <p:nvPr/>
        </p:nvSpPr>
        <p:spPr bwMode="auto">
          <a:xfrm rot="16200000">
            <a:off x="2310535" y="1779673"/>
            <a:ext cx="4267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DED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71" name="Text Box 113"/>
          <p:cNvSpPr txBox="1">
            <a:spLocks noChangeArrowheads="1"/>
          </p:cNvSpPr>
          <p:nvPr/>
        </p:nvSpPr>
        <p:spPr bwMode="auto">
          <a:xfrm rot="16200000">
            <a:off x="2544030" y="1779673"/>
            <a:ext cx="4267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DED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75" name="Text Box 113"/>
          <p:cNvSpPr txBox="1">
            <a:spLocks noChangeArrowheads="1"/>
          </p:cNvSpPr>
          <p:nvPr/>
        </p:nvSpPr>
        <p:spPr bwMode="auto">
          <a:xfrm rot="16200000">
            <a:off x="2690434" y="1748851"/>
            <a:ext cx="4267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DED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77" name="Text Box 113"/>
          <p:cNvSpPr txBox="1">
            <a:spLocks noChangeArrowheads="1"/>
          </p:cNvSpPr>
          <p:nvPr/>
        </p:nvSpPr>
        <p:spPr bwMode="auto">
          <a:xfrm rot="16200000">
            <a:off x="3279938" y="1766819"/>
            <a:ext cx="404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DED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178" name="Text Box 113"/>
          <p:cNvSpPr txBox="1">
            <a:spLocks noChangeArrowheads="1"/>
          </p:cNvSpPr>
          <p:nvPr/>
        </p:nvSpPr>
        <p:spPr bwMode="auto">
          <a:xfrm rot="16200000">
            <a:off x="3437232" y="1766819"/>
            <a:ext cx="404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DED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179" name="Text Box 113"/>
          <p:cNvSpPr txBox="1">
            <a:spLocks noChangeArrowheads="1"/>
          </p:cNvSpPr>
          <p:nvPr/>
        </p:nvSpPr>
        <p:spPr bwMode="auto">
          <a:xfrm rot="16200000">
            <a:off x="3639291" y="1766819"/>
            <a:ext cx="404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DED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180" name="Text Box 113"/>
          <p:cNvSpPr txBox="1">
            <a:spLocks noChangeArrowheads="1"/>
          </p:cNvSpPr>
          <p:nvPr/>
        </p:nvSpPr>
        <p:spPr bwMode="auto">
          <a:xfrm rot="16200000">
            <a:off x="3815911" y="1766819"/>
            <a:ext cx="404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DED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182" name="Text Box 113"/>
          <p:cNvSpPr txBox="1">
            <a:spLocks noChangeArrowheads="1"/>
          </p:cNvSpPr>
          <p:nvPr/>
        </p:nvSpPr>
        <p:spPr bwMode="auto">
          <a:xfrm rot="16200000">
            <a:off x="4028244" y="1766819"/>
            <a:ext cx="404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DED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183" name="Text Box 113"/>
          <p:cNvSpPr txBox="1">
            <a:spLocks noChangeArrowheads="1"/>
          </p:cNvSpPr>
          <p:nvPr/>
        </p:nvSpPr>
        <p:spPr bwMode="auto">
          <a:xfrm rot="16200000">
            <a:off x="4185538" y="1766819"/>
            <a:ext cx="404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DED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184" name="Text Box 113"/>
          <p:cNvSpPr txBox="1">
            <a:spLocks noChangeArrowheads="1"/>
          </p:cNvSpPr>
          <p:nvPr/>
        </p:nvSpPr>
        <p:spPr bwMode="auto">
          <a:xfrm rot="16200000">
            <a:off x="4397872" y="1766819"/>
            <a:ext cx="404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DED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185" name="Text Box 113"/>
          <p:cNvSpPr txBox="1">
            <a:spLocks noChangeArrowheads="1"/>
          </p:cNvSpPr>
          <p:nvPr/>
        </p:nvSpPr>
        <p:spPr bwMode="auto">
          <a:xfrm rot="16200000">
            <a:off x="3314064" y="1391942"/>
            <a:ext cx="3577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87" name="Text Box 113"/>
          <p:cNvSpPr txBox="1">
            <a:spLocks noChangeArrowheads="1"/>
          </p:cNvSpPr>
          <p:nvPr/>
        </p:nvSpPr>
        <p:spPr bwMode="auto">
          <a:xfrm rot="16200000">
            <a:off x="3168877" y="1370169"/>
            <a:ext cx="3577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188" name="Text Box 113"/>
          <p:cNvSpPr txBox="1">
            <a:spLocks noChangeArrowheads="1"/>
          </p:cNvSpPr>
          <p:nvPr/>
        </p:nvSpPr>
        <p:spPr bwMode="auto">
          <a:xfrm rot="16200000">
            <a:off x="3014030" y="1393164"/>
            <a:ext cx="3577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203" name="Text Box 113"/>
          <p:cNvSpPr txBox="1">
            <a:spLocks noChangeArrowheads="1"/>
          </p:cNvSpPr>
          <p:nvPr/>
        </p:nvSpPr>
        <p:spPr bwMode="auto">
          <a:xfrm rot="16200000">
            <a:off x="2870070" y="1370169"/>
            <a:ext cx="3577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204" name="Text Box 113"/>
          <p:cNvSpPr txBox="1">
            <a:spLocks noChangeArrowheads="1"/>
          </p:cNvSpPr>
          <p:nvPr/>
        </p:nvSpPr>
        <p:spPr bwMode="auto">
          <a:xfrm rot="16200000">
            <a:off x="2724882" y="1391942"/>
            <a:ext cx="3577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205" name="Text Box 113"/>
          <p:cNvSpPr txBox="1">
            <a:spLocks noChangeArrowheads="1"/>
          </p:cNvSpPr>
          <p:nvPr/>
        </p:nvSpPr>
        <p:spPr bwMode="auto">
          <a:xfrm rot="16200000">
            <a:off x="1561942" y="1779673"/>
            <a:ext cx="4267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DED</a:t>
            </a:r>
            <a:endParaRPr lang="de-DE" altLang="de-DE" sz="1050" baseline="-25000" dirty="0">
              <a:latin typeface="+mn-lt"/>
            </a:endParaRPr>
          </a:p>
        </p:txBody>
      </p:sp>
      <p:sp>
        <p:nvSpPr>
          <p:cNvPr id="211" name="Text Box 113"/>
          <p:cNvSpPr txBox="1">
            <a:spLocks noChangeArrowheads="1"/>
          </p:cNvSpPr>
          <p:nvPr/>
        </p:nvSpPr>
        <p:spPr bwMode="auto">
          <a:xfrm rot="16200000">
            <a:off x="3140274" y="3747524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p18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13" name="Text Box 113"/>
          <p:cNvSpPr txBox="1">
            <a:spLocks noChangeArrowheads="1"/>
          </p:cNvSpPr>
          <p:nvPr/>
        </p:nvSpPr>
        <p:spPr bwMode="auto">
          <a:xfrm rot="16200000">
            <a:off x="3285460" y="3777742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p10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14" name="Text Box 113"/>
          <p:cNvSpPr txBox="1">
            <a:spLocks noChangeArrowheads="1"/>
          </p:cNvSpPr>
          <p:nvPr/>
        </p:nvSpPr>
        <p:spPr bwMode="auto">
          <a:xfrm rot="16200000">
            <a:off x="2849903" y="3777738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p10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16" name="Text Box 113"/>
          <p:cNvSpPr txBox="1">
            <a:spLocks noChangeArrowheads="1"/>
          </p:cNvSpPr>
          <p:nvPr/>
        </p:nvSpPr>
        <p:spPr bwMode="auto">
          <a:xfrm rot="16200000">
            <a:off x="2995701" y="3747521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p18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17" name="Text Box 113"/>
          <p:cNvSpPr txBox="1">
            <a:spLocks noChangeArrowheads="1"/>
          </p:cNvSpPr>
          <p:nvPr/>
        </p:nvSpPr>
        <p:spPr bwMode="auto">
          <a:xfrm rot="16200000">
            <a:off x="1473164" y="2255575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p10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18" name="Text Box 113"/>
          <p:cNvSpPr txBox="1">
            <a:spLocks noChangeArrowheads="1"/>
          </p:cNvSpPr>
          <p:nvPr/>
        </p:nvSpPr>
        <p:spPr bwMode="auto">
          <a:xfrm rot="16200000">
            <a:off x="1328589" y="2255575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p18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24" name="Text Box 113"/>
          <p:cNvSpPr txBox="1">
            <a:spLocks noChangeArrowheads="1"/>
          </p:cNvSpPr>
          <p:nvPr/>
        </p:nvSpPr>
        <p:spPr bwMode="auto">
          <a:xfrm rot="16200000">
            <a:off x="1194890" y="2610603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p10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25" name="Text Box 113"/>
          <p:cNvSpPr txBox="1">
            <a:spLocks noChangeArrowheads="1"/>
          </p:cNvSpPr>
          <p:nvPr/>
        </p:nvSpPr>
        <p:spPr bwMode="auto">
          <a:xfrm rot="16200000">
            <a:off x="1183126" y="2255576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p20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28" name="Text Box 113"/>
          <p:cNvSpPr txBox="1">
            <a:spLocks noChangeArrowheads="1"/>
          </p:cNvSpPr>
          <p:nvPr/>
        </p:nvSpPr>
        <p:spPr bwMode="auto">
          <a:xfrm rot="16200000">
            <a:off x="1941006" y="2265849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p18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0" name="Text Box 113"/>
          <p:cNvSpPr txBox="1">
            <a:spLocks noChangeArrowheads="1"/>
          </p:cNvSpPr>
          <p:nvPr/>
        </p:nvSpPr>
        <p:spPr bwMode="auto">
          <a:xfrm rot="16200000">
            <a:off x="2331386" y="2255575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p18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1" name="Text Box 113"/>
          <p:cNvSpPr txBox="1">
            <a:spLocks noChangeArrowheads="1"/>
          </p:cNvSpPr>
          <p:nvPr/>
        </p:nvSpPr>
        <p:spPr bwMode="auto">
          <a:xfrm rot="16200000">
            <a:off x="3658827" y="2223947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p18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2" name="Text Box 113"/>
          <p:cNvSpPr txBox="1">
            <a:spLocks noChangeArrowheads="1"/>
          </p:cNvSpPr>
          <p:nvPr/>
        </p:nvSpPr>
        <p:spPr bwMode="auto">
          <a:xfrm rot="16200000">
            <a:off x="4046380" y="2223947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p18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3" name="Text Box 113"/>
          <p:cNvSpPr txBox="1">
            <a:spLocks noChangeArrowheads="1"/>
          </p:cNvSpPr>
          <p:nvPr/>
        </p:nvSpPr>
        <p:spPr bwMode="auto">
          <a:xfrm rot="16200000">
            <a:off x="1941340" y="2590566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p10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4" name="Text Box 113"/>
          <p:cNvSpPr txBox="1">
            <a:spLocks noChangeArrowheads="1"/>
          </p:cNvSpPr>
          <p:nvPr/>
        </p:nvSpPr>
        <p:spPr bwMode="auto">
          <a:xfrm rot="16200000">
            <a:off x="2331467" y="2599917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p10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5" name="Text Box 113"/>
          <p:cNvSpPr txBox="1">
            <a:spLocks noChangeArrowheads="1"/>
          </p:cNvSpPr>
          <p:nvPr/>
        </p:nvSpPr>
        <p:spPr bwMode="auto">
          <a:xfrm rot="16200000">
            <a:off x="3658827" y="2560355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p10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6" name="Text Box 113"/>
          <p:cNvSpPr txBox="1">
            <a:spLocks noChangeArrowheads="1"/>
          </p:cNvSpPr>
          <p:nvPr/>
        </p:nvSpPr>
        <p:spPr bwMode="auto">
          <a:xfrm rot="16200000">
            <a:off x="4038664" y="2560355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p10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7" name="Text Box 113"/>
          <p:cNvSpPr txBox="1">
            <a:spLocks noChangeArrowheads="1"/>
          </p:cNvSpPr>
          <p:nvPr/>
        </p:nvSpPr>
        <p:spPr bwMode="auto">
          <a:xfrm rot="16200000">
            <a:off x="4417393" y="2223947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p17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8" name="Text Box 113"/>
          <p:cNvSpPr txBox="1">
            <a:spLocks noChangeArrowheads="1"/>
          </p:cNvSpPr>
          <p:nvPr/>
        </p:nvSpPr>
        <p:spPr bwMode="auto">
          <a:xfrm rot="16200000">
            <a:off x="4403184" y="2560355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>
                <a:latin typeface="+mn-lt"/>
              </a:rPr>
              <a:t>p12</a:t>
            </a:r>
            <a:endParaRPr lang="de-DE" altLang="de-DE" sz="1000" baseline="-25000" dirty="0">
              <a:latin typeface="+mn-lt"/>
            </a:endParaRPr>
          </a:p>
        </p:txBody>
      </p:sp>
      <p:sp>
        <p:nvSpPr>
          <p:cNvPr id="239" name="Text Box 113"/>
          <p:cNvSpPr txBox="1">
            <a:spLocks noChangeArrowheads="1"/>
          </p:cNvSpPr>
          <p:nvPr/>
        </p:nvSpPr>
        <p:spPr bwMode="auto">
          <a:xfrm>
            <a:off x="4421133" y="1414031"/>
            <a:ext cx="1415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+mn-lt"/>
              </a:rPr>
              <a:t>Procaspase-10</a:t>
            </a:r>
            <a:endParaRPr lang="de-DE" altLang="de-DE" sz="1400" b="1" dirty="0">
              <a:latin typeface="+mn-lt"/>
            </a:endParaRPr>
          </a:p>
        </p:txBody>
      </p:sp>
      <p:sp>
        <p:nvSpPr>
          <p:cNvPr id="240" name="Textfeld 239"/>
          <p:cNvSpPr txBox="1"/>
          <p:nvPr/>
        </p:nvSpPr>
        <p:spPr>
          <a:xfrm>
            <a:off x="-564112" y="25910"/>
            <a:ext cx="26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cs typeface="Times New Roman" panose="02020603050405020304" pitchFamily="18" charset="0"/>
              </a:rPr>
              <a:t>Figure</a:t>
            </a:r>
            <a:r>
              <a:rPr lang="de-DE" b="1" dirty="0" smtClean="0">
                <a:cs typeface="Times New Roman" panose="02020603050405020304" pitchFamily="18" charset="0"/>
              </a:rPr>
              <a:t> 1</a:t>
            </a:r>
            <a:endParaRPr lang="de-DE" b="1" dirty="0">
              <a:cs typeface="Times New Roman" panose="02020603050405020304" pitchFamily="18" charset="0"/>
            </a:endParaRPr>
          </a:p>
        </p:txBody>
      </p:sp>
      <p:sp>
        <p:nvSpPr>
          <p:cNvPr id="241" name="Text Box 113"/>
          <p:cNvSpPr txBox="1">
            <a:spLocks noChangeArrowheads="1"/>
          </p:cNvSpPr>
          <p:nvPr/>
        </p:nvSpPr>
        <p:spPr bwMode="auto">
          <a:xfrm>
            <a:off x="1383897" y="3019427"/>
            <a:ext cx="1239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+mn-lt"/>
              </a:rPr>
              <a:t>DED </a:t>
            </a:r>
            <a:r>
              <a:rPr lang="de-DE" altLang="de-DE" sz="1400" b="1" dirty="0" err="1" smtClean="0">
                <a:latin typeface="+mn-lt"/>
              </a:rPr>
              <a:t>filaments</a:t>
            </a:r>
            <a:endParaRPr lang="de-DE" altLang="de-DE" sz="1400" b="1" dirty="0">
              <a:latin typeface="+mn-lt"/>
            </a:endParaRPr>
          </a:p>
        </p:txBody>
      </p:sp>
      <p:sp>
        <p:nvSpPr>
          <p:cNvPr id="242" name="Text Box 113"/>
          <p:cNvSpPr txBox="1">
            <a:spLocks noChangeArrowheads="1"/>
          </p:cNvSpPr>
          <p:nvPr/>
        </p:nvSpPr>
        <p:spPr bwMode="auto">
          <a:xfrm>
            <a:off x="3732842" y="3022742"/>
            <a:ext cx="1239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+mn-lt"/>
              </a:rPr>
              <a:t>DED </a:t>
            </a:r>
            <a:r>
              <a:rPr lang="de-DE" altLang="de-DE" sz="1400" b="1" dirty="0" err="1" smtClean="0">
                <a:latin typeface="+mn-lt"/>
              </a:rPr>
              <a:t>filaments</a:t>
            </a:r>
            <a:endParaRPr lang="de-DE" altLang="de-DE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2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564112" y="25910"/>
            <a:ext cx="26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cs typeface="Times New Roman" panose="02020603050405020304" pitchFamily="18" charset="0"/>
              </a:rPr>
              <a:t>Figure</a:t>
            </a:r>
            <a:r>
              <a:rPr lang="de-DE" b="1" dirty="0" smtClean="0">
                <a:cs typeface="Times New Roman" panose="02020603050405020304" pitchFamily="18" charset="0"/>
              </a:rPr>
              <a:t> 2</a:t>
            </a:r>
            <a:endParaRPr lang="de-DE" b="1" dirty="0"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54426" y="1524655"/>
            <a:ext cx="14493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>
                <a:latin typeface="+mn-lt"/>
              </a:rPr>
              <a:t>p55/p53</a:t>
            </a:r>
            <a:endParaRPr lang="en-GB" altLang="de-DE" sz="1400" b="1" baseline="-25000" dirty="0">
              <a:latin typeface="+mn-lt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 rot="5400000" flipH="1">
            <a:off x="3304936" y="62402"/>
            <a:ext cx="236538" cy="32416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 rot="16200000" flipH="1">
            <a:off x="4660991" y="1467340"/>
            <a:ext cx="2365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 rot="16200000" flipH="1">
            <a:off x="3081892" y="1352246"/>
            <a:ext cx="236538" cy="661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 rot="16200000" flipH="1">
            <a:off x="2301636" y="1354627"/>
            <a:ext cx="236538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943780" y="1542746"/>
            <a:ext cx="449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DED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177017" y="1545921"/>
            <a:ext cx="449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+mn-lt"/>
              </a:rPr>
              <a:t>DED</a:t>
            </a:r>
            <a:endParaRPr lang="en-GB" altLang="de-DE" sz="1200">
              <a:latin typeface="+mn-lt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 rot="16200000" flipH="1">
            <a:off x="3914536" y="1321290"/>
            <a:ext cx="236538" cy="723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 flipH="1">
            <a:off x="3826430" y="1541159"/>
            <a:ext cx="421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p18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 flipH="1">
            <a:off x="4563025" y="1546650"/>
            <a:ext cx="44608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p10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149412" y="1161746"/>
            <a:ext cx="47481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>
                <a:latin typeface="+mn-lt"/>
              </a:rPr>
              <a:t>D374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3235113" y="1179209"/>
            <a:ext cx="8162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>
                <a:latin typeface="+mn-lt"/>
              </a:rPr>
              <a:t>D210/D216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412937" y="1265413"/>
            <a:ext cx="47481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>
                <a:latin typeface="+mn-lt"/>
              </a:rPr>
              <a:t>D384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94438" y="1169684"/>
            <a:ext cx="14493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smtClean="0">
                <a:latin typeface="+mn-lt"/>
              </a:rPr>
              <a:t>procaspase-8a/b</a:t>
            </a:r>
            <a:endParaRPr lang="en-GB" altLang="de-DE" sz="1400" baseline="-25000" dirty="0">
              <a:latin typeface="+mn-lt"/>
            </a:endParaRPr>
          </a:p>
        </p:txBody>
      </p:sp>
      <p:sp>
        <p:nvSpPr>
          <p:cNvPr id="95" name="Line 43"/>
          <p:cNvSpPr>
            <a:spLocks noChangeShapeType="1"/>
          </p:cNvSpPr>
          <p:nvPr/>
        </p:nvSpPr>
        <p:spPr bwMode="auto">
          <a:xfrm>
            <a:off x="4099257" y="1888016"/>
            <a:ext cx="346075" cy="356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6" name="Text Box 58"/>
          <p:cNvSpPr txBox="1">
            <a:spLocks noChangeArrowheads="1"/>
          </p:cNvSpPr>
          <p:nvPr/>
        </p:nvSpPr>
        <p:spPr bwMode="auto">
          <a:xfrm>
            <a:off x="2707889" y="1927034"/>
            <a:ext cx="1688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+mn-lt"/>
              </a:rPr>
              <a:t>1</a:t>
            </a:r>
            <a:r>
              <a:rPr lang="de-DE" altLang="de-DE" sz="1400" dirty="0" smtClean="0">
                <a:latin typeface="+mn-lt"/>
              </a:rPr>
              <a:t>. </a:t>
            </a:r>
            <a:r>
              <a:rPr lang="de-DE" altLang="de-DE" sz="1400" dirty="0" err="1" smtClean="0">
                <a:latin typeface="+mn-lt"/>
              </a:rPr>
              <a:t>cleavage</a:t>
            </a:r>
            <a:r>
              <a:rPr lang="de-DE" altLang="de-DE" sz="1400" dirty="0" smtClean="0">
                <a:latin typeface="+mn-lt"/>
              </a:rPr>
              <a:t> </a:t>
            </a:r>
            <a:r>
              <a:rPr lang="de-DE" altLang="de-DE" sz="1400" dirty="0" err="1" smtClean="0">
                <a:latin typeface="+mn-lt"/>
              </a:rPr>
              <a:t>step</a:t>
            </a:r>
            <a:endParaRPr lang="de-DE" altLang="de-DE" sz="1400" dirty="0">
              <a:latin typeface="+mn-lt"/>
            </a:endParaRPr>
          </a:p>
        </p:txBody>
      </p:sp>
      <p:sp>
        <p:nvSpPr>
          <p:cNvPr id="98" name="Line 26"/>
          <p:cNvSpPr>
            <a:spLocks noChangeShapeType="1"/>
          </p:cNvSpPr>
          <p:nvPr/>
        </p:nvSpPr>
        <p:spPr bwMode="auto">
          <a:xfrm rot="16200000">
            <a:off x="1741183" y="160957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9" name="Line 26"/>
          <p:cNvSpPr>
            <a:spLocks noChangeShapeType="1"/>
          </p:cNvSpPr>
          <p:nvPr/>
        </p:nvSpPr>
        <p:spPr bwMode="auto">
          <a:xfrm rot="16200000">
            <a:off x="5104627" y="1602478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0" name="Text Box 25"/>
          <p:cNvSpPr txBox="1">
            <a:spLocks noChangeArrowheads="1"/>
          </p:cNvSpPr>
          <p:nvPr/>
        </p:nvSpPr>
        <p:spPr bwMode="auto">
          <a:xfrm>
            <a:off x="1336230" y="1537689"/>
            <a:ext cx="4122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latin typeface="+mn-lt"/>
              </a:rPr>
              <a:t>NH</a:t>
            </a:r>
            <a:r>
              <a:rPr lang="de-DE" altLang="de-DE" sz="1100" baseline="-25000" dirty="0" smtClean="0">
                <a:latin typeface="+mn-lt"/>
              </a:rPr>
              <a:t>2</a:t>
            </a:r>
            <a:endParaRPr lang="de-DE" altLang="de-DE" sz="1100" dirty="0">
              <a:latin typeface="+mn-lt"/>
            </a:endParaRPr>
          </a:p>
        </p:txBody>
      </p:sp>
      <p:sp>
        <p:nvSpPr>
          <p:cNvPr id="101" name="Text Box 25"/>
          <p:cNvSpPr txBox="1">
            <a:spLocks noChangeArrowheads="1"/>
          </p:cNvSpPr>
          <p:nvPr/>
        </p:nvSpPr>
        <p:spPr bwMode="auto">
          <a:xfrm>
            <a:off x="5159762" y="1541230"/>
            <a:ext cx="5341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latin typeface="+mn-lt"/>
              </a:rPr>
              <a:t>COOH</a:t>
            </a:r>
            <a:endParaRPr lang="de-DE" altLang="de-DE" sz="1100" dirty="0">
              <a:latin typeface="+mn-lt"/>
            </a:endParaRPr>
          </a:p>
        </p:txBody>
      </p:sp>
      <p:cxnSp>
        <p:nvCxnSpPr>
          <p:cNvPr id="102" name="Gerade Verbindung mit Pfeil 101"/>
          <p:cNvCxnSpPr/>
          <p:nvPr/>
        </p:nvCxnSpPr>
        <p:spPr>
          <a:xfrm rot="16200000" flipH="1">
            <a:off x="3546538" y="1467968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 rot="16200000" flipH="1">
            <a:off x="3613875" y="147150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rot="16200000" flipH="1">
            <a:off x="4319170" y="1475047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rot="16200000" flipH="1">
            <a:off x="4495781" y="1510517"/>
            <a:ext cx="116844" cy="24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ine 43"/>
          <p:cNvSpPr>
            <a:spLocks noChangeShapeType="1"/>
          </p:cNvSpPr>
          <p:nvPr/>
        </p:nvSpPr>
        <p:spPr bwMode="auto">
          <a:xfrm flipH="1">
            <a:off x="2603602" y="1888016"/>
            <a:ext cx="346075" cy="356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" name="Text Box 12"/>
          <p:cNvSpPr txBox="1">
            <a:spLocks noChangeArrowheads="1"/>
          </p:cNvSpPr>
          <p:nvPr/>
        </p:nvSpPr>
        <p:spPr bwMode="auto">
          <a:xfrm>
            <a:off x="-66838" y="2561322"/>
            <a:ext cx="14493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+mn-lt"/>
              </a:rPr>
              <a:t>p43/p41</a:t>
            </a:r>
            <a:endParaRPr lang="en-GB" altLang="de-DE" sz="1400" b="1" baseline="-25000" dirty="0">
              <a:latin typeface="+mn-lt"/>
            </a:endParaRPr>
          </a:p>
        </p:txBody>
      </p:sp>
      <p:sp>
        <p:nvSpPr>
          <p:cNvPr id="123" name="Rectangle 13"/>
          <p:cNvSpPr>
            <a:spLocks noChangeArrowheads="1"/>
          </p:cNvSpPr>
          <p:nvPr/>
        </p:nvSpPr>
        <p:spPr bwMode="auto">
          <a:xfrm rot="5400000" flipH="1">
            <a:off x="2237880" y="1411710"/>
            <a:ext cx="239629" cy="263721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auto">
          <a:xfrm rot="16200000" flipH="1">
            <a:off x="2318612" y="2397778"/>
            <a:ext cx="236538" cy="661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5" name="Rectangle 16"/>
          <p:cNvSpPr>
            <a:spLocks noChangeArrowheads="1"/>
          </p:cNvSpPr>
          <p:nvPr/>
        </p:nvSpPr>
        <p:spPr bwMode="auto">
          <a:xfrm rot="16200000" flipH="1">
            <a:off x="1538356" y="2400159"/>
            <a:ext cx="236538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6" name="Rectangle 17"/>
          <p:cNvSpPr>
            <a:spLocks noChangeArrowheads="1"/>
          </p:cNvSpPr>
          <p:nvPr/>
        </p:nvSpPr>
        <p:spPr bwMode="auto">
          <a:xfrm>
            <a:off x="2180500" y="2588278"/>
            <a:ext cx="449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DED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27" name="Rectangle 18"/>
          <p:cNvSpPr>
            <a:spLocks noChangeArrowheads="1"/>
          </p:cNvSpPr>
          <p:nvPr/>
        </p:nvSpPr>
        <p:spPr bwMode="auto">
          <a:xfrm>
            <a:off x="1413737" y="2591453"/>
            <a:ext cx="449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+mn-lt"/>
              </a:rPr>
              <a:t>DED</a:t>
            </a:r>
            <a:endParaRPr lang="en-GB" altLang="de-DE" sz="1200">
              <a:latin typeface="+mn-lt"/>
            </a:endParaRP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 rot="16200000" flipH="1">
            <a:off x="3151256" y="2366822"/>
            <a:ext cx="236538" cy="723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9" name="Text Box 20"/>
          <p:cNvSpPr txBox="1">
            <a:spLocks noChangeArrowheads="1"/>
          </p:cNvSpPr>
          <p:nvPr/>
        </p:nvSpPr>
        <p:spPr bwMode="auto">
          <a:xfrm flipH="1">
            <a:off x="3063150" y="2586691"/>
            <a:ext cx="421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p18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30" name="Text Box 25"/>
          <p:cNvSpPr txBox="1">
            <a:spLocks noChangeArrowheads="1"/>
          </p:cNvSpPr>
          <p:nvPr/>
        </p:nvSpPr>
        <p:spPr bwMode="auto">
          <a:xfrm>
            <a:off x="2471833" y="2224741"/>
            <a:ext cx="8162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>
                <a:latin typeface="+mn-lt"/>
              </a:rPr>
              <a:t>D210/D216</a:t>
            </a:r>
          </a:p>
        </p:txBody>
      </p:sp>
      <p:sp>
        <p:nvSpPr>
          <p:cNvPr id="132" name="Line 26"/>
          <p:cNvSpPr>
            <a:spLocks noChangeShapeType="1"/>
          </p:cNvSpPr>
          <p:nvPr/>
        </p:nvSpPr>
        <p:spPr bwMode="auto">
          <a:xfrm rot="16200000">
            <a:off x="977903" y="2655102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" name="Text Box 25"/>
          <p:cNvSpPr txBox="1">
            <a:spLocks noChangeArrowheads="1"/>
          </p:cNvSpPr>
          <p:nvPr/>
        </p:nvSpPr>
        <p:spPr bwMode="auto">
          <a:xfrm>
            <a:off x="572950" y="2583221"/>
            <a:ext cx="4122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latin typeface="+mn-lt"/>
              </a:rPr>
              <a:t>NH</a:t>
            </a:r>
            <a:r>
              <a:rPr lang="de-DE" altLang="de-DE" sz="1100" baseline="-25000" dirty="0" smtClean="0">
                <a:latin typeface="+mn-lt"/>
              </a:rPr>
              <a:t>2</a:t>
            </a:r>
            <a:endParaRPr lang="de-DE" altLang="de-DE" sz="1100" dirty="0">
              <a:latin typeface="+mn-lt"/>
            </a:endParaRPr>
          </a:p>
        </p:txBody>
      </p:sp>
      <p:cxnSp>
        <p:nvCxnSpPr>
          <p:cNvPr id="134" name="Gerade Verbindung mit Pfeil 133"/>
          <p:cNvCxnSpPr/>
          <p:nvPr/>
        </p:nvCxnSpPr>
        <p:spPr>
          <a:xfrm>
            <a:off x="2854018" y="2442740"/>
            <a:ext cx="2480" cy="144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/>
          <p:nvPr/>
        </p:nvCxnSpPr>
        <p:spPr>
          <a:xfrm>
            <a:off x="2921355" y="2446281"/>
            <a:ext cx="2480" cy="144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Box 53"/>
          <p:cNvSpPr txBox="1">
            <a:spLocks noChangeArrowheads="1"/>
          </p:cNvSpPr>
          <p:nvPr/>
        </p:nvSpPr>
        <p:spPr bwMode="auto">
          <a:xfrm>
            <a:off x="2118823" y="2848976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0" dirty="0">
                <a:latin typeface="+mn-lt"/>
              </a:rPr>
              <a:t>+</a:t>
            </a:r>
          </a:p>
        </p:txBody>
      </p:sp>
      <p:sp>
        <p:nvSpPr>
          <p:cNvPr id="138" name="Rectangle 13"/>
          <p:cNvSpPr>
            <a:spLocks noChangeArrowheads="1"/>
          </p:cNvSpPr>
          <p:nvPr/>
        </p:nvSpPr>
        <p:spPr bwMode="auto">
          <a:xfrm rot="5400000" flipH="1">
            <a:off x="2214533" y="3260426"/>
            <a:ext cx="232567" cy="49966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9" name="Rectangle 14"/>
          <p:cNvSpPr>
            <a:spLocks noChangeArrowheads="1"/>
          </p:cNvSpPr>
          <p:nvPr/>
        </p:nvSpPr>
        <p:spPr bwMode="auto">
          <a:xfrm rot="16200000" flipH="1">
            <a:off x="2205550" y="3296345"/>
            <a:ext cx="2365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40" name="Text Box 21"/>
          <p:cNvSpPr txBox="1">
            <a:spLocks noChangeArrowheads="1"/>
          </p:cNvSpPr>
          <p:nvPr/>
        </p:nvSpPr>
        <p:spPr bwMode="auto">
          <a:xfrm flipH="1">
            <a:off x="2107583" y="3367398"/>
            <a:ext cx="44608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p10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41" name="Line 26"/>
          <p:cNvSpPr>
            <a:spLocks noChangeShapeType="1"/>
          </p:cNvSpPr>
          <p:nvPr/>
        </p:nvSpPr>
        <p:spPr bwMode="auto">
          <a:xfrm rot="16200000">
            <a:off x="2654360" y="3431483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2" name="Text Box 25"/>
          <p:cNvSpPr txBox="1">
            <a:spLocks noChangeArrowheads="1"/>
          </p:cNvSpPr>
          <p:nvPr/>
        </p:nvSpPr>
        <p:spPr bwMode="auto">
          <a:xfrm>
            <a:off x="2659107" y="3378186"/>
            <a:ext cx="5341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latin typeface="+mn-lt"/>
              </a:rPr>
              <a:t>COOH</a:t>
            </a:r>
            <a:endParaRPr lang="de-DE" altLang="de-DE" sz="1100" dirty="0">
              <a:latin typeface="+mn-lt"/>
            </a:endParaRPr>
          </a:p>
        </p:txBody>
      </p:sp>
      <p:sp>
        <p:nvSpPr>
          <p:cNvPr id="144" name="Text Box 27"/>
          <p:cNvSpPr txBox="1">
            <a:spLocks noChangeArrowheads="1"/>
          </p:cNvSpPr>
          <p:nvPr/>
        </p:nvSpPr>
        <p:spPr bwMode="auto">
          <a:xfrm>
            <a:off x="1891906" y="3078763"/>
            <a:ext cx="47481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>
                <a:latin typeface="+mn-lt"/>
              </a:rPr>
              <a:t>D384</a:t>
            </a:r>
          </a:p>
        </p:txBody>
      </p:sp>
      <p:cxnSp>
        <p:nvCxnSpPr>
          <p:cNvPr id="145" name="Gerade Verbindung mit Pfeil 144"/>
          <p:cNvCxnSpPr/>
          <p:nvPr/>
        </p:nvCxnSpPr>
        <p:spPr>
          <a:xfrm rot="16200000" flipH="1">
            <a:off x="2022456" y="3339770"/>
            <a:ext cx="116844" cy="24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Line 78"/>
          <p:cNvSpPr>
            <a:spLocks noChangeShapeType="1"/>
          </p:cNvSpPr>
          <p:nvPr/>
        </p:nvSpPr>
        <p:spPr bwMode="auto">
          <a:xfrm>
            <a:off x="2269898" y="371984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7" name="Line 78"/>
          <p:cNvSpPr>
            <a:spLocks noChangeShapeType="1"/>
          </p:cNvSpPr>
          <p:nvPr/>
        </p:nvSpPr>
        <p:spPr bwMode="auto">
          <a:xfrm>
            <a:off x="5159762" y="371984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8" name="Text Box 58"/>
          <p:cNvSpPr txBox="1">
            <a:spLocks noChangeArrowheads="1"/>
          </p:cNvSpPr>
          <p:nvPr/>
        </p:nvSpPr>
        <p:spPr bwMode="auto">
          <a:xfrm>
            <a:off x="2851193" y="3695683"/>
            <a:ext cx="1688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dirty="0" smtClean="0">
                <a:latin typeface="+mn-lt"/>
              </a:rPr>
              <a:t>2. </a:t>
            </a:r>
            <a:r>
              <a:rPr lang="de-DE" altLang="de-DE" sz="1400" dirty="0" err="1" smtClean="0">
                <a:latin typeface="+mn-lt"/>
              </a:rPr>
              <a:t>cleavage</a:t>
            </a:r>
            <a:r>
              <a:rPr lang="de-DE" altLang="de-DE" sz="1400" dirty="0" smtClean="0">
                <a:latin typeface="+mn-lt"/>
              </a:rPr>
              <a:t> </a:t>
            </a:r>
            <a:r>
              <a:rPr lang="de-DE" altLang="de-DE" sz="1400" dirty="0" err="1" smtClean="0">
                <a:latin typeface="+mn-lt"/>
              </a:rPr>
              <a:t>step</a:t>
            </a:r>
            <a:endParaRPr lang="de-DE" altLang="de-DE" sz="1400" dirty="0">
              <a:latin typeface="+mn-lt"/>
            </a:endParaRPr>
          </a:p>
        </p:txBody>
      </p:sp>
      <p:sp>
        <p:nvSpPr>
          <p:cNvPr id="149" name="Text Box 12"/>
          <p:cNvSpPr txBox="1">
            <a:spLocks noChangeArrowheads="1"/>
          </p:cNvSpPr>
          <p:nvPr/>
        </p:nvSpPr>
        <p:spPr bwMode="auto">
          <a:xfrm>
            <a:off x="-30205" y="4367593"/>
            <a:ext cx="14493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+mn-lt"/>
              </a:rPr>
              <a:t>p26/p24</a:t>
            </a:r>
            <a:endParaRPr lang="en-GB" altLang="de-DE" sz="1400" b="1" baseline="-25000" dirty="0">
              <a:latin typeface="+mn-lt"/>
            </a:endParaRPr>
          </a:p>
        </p:txBody>
      </p:sp>
      <p:sp>
        <p:nvSpPr>
          <p:cNvPr id="150" name="Rectangle 13"/>
          <p:cNvSpPr>
            <a:spLocks noChangeArrowheads="1"/>
          </p:cNvSpPr>
          <p:nvPr/>
        </p:nvSpPr>
        <p:spPr bwMode="auto">
          <a:xfrm rot="5400000" flipH="1">
            <a:off x="1927468" y="3640090"/>
            <a:ext cx="239629" cy="179299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1" name="Rectangle 15"/>
          <p:cNvSpPr>
            <a:spLocks noChangeArrowheads="1"/>
          </p:cNvSpPr>
          <p:nvPr/>
        </p:nvSpPr>
        <p:spPr bwMode="auto">
          <a:xfrm rot="16200000" flipH="1">
            <a:off x="2430309" y="4204049"/>
            <a:ext cx="236538" cy="661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2" name="Rectangle 16"/>
          <p:cNvSpPr>
            <a:spLocks noChangeArrowheads="1"/>
          </p:cNvSpPr>
          <p:nvPr/>
        </p:nvSpPr>
        <p:spPr bwMode="auto">
          <a:xfrm rot="16200000" flipH="1">
            <a:off x="1650053" y="4206430"/>
            <a:ext cx="236538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3" name="Rectangle 17"/>
          <p:cNvSpPr>
            <a:spLocks noChangeArrowheads="1"/>
          </p:cNvSpPr>
          <p:nvPr/>
        </p:nvSpPr>
        <p:spPr bwMode="auto">
          <a:xfrm>
            <a:off x="2292197" y="4394549"/>
            <a:ext cx="449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DED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54" name="Rectangle 18"/>
          <p:cNvSpPr>
            <a:spLocks noChangeArrowheads="1"/>
          </p:cNvSpPr>
          <p:nvPr/>
        </p:nvSpPr>
        <p:spPr bwMode="auto">
          <a:xfrm>
            <a:off x="1525434" y="4397724"/>
            <a:ext cx="449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+mn-lt"/>
              </a:rPr>
              <a:t>DED</a:t>
            </a:r>
            <a:endParaRPr lang="en-GB" altLang="de-DE" sz="1200">
              <a:latin typeface="+mn-lt"/>
            </a:endParaRPr>
          </a:p>
        </p:txBody>
      </p:sp>
      <p:sp>
        <p:nvSpPr>
          <p:cNvPr id="157" name="Text Box 25"/>
          <p:cNvSpPr txBox="1">
            <a:spLocks noChangeArrowheads="1"/>
          </p:cNvSpPr>
          <p:nvPr/>
        </p:nvSpPr>
        <p:spPr bwMode="auto">
          <a:xfrm>
            <a:off x="2706544" y="4031012"/>
            <a:ext cx="4748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D216</a:t>
            </a:r>
            <a:endParaRPr lang="de-DE" altLang="de-DE" sz="1050" dirty="0">
              <a:latin typeface="+mn-lt"/>
            </a:endParaRPr>
          </a:p>
        </p:txBody>
      </p:sp>
      <p:sp>
        <p:nvSpPr>
          <p:cNvPr id="158" name="Line 26"/>
          <p:cNvSpPr>
            <a:spLocks noChangeShapeType="1"/>
          </p:cNvSpPr>
          <p:nvPr/>
        </p:nvSpPr>
        <p:spPr bwMode="auto">
          <a:xfrm rot="16200000">
            <a:off x="1089600" y="4461373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9" name="Text Box 25"/>
          <p:cNvSpPr txBox="1">
            <a:spLocks noChangeArrowheads="1"/>
          </p:cNvSpPr>
          <p:nvPr/>
        </p:nvSpPr>
        <p:spPr bwMode="auto">
          <a:xfrm>
            <a:off x="684647" y="4389492"/>
            <a:ext cx="4122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latin typeface="+mn-lt"/>
              </a:rPr>
              <a:t>NH</a:t>
            </a:r>
            <a:r>
              <a:rPr lang="de-DE" altLang="de-DE" sz="1100" baseline="-25000" dirty="0" smtClean="0">
                <a:latin typeface="+mn-lt"/>
              </a:rPr>
              <a:t>2</a:t>
            </a:r>
            <a:endParaRPr lang="de-DE" altLang="de-DE" sz="1100" dirty="0">
              <a:latin typeface="+mn-lt"/>
            </a:endParaRPr>
          </a:p>
        </p:txBody>
      </p:sp>
      <p:cxnSp>
        <p:nvCxnSpPr>
          <p:cNvPr id="160" name="Gerade Verbindung mit Pfeil 159"/>
          <p:cNvCxnSpPr/>
          <p:nvPr/>
        </p:nvCxnSpPr>
        <p:spPr>
          <a:xfrm rot="16200000" flipH="1">
            <a:off x="2847249" y="4319771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53"/>
          <p:cNvSpPr txBox="1">
            <a:spLocks noChangeArrowheads="1"/>
          </p:cNvSpPr>
          <p:nvPr/>
        </p:nvSpPr>
        <p:spPr bwMode="auto">
          <a:xfrm>
            <a:off x="2118823" y="4639346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0" dirty="0">
                <a:latin typeface="+mn-lt"/>
              </a:rPr>
              <a:t>+</a:t>
            </a:r>
          </a:p>
        </p:txBody>
      </p:sp>
      <p:sp>
        <p:nvSpPr>
          <p:cNvPr id="167" name="Rectangle 13"/>
          <p:cNvSpPr>
            <a:spLocks noChangeArrowheads="1"/>
          </p:cNvSpPr>
          <p:nvPr/>
        </p:nvSpPr>
        <p:spPr bwMode="auto">
          <a:xfrm rot="5400000" flipH="1">
            <a:off x="1502414" y="4801693"/>
            <a:ext cx="239629" cy="82228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8" name="Rectangle 19"/>
          <p:cNvSpPr>
            <a:spLocks noChangeArrowheads="1"/>
          </p:cNvSpPr>
          <p:nvPr/>
        </p:nvSpPr>
        <p:spPr bwMode="auto">
          <a:xfrm rot="16200000" flipH="1">
            <a:off x="1508325" y="4849340"/>
            <a:ext cx="236538" cy="723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9" name="Text Box 20"/>
          <p:cNvSpPr txBox="1">
            <a:spLocks noChangeArrowheads="1"/>
          </p:cNvSpPr>
          <p:nvPr/>
        </p:nvSpPr>
        <p:spPr bwMode="auto">
          <a:xfrm flipH="1">
            <a:off x="1420219" y="5069209"/>
            <a:ext cx="421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p18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73" name="Rectangle 13"/>
          <p:cNvSpPr>
            <a:spLocks noChangeArrowheads="1"/>
          </p:cNvSpPr>
          <p:nvPr/>
        </p:nvSpPr>
        <p:spPr bwMode="auto">
          <a:xfrm rot="5400000" flipH="1">
            <a:off x="2856745" y="4962450"/>
            <a:ext cx="232567" cy="49966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4" name="Rectangle 14"/>
          <p:cNvSpPr>
            <a:spLocks noChangeArrowheads="1"/>
          </p:cNvSpPr>
          <p:nvPr/>
        </p:nvSpPr>
        <p:spPr bwMode="auto">
          <a:xfrm rot="16200000" flipH="1">
            <a:off x="2847762" y="4998369"/>
            <a:ext cx="2365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5" name="Text Box 21"/>
          <p:cNvSpPr txBox="1">
            <a:spLocks noChangeArrowheads="1"/>
          </p:cNvSpPr>
          <p:nvPr/>
        </p:nvSpPr>
        <p:spPr bwMode="auto">
          <a:xfrm flipH="1">
            <a:off x="2749795" y="5069422"/>
            <a:ext cx="44608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p10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76" name="Line 26"/>
          <p:cNvSpPr>
            <a:spLocks noChangeShapeType="1"/>
          </p:cNvSpPr>
          <p:nvPr/>
        </p:nvSpPr>
        <p:spPr bwMode="auto">
          <a:xfrm rot="16200000">
            <a:off x="3296572" y="5133507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7" name="Text Box 25"/>
          <p:cNvSpPr txBox="1">
            <a:spLocks noChangeArrowheads="1"/>
          </p:cNvSpPr>
          <p:nvPr/>
        </p:nvSpPr>
        <p:spPr bwMode="auto">
          <a:xfrm>
            <a:off x="3301319" y="5080210"/>
            <a:ext cx="5341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latin typeface="+mn-lt"/>
              </a:rPr>
              <a:t>COOH</a:t>
            </a:r>
            <a:endParaRPr lang="de-DE" altLang="de-DE" sz="1100" dirty="0">
              <a:latin typeface="+mn-lt"/>
            </a:endParaRPr>
          </a:p>
        </p:txBody>
      </p:sp>
      <p:sp>
        <p:nvSpPr>
          <p:cNvPr id="178" name="Text Box 27"/>
          <p:cNvSpPr txBox="1">
            <a:spLocks noChangeArrowheads="1"/>
          </p:cNvSpPr>
          <p:nvPr/>
        </p:nvSpPr>
        <p:spPr bwMode="auto">
          <a:xfrm>
            <a:off x="2534118" y="4780787"/>
            <a:ext cx="47481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>
                <a:latin typeface="+mn-lt"/>
              </a:rPr>
              <a:t>D384</a:t>
            </a:r>
          </a:p>
        </p:txBody>
      </p:sp>
      <p:cxnSp>
        <p:nvCxnSpPr>
          <p:cNvPr id="179" name="Gerade Verbindung mit Pfeil 178"/>
          <p:cNvCxnSpPr/>
          <p:nvPr/>
        </p:nvCxnSpPr>
        <p:spPr>
          <a:xfrm rot="16200000" flipH="1">
            <a:off x="2664668" y="5041794"/>
            <a:ext cx="116844" cy="24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3"/>
          <p:cNvSpPr>
            <a:spLocks noChangeArrowheads="1"/>
          </p:cNvSpPr>
          <p:nvPr/>
        </p:nvSpPr>
        <p:spPr bwMode="auto">
          <a:xfrm rot="5400000" flipH="1">
            <a:off x="4580222" y="4127891"/>
            <a:ext cx="239629" cy="82228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1" name="Rectangle 19"/>
          <p:cNvSpPr>
            <a:spLocks noChangeArrowheads="1"/>
          </p:cNvSpPr>
          <p:nvPr/>
        </p:nvSpPr>
        <p:spPr bwMode="auto">
          <a:xfrm rot="16200000" flipH="1">
            <a:off x="4586133" y="4175538"/>
            <a:ext cx="236538" cy="723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2" name="Text Box 20"/>
          <p:cNvSpPr txBox="1">
            <a:spLocks noChangeArrowheads="1"/>
          </p:cNvSpPr>
          <p:nvPr/>
        </p:nvSpPr>
        <p:spPr bwMode="auto">
          <a:xfrm flipH="1">
            <a:off x="4498027" y="4395407"/>
            <a:ext cx="421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p18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83" name="Rectangle 13"/>
          <p:cNvSpPr>
            <a:spLocks noChangeArrowheads="1"/>
          </p:cNvSpPr>
          <p:nvPr/>
        </p:nvSpPr>
        <p:spPr bwMode="auto">
          <a:xfrm rot="5400000" flipH="1">
            <a:off x="5608551" y="4288648"/>
            <a:ext cx="232567" cy="49966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4" name="Rectangle 14"/>
          <p:cNvSpPr>
            <a:spLocks noChangeArrowheads="1"/>
          </p:cNvSpPr>
          <p:nvPr/>
        </p:nvSpPr>
        <p:spPr bwMode="auto">
          <a:xfrm rot="16200000" flipH="1">
            <a:off x="5599568" y="4324567"/>
            <a:ext cx="2365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85" name="Text Box 21"/>
          <p:cNvSpPr txBox="1">
            <a:spLocks noChangeArrowheads="1"/>
          </p:cNvSpPr>
          <p:nvPr/>
        </p:nvSpPr>
        <p:spPr bwMode="auto">
          <a:xfrm flipH="1">
            <a:off x="5501601" y="4395620"/>
            <a:ext cx="44608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p10</a:t>
            </a:r>
            <a:endParaRPr lang="en-GB" altLang="de-DE" sz="1200" dirty="0">
              <a:latin typeface="+mn-lt"/>
            </a:endParaRPr>
          </a:p>
        </p:txBody>
      </p:sp>
      <p:sp>
        <p:nvSpPr>
          <p:cNvPr id="186" name="Line 26"/>
          <p:cNvSpPr>
            <a:spLocks noChangeShapeType="1"/>
          </p:cNvSpPr>
          <p:nvPr/>
        </p:nvSpPr>
        <p:spPr bwMode="auto">
          <a:xfrm rot="16200000">
            <a:off x="6048378" y="4459705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7" name="Text Box 25"/>
          <p:cNvSpPr txBox="1">
            <a:spLocks noChangeArrowheads="1"/>
          </p:cNvSpPr>
          <p:nvPr/>
        </p:nvSpPr>
        <p:spPr bwMode="auto">
          <a:xfrm>
            <a:off x="6053125" y="4406408"/>
            <a:ext cx="5341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latin typeface="+mn-lt"/>
              </a:rPr>
              <a:t>COOH</a:t>
            </a:r>
            <a:endParaRPr lang="de-DE" altLang="de-DE" sz="1100" dirty="0">
              <a:latin typeface="+mn-lt"/>
            </a:endParaRPr>
          </a:p>
        </p:txBody>
      </p:sp>
      <p:sp>
        <p:nvSpPr>
          <p:cNvPr id="188" name="Text Box 27"/>
          <p:cNvSpPr txBox="1">
            <a:spLocks noChangeArrowheads="1"/>
          </p:cNvSpPr>
          <p:nvPr/>
        </p:nvSpPr>
        <p:spPr bwMode="auto">
          <a:xfrm>
            <a:off x="5285924" y="4106985"/>
            <a:ext cx="47481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>
                <a:latin typeface="+mn-lt"/>
              </a:rPr>
              <a:t>D384</a:t>
            </a:r>
          </a:p>
        </p:txBody>
      </p:sp>
      <p:cxnSp>
        <p:nvCxnSpPr>
          <p:cNvPr id="189" name="Gerade Verbindung mit Pfeil 188"/>
          <p:cNvCxnSpPr/>
          <p:nvPr/>
        </p:nvCxnSpPr>
        <p:spPr>
          <a:xfrm rot="16200000" flipH="1">
            <a:off x="5416474" y="4367992"/>
            <a:ext cx="116844" cy="24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Line 78"/>
          <p:cNvSpPr>
            <a:spLocks noChangeShapeType="1"/>
          </p:cNvSpPr>
          <p:nvPr/>
        </p:nvSpPr>
        <p:spPr bwMode="auto">
          <a:xfrm>
            <a:off x="2263965" y="5581652"/>
            <a:ext cx="807517" cy="3590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2" name="Line 78"/>
          <p:cNvSpPr>
            <a:spLocks noChangeShapeType="1"/>
          </p:cNvSpPr>
          <p:nvPr/>
        </p:nvSpPr>
        <p:spPr bwMode="auto">
          <a:xfrm flipH="1">
            <a:off x="4364272" y="5581652"/>
            <a:ext cx="807517" cy="3590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3" name="Rectangle 13"/>
          <p:cNvSpPr>
            <a:spLocks noChangeArrowheads="1"/>
          </p:cNvSpPr>
          <p:nvPr/>
        </p:nvSpPr>
        <p:spPr bwMode="auto">
          <a:xfrm flipH="1">
            <a:off x="3504178" y="5959555"/>
            <a:ext cx="239629" cy="82228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14" name="Rectangle 19"/>
          <p:cNvSpPr>
            <a:spLocks noChangeArrowheads="1"/>
          </p:cNvSpPr>
          <p:nvPr/>
        </p:nvSpPr>
        <p:spPr bwMode="auto">
          <a:xfrm rot="10800000" flipH="1">
            <a:off x="3502138" y="6007202"/>
            <a:ext cx="236538" cy="723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15" name="Text Box 20"/>
          <p:cNvSpPr txBox="1">
            <a:spLocks noChangeArrowheads="1"/>
          </p:cNvSpPr>
          <p:nvPr/>
        </p:nvSpPr>
        <p:spPr bwMode="auto">
          <a:xfrm rot="16200000" flipH="1">
            <a:off x="3421983" y="6227071"/>
            <a:ext cx="421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p18</a:t>
            </a:r>
            <a:endParaRPr lang="en-GB" altLang="de-DE" sz="1200" dirty="0">
              <a:latin typeface="+mn-lt"/>
            </a:endParaRPr>
          </a:p>
        </p:txBody>
      </p:sp>
      <p:sp>
        <p:nvSpPr>
          <p:cNvPr id="216" name="Rectangle 13"/>
          <p:cNvSpPr>
            <a:spLocks noChangeArrowheads="1"/>
          </p:cNvSpPr>
          <p:nvPr/>
        </p:nvSpPr>
        <p:spPr bwMode="auto">
          <a:xfrm flipH="1">
            <a:off x="3751997" y="5960880"/>
            <a:ext cx="239629" cy="82228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17" name="Rectangle 19"/>
          <p:cNvSpPr>
            <a:spLocks noChangeArrowheads="1"/>
          </p:cNvSpPr>
          <p:nvPr/>
        </p:nvSpPr>
        <p:spPr bwMode="auto">
          <a:xfrm rot="10800000" flipH="1">
            <a:off x="3749957" y="6008527"/>
            <a:ext cx="236538" cy="723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18" name="Text Box 20"/>
          <p:cNvSpPr txBox="1">
            <a:spLocks noChangeArrowheads="1"/>
          </p:cNvSpPr>
          <p:nvPr/>
        </p:nvSpPr>
        <p:spPr bwMode="auto">
          <a:xfrm rot="16200000" flipH="1">
            <a:off x="3669802" y="6228396"/>
            <a:ext cx="421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p18</a:t>
            </a:r>
            <a:endParaRPr lang="en-GB" altLang="de-DE" sz="1200" dirty="0">
              <a:latin typeface="+mn-lt"/>
            </a:endParaRPr>
          </a:p>
        </p:txBody>
      </p:sp>
      <p:sp>
        <p:nvSpPr>
          <p:cNvPr id="219" name="Rectangle 13"/>
          <p:cNvSpPr>
            <a:spLocks noChangeArrowheads="1"/>
          </p:cNvSpPr>
          <p:nvPr/>
        </p:nvSpPr>
        <p:spPr bwMode="auto">
          <a:xfrm flipH="1">
            <a:off x="3269749" y="6109438"/>
            <a:ext cx="232567" cy="49966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20" name="Rectangle 14"/>
          <p:cNvSpPr>
            <a:spLocks noChangeArrowheads="1"/>
          </p:cNvSpPr>
          <p:nvPr/>
        </p:nvSpPr>
        <p:spPr bwMode="auto">
          <a:xfrm rot="10800000" flipH="1">
            <a:off x="3260766" y="6145357"/>
            <a:ext cx="2365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21" name="Text Box 21"/>
          <p:cNvSpPr txBox="1">
            <a:spLocks noChangeArrowheads="1"/>
          </p:cNvSpPr>
          <p:nvPr/>
        </p:nvSpPr>
        <p:spPr bwMode="auto">
          <a:xfrm rot="16200000" flipH="1">
            <a:off x="3162799" y="6216410"/>
            <a:ext cx="44608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p10</a:t>
            </a:r>
            <a:endParaRPr lang="en-GB" altLang="de-DE" sz="1200" dirty="0">
              <a:latin typeface="+mn-lt"/>
            </a:endParaRPr>
          </a:p>
        </p:txBody>
      </p:sp>
      <p:sp>
        <p:nvSpPr>
          <p:cNvPr id="222" name="Rectangle 13"/>
          <p:cNvSpPr>
            <a:spLocks noChangeArrowheads="1"/>
          </p:cNvSpPr>
          <p:nvPr/>
        </p:nvSpPr>
        <p:spPr bwMode="auto">
          <a:xfrm flipH="1">
            <a:off x="4009004" y="6125358"/>
            <a:ext cx="232567" cy="49966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23" name="Rectangle 14"/>
          <p:cNvSpPr>
            <a:spLocks noChangeArrowheads="1"/>
          </p:cNvSpPr>
          <p:nvPr/>
        </p:nvSpPr>
        <p:spPr bwMode="auto">
          <a:xfrm rot="10800000" flipH="1">
            <a:off x="4000021" y="6161277"/>
            <a:ext cx="2365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24" name="Text Box 21"/>
          <p:cNvSpPr txBox="1">
            <a:spLocks noChangeArrowheads="1"/>
          </p:cNvSpPr>
          <p:nvPr/>
        </p:nvSpPr>
        <p:spPr bwMode="auto">
          <a:xfrm rot="16200000" flipH="1">
            <a:off x="3902054" y="6232330"/>
            <a:ext cx="44608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p10</a:t>
            </a:r>
            <a:endParaRPr lang="en-GB" altLang="de-DE" sz="1200" dirty="0">
              <a:latin typeface="+mn-lt"/>
            </a:endParaRPr>
          </a:p>
        </p:txBody>
      </p:sp>
      <p:sp>
        <p:nvSpPr>
          <p:cNvPr id="225" name="Text Box 58"/>
          <p:cNvSpPr txBox="1">
            <a:spLocks noChangeArrowheads="1"/>
          </p:cNvSpPr>
          <p:nvPr/>
        </p:nvSpPr>
        <p:spPr bwMode="auto">
          <a:xfrm>
            <a:off x="2637273" y="6802831"/>
            <a:ext cx="21092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 err="1" smtClean="0">
                <a:latin typeface="+mn-lt"/>
              </a:rPr>
              <a:t>active</a:t>
            </a:r>
            <a:r>
              <a:rPr lang="de-DE" altLang="de-DE" sz="1400" b="1" dirty="0" smtClean="0">
                <a:latin typeface="+mn-lt"/>
              </a:rPr>
              <a:t> </a:t>
            </a:r>
            <a:r>
              <a:rPr lang="de-DE" altLang="de-DE" sz="1400" b="1" dirty="0" err="1" smtClean="0">
                <a:latin typeface="+mn-lt"/>
              </a:rPr>
              <a:t>heterotetramer</a:t>
            </a:r>
            <a:endParaRPr lang="de-DE" altLang="de-DE" sz="1400" b="1" dirty="0" smtClean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+mn-lt"/>
              </a:rPr>
              <a:t>p18</a:t>
            </a:r>
            <a:r>
              <a:rPr lang="de-DE" altLang="de-DE" sz="1400" b="1" baseline="-25000" dirty="0" smtClean="0">
                <a:latin typeface="+mn-lt"/>
              </a:rPr>
              <a:t>2</a:t>
            </a:r>
            <a:r>
              <a:rPr lang="de-DE" altLang="de-DE" sz="1400" b="1" dirty="0" smtClean="0">
                <a:latin typeface="+mn-lt"/>
              </a:rPr>
              <a:t>/p10</a:t>
            </a:r>
            <a:r>
              <a:rPr lang="de-DE" altLang="de-DE" sz="1400" b="1" baseline="-25000" dirty="0" smtClean="0">
                <a:latin typeface="+mn-lt"/>
              </a:rPr>
              <a:t>2</a:t>
            </a:r>
            <a:r>
              <a:rPr lang="de-DE" altLang="de-DE" sz="1400" b="1" dirty="0" smtClean="0"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400" b="1" dirty="0">
              <a:latin typeface="+mn-lt"/>
            </a:endParaRPr>
          </a:p>
        </p:txBody>
      </p:sp>
      <p:sp>
        <p:nvSpPr>
          <p:cNvPr id="226" name="Rectangle 13"/>
          <p:cNvSpPr>
            <a:spLocks noChangeArrowheads="1"/>
          </p:cNvSpPr>
          <p:nvPr/>
        </p:nvSpPr>
        <p:spPr bwMode="auto">
          <a:xfrm rot="5400000" flipH="1">
            <a:off x="5388907" y="2787829"/>
            <a:ext cx="236885" cy="14488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14"/>
          <p:cNvSpPr>
            <a:spLocks noChangeArrowheads="1"/>
          </p:cNvSpPr>
          <p:nvPr/>
        </p:nvSpPr>
        <p:spPr bwMode="auto">
          <a:xfrm rot="16200000" flipH="1">
            <a:off x="5858371" y="3296554"/>
            <a:ext cx="2365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28" name="Rectangle 19"/>
          <p:cNvSpPr>
            <a:spLocks noChangeArrowheads="1"/>
          </p:cNvSpPr>
          <p:nvPr/>
        </p:nvSpPr>
        <p:spPr bwMode="auto">
          <a:xfrm rot="16200000" flipH="1">
            <a:off x="5101283" y="3150504"/>
            <a:ext cx="236538" cy="723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29" name="Text Box 20"/>
          <p:cNvSpPr txBox="1">
            <a:spLocks noChangeArrowheads="1"/>
          </p:cNvSpPr>
          <p:nvPr/>
        </p:nvSpPr>
        <p:spPr bwMode="auto">
          <a:xfrm flipH="1">
            <a:off x="5013177" y="3370373"/>
            <a:ext cx="421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p18</a:t>
            </a:r>
            <a:endParaRPr lang="en-GB" altLang="de-DE" sz="1200" dirty="0">
              <a:latin typeface="+mn-lt"/>
            </a:endParaRPr>
          </a:p>
        </p:txBody>
      </p:sp>
      <p:sp>
        <p:nvSpPr>
          <p:cNvPr id="230" name="Text Box 21"/>
          <p:cNvSpPr txBox="1">
            <a:spLocks noChangeArrowheads="1"/>
          </p:cNvSpPr>
          <p:nvPr/>
        </p:nvSpPr>
        <p:spPr bwMode="auto">
          <a:xfrm flipH="1">
            <a:off x="5771038" y="3375864"/>
            <a:ext cx="44608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p10</a:t>
            </a:r>
            <a:endParaRPr lang="en-GB" altLang="de-DE" sz="1200" dirty="0">
              <a:latin typeface="+mn-lt"/>
            </a:endParaRPr>
          </a:p>
        </p:txBody>
      </p:sp>
      <p:sp>
        <p:nvSpPr>
          <p:cNvPr id="231" name="Text Box 23"/>
          <p:cNvSpPr txBox="1">
            <a:spLocks noChangeArrowheads="1"/>
          </p:cNvSpPr>
          <p:nvPr/>
        </p:nvSpPr>
        <p:spPr bwMode="auto">
          <a:xfrm>
            <a:off x="5336159" y="2990960"/>
            <a:ext cx="47481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>
                <a:latin typeface="+mn-lt"/>
              </a:rPr>
              <a:t>D374</a:t>
            </a:r>
          </a:p>
        </p:txBody>
      </p:sp>
      <p:sp>
        <p:nvSpPr>
          <p:cNvPr id="232" name="Text Box 27"/>
          <p:cNvSpPr txBox="1">
            <a:spLocks noChangeArrowheads="1"/>
          </p:cNvSpPr>
          <p:nvPr/>
        </p:nvSpPr>
        <p:spPr bwMode="auto">
          <a:xfrm>
            <a:off x="5599684" y="3094627"/>
            <a:ext cx="47481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>
                <a:latin typeface="+mn-lt"/>
              </a:rPr>
              <a:t>D384</a:t>
            </a:r>
          </a:p>
        </p:txBody>
      </p:sp>
      <p:sp>
        <p:nvSpPr>
          <p:cNvPr id="233" name="Line 26"/>
          <p:cNvSpPr>
            <a:spLocks noChangeShapeType="1"/>
          </p:cNvSpPr>
          <p:nvPr/>
        </p:nvSpPr>
        <p:spPr bwMode="auto">
          <a:xfrm rot="16200000">
            <a:off x="6307181" y="3431692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4" name="Text Box 25"/>
          <p:cNvSpPr txBox="1">
            <a:spLocks noChangeArrowheads="1"/>
          </p:cNvSpPr>
          <p:nvPr/>
        </p:nvSpPr>
        <p:spPr bwMode="auto">
          <a:xfrm>
            <a:off x="6317197" y="3370444"/>
            <a:ext cx="5341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latin typeface="+mn-lt"/>
              </a:rPr>
              <a:t>COOH</a:t>
            </a:r>
            <a:endParaRPr lang="de-DE" altLang="de-DE" sz="1100" dirty="0">
              <a:latin typeface="+mn-lt"/>
            </a:endParaRPr>
          </a:p>
        </p:txBody>
      </p:sp>
      <p:cxnSp>
        <p:nvCxnSpPr>
          <p:cNvPr id="235" name="Gerade Verbindung mit Pfeil 234"/>
          <p:cNvCxnSpPr/>
          <p:nvPr/>
        </p:nvCxnSpPr>
        <p:spPr>
          <a:xfrm rot="16200000" flipH="1">
            <a:off x="4747457" y="3300723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mit Pfeil 235"/>
          <p:cNvCxnSpPr/>
          <p:nvPr/>
        </p:nvCxnSpPr>
        <p:spPr>
          <a:xfrm rot="16200000" flipH="1">
            <a:off x="5505917" y="3304261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mit Pfeil 236"/>
          <p:cNvCxnSpPr/>
          <p:nvPr/>
        </p:nvCxnSpPr>
        <p:spPr>
          <a:xfrm rot="16200000" flipH="1">
            <a:off x="5725060" y="3339731"/>
            <a:ext cx="116844" cy="24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 Box 25"/>
          <p:cNvSpPr txBox="1">
            <a:spLocks noChangeArrowheads="1"/>
          </p:cNvSpPr>
          <p:nvPr/>
        </p:nvSpPr>
        <p:spPr bwMode="auto">
          <a:xfrm>
            <a:off x="4550049" y="3019057"/>
            <a:ext cx="4748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D216</a:t>
            </a:r>
            <a:endParaRPr lang="de-DE" altLang="de-DE" sz="1050" dirty="0">
              <a:latin typeface="+mn-lt"/>
            </a:endParaRPr>
          </a:p>
        </p:txBody>
      </p:sp>
      <p:sp>
        <p:nvSpPr>
          <p:cNvPr id="239" name="Text Box 37"/>
          <p:cNvSpPr txBox="1">
            <a:spLocks noChangeArrowheads="1"/>
          </p:cNvSpPr>
          <p:nvPr/>
        </p:nvSpPr>
        <p:spPr bwMode="auto">
          <a:xfrm>
            <a:off x="4341611" y="3374779"/>
            <a:ext cx="14493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>
                <a:latin typeface="+mn-lt"/>
              </a:rPr>
              <a:t>p30</a:t>
            </a:r>
            <a:endParaRPr lang="en-GB" altLang="de-DE" sz="1400" b="1" baseline="-25000" dirty="0">
              <a:latin typeface="+mn-lt"/>
            </a:endParaRPr>
          </a:p>
        </p:txBody>
      </p:sp>
      <p:sp>
        <p:nvSpPr>
          <p:cNvPr id="254" name="Text Box 12"/>
          <p:cNvSpPr txBox="1">
            <a:spLocks noChangeArrowheads="1"/>
          </p:cNvSpPr>
          <p:nvPr/>
        </p:nvSpPr>
        <p:spPr bwMode="auto">
          <a:xfrm>
            <a:off x="3707712" y="2561547"/>
            <a:ext cx="14493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latin typeface="+mn-lt"/>
              </a:rPr>
              <a:t>p26/p24</a:t>
            </a:r>
            <a:endParaRPr lang="en-GB" altLang="de-DE" sz="1400" b="1" baseline="-25000" dirty="0">
              <a:latin typeface="+mn-lt"/>
            </a:endParaRPr>
          </a:p>
        </p:txBody>
      </p:sp>
      <p:sp>
        <p:nvSpPr>
          <p:cNvPr id="255" name="Rectangle 13"/>
          <p:cNvSpPr>
            <a:spLocks noChangeArrowheads="1"/>
          </p:cNvSpPr>
          <p:nvPr/>
        </p:nvSpPr>
        <p:spPr bwMode="auto">
          <a:xfrm rot="5400000" flipH="1">
            <a:off x="5603969" y="1834044"/>
            <a:ext cx="239629" cy="179299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56" name="Rectangle 15"/>
          <p:cNvSpPr>
            <a:spLocks noChangeArrowheads="1"/>
          </p:cNvSpPr>
          <p:nvPr/>
        </p:nvSpPr>
        <p:spPr bwMode="auto">
          <a:xfrm rot="16200000" flipH="1">
            <a:off x="6106810" y="2398003"/>
            <a:ext cx="236538" cy="661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57" name="Rectangle 16"/>
          <p:cNvSpPr>
            <a:spLocks noChangeArrowheads="1"/>
          </p:cNvSpPr>
          <p:nvPr/>
        </p:nvSpPr>
        <p:spPr bwMode="auto">
          <a:xfrm rot="16200000" flipH="1">
            <a:off x="5326554" y="2400384"/>
            <a:ext cx="236538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58" name="Rectangle 17"/>
          <p:cNvSpPr>
            <a:spLocks noChangeArrowheads="1"/>
          </p:cNvSpPr>
          <p:nvPr/>
        </p:nvSpPr>
        <p:spPr bwMode="auto">
          <a:xfrm>
            <a:off x="5968698" y="2588503"/>
            <a:ext cx="449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n-lt"/>
              </a:rPr>
              <a:t>DED</a:t>
            </a:r>
            <a:endParaRPr lang="en-GB" altLang="de-DE" sz="1200" dirty="0">
              <a:latin typeface="+mn-lt"/>
            </a:endParaRPr>
          </a:p>
        </p:txBody>
      </p:sp>
      <p:sp>
        <p:nvSpPr>
          <p:cNvPr id="259" name="Rectangle 18"/>
          <p:cNvSpPr>
            <a:spLocks noChangeArrowheads="1"/>
          </p:cNvSpPr>
          <p:nvPr/>
        </p:nvSpPr>
        <p:spPr bwMode="auto">
          <a:xfrm>
            <a:off x="5201935" y="2591678"/>
            <a:ext cx="449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+mn-lt"/>
              </a:rPr>
              <a:t>DED</a:t>
            </a:r>
            <a:endParaRPr lang="en-GB" altLang="de-DE" sz="1200">
              <a:latin typeface="+mn-lt"/>
            </a:endParaRPr>
          </a:p>
        </p:txBody>
      </p:sp>
      <p:sp>
        <p:nvSpPr>
          <p:cNvPr id="260" name="Text Box 25"/>
          <p:cNvSpPr txBox="1">
            <a:spLocks noChangeArrowheads="1"/>
          </p:cNvSpPr>
          <p:nvPr/>
        </p:nvSpPr>
        <p:spPr bwMode="auto">
          <a:xfrm>
            <a:off x="6267037" y="2259086"/>
            <a:ext cx="4748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dirty="0" smtClean="0">
                <a:latin typeface="+mn-lt"/>
              </a:rPr>
              <a:t>D216</a:t>
            </a:r>
            <a:endParaRPr lang="de-DE" altLang="de-DE" sz="1050" dirty="0">
              <a:latin typeface="+mn-lt"/>
            </a:endParaRPr>
          </a:p>
        </p:txBody>
      </p:sp>
      <p:sp>
        <p:nvSpPr>
          <p:cNvPr id="261" name="Line 26"/>
          <p:cNvSpPr>
            <a:spLocks noChangeShapeType="1"/>
          </p:cNvSpPr>
          <p:nvPr/>
        </p:nvSpPr>
        <p:spPr bwMode="auto">
          <a:xfrm rot="16200000">
            <a:off x="4766101" y="2655327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2" name="Text Box 25"/>
          <p:cNvSpPr txBox="1">
            <a:spLocks noChangeArrowheads="1"/>
          </p:cNvSpPr>
          <p:nvPr/>
        </p:nvSpPr>
        <p:spPr bwMode="auto">
          <a:xfrm>
            <a:off x="4361148" y="2583446"/>
            <a:ext cx="4122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latin typeface="+mn-lt"/>
              </a:rPr>
              <a:t>NH</a:t>
            </a:r>
            <a:r>
              <a:rPr lang="de-DE" altLang="de-DE" sz="1100" baseline="-25000" dirty="0" smtClean="0">
                <a:latin typeface="+mn-lt"/>
              </a:rPr>
              <a:t>2</a:t>
            </a:r>
            <a:endParaRPr lang="de-DE" altLang="de-DE" sz="1100" dirty="0">
              <a:latin typeface="+mn-lt"/>
            </a:endParaRPr>
          </a:p>
        </p:txBody>
      </p:sp>
      <p:cxnSp>
        <p:nvCxnSpPr>
          <p:cNvPr id="263" name="Gerade Verbindung mit Pfeil 262"/>
          <p:cNvCxnSpPr/>
          <p:nvPr/>
        </p:nvCxnSpPr>
        <p:spPr>
          <a:xfrm rot="16200000" flipH="1">
            <a:off x="6523750" y="2513725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 Box 53"/>
          <p:cNvSpPr txBox="1">
            <a:spLocks noChangeArrowheads="1"/>
          </p:cNvSpPr>
          <p:nvPr/>
        </p:nvSpPr>
        <p:spPr bwMode="auto">
          <a:xfrm>
            <a:off x="4987138" y="2762536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0" dirty="0">
                <a:latin typeface="+mn-lt"/>
              </a:rPr>
              <a:t>+</a:t>
            </a:r>
          </a:p>
        </p:txBody>
      </p:sp>
      <p:cxnSp>
        <p:nvCxnSpPr>
          <p:cNvPr id="265" name="Gerade Verbindung mit Pfeil 264"/>
          <p:cNvCxnSpPr/>
          <p:nvPr/>
        </p:nvCxnSpPr>
        <p:spPr>
          <a:xfrm>
            <a:off x="3663307" y="2454300"/>
            <a:ext cx="2480" cy="144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/>
          <p:cNvCxnSpPr/>
          <p:nvPr/>
        </p:nvCxnSpPr>
        <p:spPr>
          <a:xfrm>
            <a:off x="3738676" y="2249530"/>
            <a:ext cx="0" cy="146923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r Verbinder 130"/>
          <p:cNvCxnSpPr/>
          <p:nvPr/>
        </p:nvCxnSpPr>
        <p:spPr>
          <a:xfrm>
            <a:off x="3746692" y="4035946"/>
            <a:ext cx="0" cy="181067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llipse 62"/>
          <p:cNvSpPr/>
          <p:nvPr/>
        </p:nvSpPr>
        <p:spPr>
          <a:xfrm>
            <a:off x="3129512" y="2058623"/>
            <a:ext cx="72000" cy="72000"/>
          </a:xfrm>
          <a:prstGeom prst="ellipse">
            <a:avLst/>
          </a:prstGeom>
          <a:solidFill>
            <a:srgbClr val="FF37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2"/>
          <a:srcRect l="25993" r="17376"/>
          <a:stretch/>
        </p:blipFill>
        <p:spPr>
          <a:xfrm rot="21204190">
            <a:off x="4418946" y="231299"/>
            <a:ext cx="457200" cy="807342"/>
          </a:xfrm>
          <a:prstGeom prst="rect">
            <a:avLst/>
          </a:prstGeom>
        </p:spPr>
      </p:pic>
      <p:grpSp>
        <p:nvGrpSpPr>
          <p:cNvPr id="33" name="Gruppieren 32"/>
          <p:cNvGrpSpPr/>
          <p:nvPr/>
        </p:nvGrpSpPr>
        <p:grpSpPr>
          <a:xfrm>
            <a:off x="2053564" y="846053"/>
            <a:ext cx="2975115" cy="460511"/>
            <a:chOff x="2037522" y="1391481"/>
            <a:chExt cx="2975115" cy="460511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037522" y="1391481"/>
              <a:ext cx="2975115" cy="447261"/>
              <a:chOff x="2077278" y="1739348"/>
              <a:chExt cx="2975115" cy="447261"/>
            </a:xfrm>
          </p:grpSpPr>
          <p:sp>
            <p:nvSpPr>
              <p:cNvPr id="4" name="Flussdiagramm: Magnetplattenspeicher 3"/>
              <p:cNvSpPr/>
              <p:nvPr/>
            </p:nvSpPr>
            <p:spPr>
              <a:xfrm>
                <a:off x="2077278" y="1739348"/>
                <a:ext cx="2971800" cy="447261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" name="Flussdiagramm: Magnetplattenspeicher 4"/>
              <p:cNvSpPr/>
              <p:nvPr/>
            </p:nvSpPr>
            <p:spPr>
              <a:xfrm>
                <a:off x="2080593" y="1878498"/>
                <a:ext cx="2971800" cy="308111"/>
              </a:xfrm>
              <a:prstGeom prst="flowChartMagneticDisk">
                <a:avLst/>
              </a:prstGeom>
              <a:solidFill>
                <a:srgbClr val="FF5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7" name="Ellipse 6"/>
            <p:cNvSpPr/>
            <p:nvPr/>
          </p:nvSpPr>
          <p:spPr>
            <a:xfrm flipV="1">
              <a:off x="2040837" y="1684686"/>
              <a:ext cx="2968485" cy="154056"/>
            </a:xfrm>
            <a:prstGeom prst="ellipse">
              <a:avLst/>
            </a:prstGeom>
            <a:solidFill>
              <a:srgbClr val="FF5357">
                <a:alpha val="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Explosion 1 7"/>
            <p:cNvSpPr/>
            <p:nvPr/>
          </p:nvSpPr>
          <p:spPr>
            <a:xfrm>
              <a:off x="2176675" y="1729408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Explosion 1 8"/>
            <p:cNvSpPr/>
            <p:nvPr/>
          </p:nvSpPr>
          <p:spPr>
            <a:xfrm>
              <a:off x="2358892" y="1742662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Explosion 1 9"/>
            <p:cNvSpPr/>
            <p:nvPr/>
          </p:nvSpPr>
          <p:spPr>
            <a:xfrm>
              <a:off x="2498038" y="1692967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2587489" y="1742662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2756458" y="1752601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2696818" y="1692967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Explosion 1 13"/>
            <p:cNvSpPr/>
            <p:nvPr/>
          </p:nvSpPr>
          <p:spPr>
            <a:xfrm>
              <a:off x="4706182" y="1730241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Explosion 1 14"/>
            <p:cNvSpPr/>
            <p:nvPr/>
          </p:nvSpPr>
          <p:spPr>
            <a:xfrm>
              <a:off x="4480897" y="1729408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Explosion 1 15"/>
            <p:cNvSpPr/>
            <p:nvPr/>
          </p:nvSpPr>
          <p:spPr>
            <a:xfrm>
              <a:off x="4277148" y="1742662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Explosion 1 16"/>
            <p:cNvSpPr/>
            <p:nvPr/>
          </p:nvSpPr>
          <p:spPr>
            <a:xfrm>
              <a:off x="4078368" y="1683032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Explosion 1 17"/>
            <p:cNvSpPr/>
            <p:nvPr/>
          </p:nvSpPr>
          <p:spPr>
            <a:xfrm>
              <a:off x="4008787" y="1752601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Explosion 1 18"/>
            <p:cNvSpPr/>
            <p:nvPr/>
          </p:nvSpPr>
          <p:spPr>
            <a:xfrm>
              <a:off x="3881249" y="1704564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Explosion 1 19"/>
            <p:cNvSpPr/>
            <p:nvPr/>
          </p:nvSpPr>
          <p:spPr>
            <a:xfrm>
              <a:off x="3708962" y="1741006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Explosion 1 20"/>
            <p:cNvSpPr/>
            <p:nvPr/>
          </p:nvSpPr>
          <p:spPr>
            <a:xfrm>
              <a:off x="3748725" y="168303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Explosion 1 21"/>
            <p:cNvSpPr/>
            <p:nvPr/>
          </p:nvSpPr>
          <p:spPr>
            <a:xfrm>
              <a:off x="3501893" y="1752605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Explosion 1 22"/>
            <p:cNvSpPr/>
            <p:nvPr/>
          </p:nvSpPr>
          <p:spPr>
            <a:xfrm>
              <a:off x="2826031" y="1692966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Explosion 1 23"/>
            <p:cNvSpPr/>
            <p:nvPr/>
          </p:nvSpPr>
          <p:spPr>
            <a:xfrm>
              <a:off x="2925422" y="176254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Explosion 1 24"/>
            <p:cNvSpPr/>
            <p:nvPr/>
          </p:nvSpPr>
          <p:spPr>
            <a:xfrm>
              <a:off x="3492803" y="168303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Explosion 1 25"/>
            <p:cNvSpPr/>
            <p:nvPr/>
          </p:nvSpPr>
          <p:spPr>
            <a:xfrm>
              <a:off x="3313050" y="176254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Explosion 1 26"/>
            <p:cNvSpPr/>
            <p:nvPr/>
          </p:nvSpPr>
          <p:spPr>
            <a:xfrm>
              <a:off x="3123409" y="176254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Explosion 1 27"/>
            <p:cNvSpPr/>
            <p:nvPr/>
          </p:nvSpPr>
          <p:spPr>
            <a:xfrm>
              <a:off x="3341222" y="168303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Explosion 1 28"/>
            <p:cNvSpPr/>
            <p:nvPr/>
          </p:nvSpPr>
          <p:spPr>
            <a:xfrm>
              <a:off x="2985064" y="168303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Explosion 1 29"/>
            <p:cNvSpPr/>
            <p:nvPr/>
          </p:nvSpPr>
          <p:spPr>
            <a:xfrm>
              <a:off x="3163961" y="168303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2" name="Textfeld 667"/>
          <p:cNvSpPr txBox="1"/>
          <p:nvPr/>
        </p:nvSpPr>
        <p:spPr>
          <a:xfrm>
            <a:off x="4589561" y="19565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CD95L</a:t>
            </a:r>
            <a:endParaRPr lang="de-DE" sz="1600" b="1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2030377" y="1844660"/>
            <a:ext cx="2975115" cy="460511"/>
            <a:chOff x="2037522" y="1391481"/>
            <a:chExt cx="2975115" cy="460511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2037522" y="1391481"/>
              <a:ext cx="2975115" cy="447261"/>
              <a:chOff x="2077278" y="1739348"/>
              <a:chExt cx="2975115" cy="447261"/>
            </a:xfrm>
          </p:grpSpPr>
          <p:sp>
            <p:nvSpPr>
              <p:cNvPr id="60" name="Flussdiagramm: Magnetplattenspeicher 59"/>
              <p:cNvSpPr/>
              <p:nvPr/>
            </p:nvSpPr>
            <p:spPr>
              <a:xfrm>
                <a:off x="2077278" y="1739348"/>
                <a:ext cx="2971800" cy="447261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1" name="Flussdiagramm: Magnetplattenspeicher 60"/>
              <p:cNvSpPr/>
              <p:nvPr/>
            </p:nvSpPr>
            <p:spPr>
              <a:xfrm>
                <a:off x="2080593" y="1878498"/>
                <a:ext cx="2971800" cy="308111"/>
              </a:xfrm>
              <a:prstGeom prst="flowChartMagneticDisk">
                <a:avLst/>
              </a:prstGeom>
              <a:solidFill>
                <a:srgbClr val="FF5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6" name="Ellipse 35"/>
            <p:cNvSpPr/>
            <p:nvPr/>
          </p:nvSpPr>
          <p:spPr>
            <a:xfrm flipV="1">
              <a:off x="2040837" y="1684686"/>
              <a:ext cx="2968485" cy="154056"/>
            </a:xfrm>
            <a:prstGeom prst="ellipse">
              <a:avLst/>
            </a:prstGeom>
            <a:solidFill>
              <a:srgbClr val="FF5357">
                <a:alpha val="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Explosion 1 36"/>
            <p:cNvSpPr/>
            <p:nvPr/>
          </p:nvSpPr>
          <p:spPr>
            <a:xfrm>
              <a:off x="2176675" y="1729408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Explosion 1 37"/>
            <p:cNvSpPr/>
            <p:nvPr/>
          </p:nvSpPr>
          <p:spPr>
            <a:xfrm>
              <a:off x="2527856" y="1712845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Explosion 1 40"/>
            <p:cNvSpPr/>
            <p:nvPr/>
          </p:nvSpPr>
          <p:spPr>
            <a:xfrm>
              <a:off x="2756458" y="1752601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Explosion 1 41"/>
            <p:cNvSpPr/>
            <p:nvPr/>
          </p:nvSpPr>
          <p:spPr>
            <a:xfrm>
              <a:off x="2696818" y="1692967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Explosion 1 42"/>
            <p:cNvSpPr/>
            <p:nvPr/>
          </p:nvSpPr>
          <p:spPr>
            <a:xfrm>
              <a:off x="4706182" y="1730241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Explosion 1 44"/>
            <p:cNvSpPr/>
            <p:nvPr/>
          </p:nvSpPr>
          <p:spPr>
            <a:xfrm>
              <a:off x="4277148" y="1742662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Explosion 1 45"/>
            <p:cNvSpPr/>
            <p:nvPr/>
          </p:nvSpPr>
          <p:spPr>
            <a:xfrm>
              <a:off x="4078368" y="1683032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Explosion 1 48"/>
            <p:cNvSpPr/>
            <p:nvPr/>
          </p:nvSpPr>
          <p:spPr>
            <a:xfrm>
              <a:off x="3708962" y="1741006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Explosion 1 49"/>
            <p:cNvSpPr/>
            <p:nvPr/>
          </p:nvSpPr>
          <p:spPr>
            <a:xfrm>
              <a:off x="3867993" y="168303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4" name="Explosion 1 53"/>
            <p:cNvSpPr/>
            <p:nvPr/>
          </p:nvSpPr>
          <p:spPr>
            <a:xfrm>
              <a:off x="3492803" y="168303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Explosion 1 54"/>
            <p:cNvSpPr/>
            <p:nvPr/>
          </p:nvSpPr>
          <p:spPr>
            <a:xfrm>
              <a:off x="3313050" y="176254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Explosion 1 57"/>
            <p:cNvSpPr/>
            <p:nvPr/>
          </p:nvSpPr>
          <p:spPr>
            <a:xfrm>
              <a:off x="2985064" y="1722786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Explosion 1 58"/>
            <p:cNvSpPr/>
            <p:nvPr/>
          </p:nvSpPr>
          <p:spPr>
            <a:xfrm>
              <a:off x="3163961" y="1683030"/>
              <a:ext cx="198783" cy="89452"/>
            </a:xfrm>
            <a:prstGeom prst="irregularSeal1">
              <a:avLst/>
            </a:prstGeom>
            <a:solidFill>
              <a:srgbClr val="FF373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1" name="Ellipse 70"/>
          <p:cNvSpPr/>
          <p:nvPr/>
        </p:nvSpPr>
        <p:spPr>
          <a:xfrm>
            <a:off x="2910855" y="2088446"/>
            <a:ext cx="72000" cy="72000"/>
          </a:xfrm>
          <a:prstGeom prst="ellipse">
            <a:avLst/>
          </a:prstGeom>
          <a:solidFill>
            <a:srgbClr val="FF37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2" name="Прямая со стрелкой 378"/>
          <p:cNvCxnSpPr/>
          <p:nvPr/>
        </p:nvCxnSpPr>
        <p:spPr>
          <a:xfrm>
            <a:off x="3444254" y="1436373"/>
            <a:ext cx="0" cy="2925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/>
          <p:cNvSpPr/>
          <p:nvPr/>
        </p:nvSpPr>
        <p:spPr>
          <a:xfrm>
            <a:off x="4375216" y="2101694"/>
            <a:ext cx="72000" cy="72000"/>
          </a:xfrm>
          <a:prstGeom prst="ellipse">
            <a:avLst/>
          </a:prstGeom>
          <a:solidFill>
            <a:srgbClr val="FF37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Ellipse 65"/>
          <p:cNvSpPr/>
          <p:nvPr/>
        </p:nvSpPr>
        <p:spPr>
          <a:xfrm>
            <a:off x="4607128" y="2114948"/>
            <a:ext cx="72000" cy="72000"/>
          </a:xfrm>
          <a:prstGeom prst="ellipse">
            <a:avLst/>
          </a:prstGeom>
          <a:solidFill>
            <a:srgbClr val="FF37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Ellipse 66"/>
          <p:cNvSpPr/>
          <p:nvPr/>
        </p:nvSpPr>
        <p:spPr>
          <a:xfrm>
            <a:off x="4527616" y="2144765"/>
            <a:ext cx="72000" cy="72000"/>
          </a:xfrm>
          <a:prstGeom prst="ellipse">
            <a:avLst/>
          </a:prstGeom>
          <a:solidFill>
            <a:srgbClr val="FF37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Ellipse 67"/>
          <p:cNvSpPr/>
          <p:nvPr/>
        </p:nvSpPr>
        <p:spPr>
          <a:xfrm>
            <a:off x="3752363" y="1995678"/>
            <a:ext cx="72000" cy="72000"/>
          </a:xfrm>
          <a:prstGeom prst="ellipse">
            <a:avLst/>
          </a:prstGeom>
          <a:solidFill>
            <a:srgbClr val="FF37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Ellipse 68"/>
          <p:cNvSpPr/>
          <p:nvPr/>
        </p:nvSpPr>
        <p:spPr>
          <a:xfrm>
            <a:off x="2579548" y="2085131"/>
            <a:ext cx="72000" cy="72000"/>
          </a:xfrm>
          <a:prstGeom prst="ellipse">
            <a:avLst/>
          </a:prstGeom>
          <a:solidFill>
            <a:srgbClr val="FF37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Ellipse 69"/>
          <p:cNvSpPr/>
          <p:nvPr/>
        </p:nvSpPr>
        <p:spPr>
          <a:xfrm>
            <a:off x="2390709" y="2075192"/>
            <a:ext cx="72000" cy="72000"/>
          </a:xfrm>
          <a:prstGeom prst="ellipse">
            <a:avLst/>
          </a:prstGeom>
          <a:solidFill>
            <a:srgbClr val="FF37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Textfeld 667"/>
          <p:cNvSpPr txBox="1"/>
          <p:nvPr/>
        </p:nvSpPr>
        <p:spPr>
          <a:xfrm>
            <a:off x="3432361" y="1399681"/>
            <a:ext cx="1732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CD95L </a:t>
            </a:r>
            <a:r>
              <a:rPr lang="de-DE" sz="1600" b="1" dirty="0" err="1" smtClean="0"/>
              <a:t>stimulation</a:t>
            </a:r>
            <a:endParaRPr lang="de-DE" sz="1600" b="1" dirty="0"/>
          </a:p>
        </p:txBody>
      </p:sp>
      <p:cxnSp>
        <p:nvCxnSpPr>
          <p:cNvPr id="73" name="Прямая со стрелкой 378"/>
          <p:cNvCxnSpPr/>
          <p:nvPr/>
        </p:nvCxnSpPr>
        <p:spPr>
          <a:xfrm>
            <a:off x="3447569" y="2423661"/>
            <a:ext cx="0" cy="2925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667"/>
          <p:cNvSpPr txBox="1"/>
          <p:nvPr/>
        </p:nvSpPr>
        <p:spPr>
          <a:xfrm>
            <a:off x="3455554" y="2337270"/>
            <a:ext cx="820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/>
              <a:t>harvest</a:t>
            </a:r>
            <a:endParaRPr lang="de-DE" sz="1600" b="1" dirty="0"/>
          </a:p>
        </p:txBody>
      </p:sp>
      <p:pic>
        <p:nvPicPr>
          <p:cNvPr id="77" name="Grafik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7"/>
          <a:stretch/>
        </p:blipFill>
        <p:spPr>
          <a:xfrm flipH="1">
            <a:off x="3222598" y="2843267"/>
            <a:ext cx="443311" cy="1400263"/>
          </a:xfrm>
          <a:prstGeom prst="rect">
            <a:avLst/>
          </a:prstGeom>
        </p:spPr>
      </p:pic>
      <p:cxnSp>
        <p:nvCxnSpPr>
          <p:cNvPr id="78" name="Прямая со стрелкой 378"/>
          <p:cNvCxnSpPr/>
          <p:nvPr/>
        </p:nvCxnSpPr>
        <p:spPr>
          <a:xfrm>
            <a:off x="3440945" y="4384982"/>
            <a:ext cx="0" cy="2925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Grafik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33" y="4725619"/>
            <a:ext cx="507243" cy="849704"/>
          </a:xfrm>
          <a:prstGeom prst="rect">
            <a:avLst/>
          </a:prstGeom>
        </p:spPr>
      </p:pic>
      <p:sp>
        <p:nvSpPr>
          <p:cNvPr id="80" name="Textfeld 667"/>
          <p:cNvSpPr txBox="1"/>
          <p:nvPr/>
        </p:nvSpPr>
        <p:spPr>
          <a:xfrm>
            <a:off x="3534274" y="4247472"/>
            <a:ext cx="1387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err="1" smtClean="0"/>
              <a:t>centrifugation</a:t>
            </a:r>
            <a:endParaRPr lang="de-DE" sz="1600" b="1" dirty="0" smtClean="0"/>
          </a:p>
          <a:p>
            <a:pPr algn="ctr"/>
            <a:r>
              <a:rPr lang="de-DE" sz="1600" b="1" dirty="0" err="1" smtClean="0"/>
              <a:t>washing</a:t>
            </a:r>
            <a:endParaRPr lang="de-DE" sz="1600" b="1" dirty="0"/>
          </a:p>
        </p:txBody>
      </p:sp>
      <p:cxnSp>
        <p:nvCxnSpPr>
          <p:cNvPr id="81" name="Прямая со стрелкой 378"/>
          <p:cNvCxnSpPr/>
          <p:nvPr/>
        </p:nvCxnSpPr>
        <p:spPr>
          <a:xfrm flipH="1">
            <a:off x="1041133" y="5628486"/>
            <a:ext cx="2181465" cy="6363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667"/>
          <p:cNvSpPr txBox="1"/>
          <p:nvPr/>
        </p:nvSpPr>
        <p:spPr>
          <a:xfrm>
            <a:off x="1750264" y="5574652"/>
            <a:ext cx="544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/>
              <a:t>lysis</a:t>
            </a:r>
            <a:endParaRPr lang="de-DE" sz="1600" b="1" dirty="0"/>
          </a:p>
        </p:txBody>
      </p:sp>
      <p:pic>
        <p:nvPicPr>
          <p:cNvPr id="83" name="Grafik 82"/>
          <p:cNvPicPr>
            <a:picLocks noChangeAspect="1"/>
          </p:cNvPicPr>
          <p:nvPr/>
        </p:nvPicPr>
        <p:blipFill rotWithShape="1">
          <a:blip r:embed="rId5"/>
          <a:srcRect l="79090" t="27609" r="3195" b="40122"/>
          <a:stretch/>
        </p:blipFill>
        <p:spPr>
          <a:xfrm>
            <a:off x="5299997" y="6471193"/>
            <a:ext cx="1069788" cy="753036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843158" y="6372735"/>
            <a:ext cx="424071" cy="1131254"/>
            <a:chOff x="-72888" y="6853017"/>
            <a:chExt cx="424071" cy="1131254"/>
          </a:xfrm>
        </p:grpSpPr>
        <p:grpSp>
          <p:nvGrpSpPr>
            <p:cNvPr id="110" name="Gruppieren 109"/>
            <p:cNvGrpSpPr/>
            <p:nvPr/>
          </p:nvGrpSpPr>
          <p:grpSpPr>
            <a:xfrm>
              <a:off x="-72888" y="6853017"/>
              <a:ext cx="424071" cy="1131254"/>
              <a:chOff x="-72888" y="6853017"/>
              <a:chExt cx="424071" cy="1131254"/>
            </a:xfrm>
          </p:grpSpPr>
          <p:sp>
            <p:nvSpPr>
              <p:cNvPr id="106" name="Trapezoid 105"/>
              <p:cNvSpPr/>
              <p:nvPr/>
            </p:nvSpPr>
            <p:spPr>
              <a:xfrm rot="12746041">
                <a:off x="116319" y="7816563"/>
                <a:ext cx="70157" cy="142138"/>
              </a:xfrm>
              <a:prstGeom prst="trapezoid">
                <a:avLst/>
              </a:prstGeom>
              <a:solidFill>
                <a:srgbClr val="D4FCF8"/>
              </a:solidFill>
              <a:ln>
                <a:solidFill>
                  <a:srgbClr val="D4F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5" name="Trapezoid 104"/>
              <p:cNvSpPr/>
              <p:nvPr/>
            </p:nvSpPr>
            <p:spPr>
              <a:xfrm rot="10800000">
                <a:off x="70873" y="7851106"/>
                <a:ext cx="108424" cy="116465"/>
              </a:xfrm>
              <a:prstGeom prst="trapezoid">
                <a:avLst/>
              </a:prstGeom>
              <a:solidFill>
                <a:srgbClr val="D4FCF8"/>
              </a:solidFill>
              <a:ln>
                <a:solidFill>
                  <a:srgbClr val="D4F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4" name="Trapezoid 103"/>
              <p:cNvSpPr/>
              <p:nvPr/>
            </p:nvSpPr>
            <p:spPr>
              <a:xfrm rot="10800000">
                <a:off x="11528" y="7678039"/>
                <a:ext cx="251436" cy="196973"/>
              </a:xfrm>
              <a:prstGeom prst="trapezoid">
                <a:avLst/>
              </a:prstGeom>
              <a:solidFill>
                <a:srgbClr val="D4FCF8"/>
              </a:solidFill>
              <a:ln>
                <a:solidFill>
                  <a:srgbClr val="D4F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3" name="Trapezoid 102"/>
              <p:cNvSpPr/>
              <p:nvPr/>
            </p:nvSpPr>
            <p:spPr>
              <a:xfrm rot="10800000">
                <a:off x="-71233" y="7387920"/>
                <a:ext cx="419101" cy="372869"/>
              </a:xfrm>
              <a:prstGeom prst="trapezoid">
                <a:avLst/>
              </a:prstGeom>
              <a:solidFill>
                <a:srgbClr val="D4FCF8"/>
              </a:solidFill>
              <a:ln>
                <a:solidFill>
                  <a:srgbClr val="D4F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hteck 100"/>
              <p:cNvSpPr/>
              <p:nvPr/>
            </p:nvSpPr>
            <p:spPr>
              <a:xfrm>
                <a:off x="-72888" y="7026965"/>
                <a:ext cx="420758" cy="370897"/>
              </a:xfrm>
              <a:prstGeom prst="rect">
                <a:avLst/>
              </a:prstGeom>
              <a:solidFill>
                <a:srgbClr val="D4FCF8"/>
              </a:solidFill>
              <a:ln>
                <a:solidFill>
                  <a:srgbClr val="D4F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92" name="Gruppieren 91"/>
              <p:cNvGrpSpPr/>
              <p:nvPr/>
            </p:nvGrpSpPr>
            <p:grpSpPr>
              <a:xfrm>
                <a:off x="-69575" y="6853017"/>
                <a:ext cx="420758" cy="1131254"/>
                <a:chOff x="-69575" y="6853017"/>
                <a:chExt cx="420758" cy="1131254"/>
              </a:xfrm>
            </p:grpSpPr>
            <p:cxnSp>
              <p:nvCxnSpPr>
                <p:cNvPr id="85" name="Gerader Verbinder 84"/>
                <p:cNvCxnSpPr/>
                <p:nvPr/>
              </p:nvCxnSpPr>
              <p:spPr>
                <a:xfrm>
                  <a:off x="-69575" y="6853017"/>
                  <a:ext cx="0" cy="53490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r Verbinder 85"/>
                <p:cNvCxnSpPr/>
                <p:nvPr/>
              </p:nvCxnSpPr>
              <p:spPr>
                <a:xfrm>
                  <a:off x="351183" y="6853017"/>
                  <a:ext cx="0" cy="53490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1" name="Freihandform 90"/>
                <p:cNvSpPr/>
                <p:nvPr/>
              </p:nvSpPr>
              <p:spPr>
                <a:xfrm>
                  <a:off x="-69575" y="7377984"/>
                  <a:ext cx="417444" cy="606287"/>
                </a:xfrm>
                <a:custGeom>
                  <a:avLst/>
                  <a:gdLst>
                    <a:gd name="connsiteX0" fmla="*/ 0 w 427383"/>
                    <a:gd name="connsiteY0" fmla="*/ 0 h 636110"/>
                    <a:gd name="connsiteX1" fmla="*/ 198783 w 427383"/>
                    <a:gd name="connsiteY1" fmla="*/ 636104 h 636110"/>
                    <a:gd name="connsiteX2" fmla="*/ 427383 w 427383"/>
                    <a:gd name="connsiteY2" fmla="*/ 9939 h 63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7383" h="636110">
                      <a:moveTo>
                        <a:pt x="0" y="0"/>
                      </a:moveTo>
                      <a:cubicBezTo>
                        <a:pt x="63776" y="317224"/>
                        <a:pt x="127553" y="634448"/>
                        <a:pt x="198783" y="636104"/>
                      </a:cubicBezTo>
                      <a:cubicBezTo>
                        <a:pt x="270013" y="637760"/>
                        <a:pt x="348698" y="323849"/>
                        <a:pt x="427383" y="9939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07" name="Ellipse 106"/>
              <p:cNvSpPr/>
              <p:nvPr/>
            </p:nvSpPr>
            <p:spPr>
              <a:xfrm>
                <a:off x="-29880" y="723490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122520" y="7453041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101608" y="767715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84" name="Ellipse 83"/>
            <p:cNvSpPr/>
            <p:nvPr/>
          </p:nvSpPr>
          <p:spPr>
            <a:xfrm>
              <a:off x="35432" y="7282795"/>
              <a:ext cx="57600" cy="57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Ellipse 86"/>
            <p:cNvSpPr/>
            <p:nvPr/>
          </p:nvSpPr>
          <p:spPr>
            <a:xfrm>
              <a:off x="152996" y="7513575"/>
              <a:ext cx="57600" cy="57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Ellipse 87"/>
            <p:cNvSpPr/>
            <p:nvPr/>
          </p:nvSpPr>
          <p:spPr>
            <a:xfrm>
              <a:off x="118160" y="7739994"/>
              <a:ext cx="57600" cy="57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Ellipse 88"/>
            <p:cNvSpPr/>
            <p:nvPr/>
          </p:nvSpPr>
          <p:spPr>
            <a:xfrm>
              <a:off x="18010" y="7335037"/>
              <a:ext cx="57600" cy="57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Ellipse 89"/>
            <p:cNvSpPr/>
            <p:nvPr/>
          </p:nvSpPr>
          <p:spPr>
            <a:xfrm>
              <a:off x="92029" y="7252302"/>
              <a:ext cx="57600" cy="57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Ellipse 92"/>
            <p:cNvSpPr/>
            <p:nvPr/>
          </p:nvSpPr>
          <p:spPr>
            <a:xfrm>
              <a:off x="200885" y="7526625"/>
              <a:ext cx="57600" cy="57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4" name="Ellipse 93"/>
            <p:cNvSpPr/>
            <p:nvPr/>
          </p:nvSpPr>
          <p:spPr>
            <a:xfrm>
              <a:off x="74611" y="7766112"/>
              <a:ext cx="57600" cy="57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5" name="Ellipse 94"/>
            <p:cNvSpPr/>
            <p:nvPr/>
          </p:nvSpPr>
          <p:spPr>
            <a:xfrm>
              <a:off x="13648" y="7382926"/>
              <a:ext cx="57600" cy="57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Ellipse 95"/>
            <p:cNvSpPr/>
            <p:nvPr/>
          </p:nvSpPr>
          <p:spPr>
            <a:xfrm>
              <a:off x="61541" y="7805293"/>
              <a:ext cx="57600" cy="57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7" name="Ellipse 96"/>
            <p:cNvSpPr/>
            <p:nvPr/>
          </p:nvSpPr>
          <p:spPr>
            <a:xfrm>
              <a:off x="148630" y="7247941"/>
              <a:ext cx="57600" cy="576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8" name="Ellipse 97"/>
            <p:cNvSpPr/>
            <p:nvPr/>
          </p:nvSpPr>
          <p:spPr>
            <a:xfrm>
              <a:off x="174757" y="7361154"/>
              <a:ext cx="57600" cy="57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9" name="Ellipse 98"/>
            <p:cNvSpPr/>
            <p:nvPr/>
          </p:nvSpPr>
          <p:spPr>
            <a:xfrm>
              <a:off x="13646" y="7539680"/>
              <a:ext cx="57600" cy="57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105084" y="7604991"/>
              <a:ext cx="57600" cy="57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166046" y="7073771"/>
              <a:ext cx="57600" cy="57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31059" y="7130375"/>
              <a:ext cx="57600" cy="576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270546" y="7282775"/>
              <a:ext cx="57600" cy="57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-29898" y="7435175"/>
              <a:ext cx="57600" cy="57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7997" y="7631120"/>
              <a:ext cx="57600" cy="57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9" name="Nach unten gekrümmter Pfeil 38"/>
          <p:cNvSpPr/>
          <p:nvPr/>
        </p:nvSpPr>
        <p:spPr>
          <a:xfrm>
            <a:off x="2210201" y="6235610"/>
            <a:ext cx="606779" cy="241407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2166720" y="6655167"/>
            <a:ext cx="108000" cy="10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8" name="Ellipse 147"/>
          <p:cNvSpPr/>
          <p:nvPr/>
        </p:nvSpPr>
        <p:spPr>
          <a:xfrm>
            <a:off x="2319120" y="6824985"/>
            <a:ext cx="108000" cy="10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0" name="Gruppieren 159"/>
          <p:cNvGrpSpPr/>
          <p:nvPr/>
        </p:nvGrpSpPr>
        <p:grpSpPr>
          <a:xfrm>
            <a:off x="2335214" y="6683450"/>
            <a:ext cx="85256" cy="140934"/>
            <a:chOff x="1827153" y="8113604"/>
            <a:chExt cx="85256" cy="140934"/>
          </a:xfrm>
        </p:grpSpPr>
        <p:cxnSp>
          <p:nvCxnSpPr>
            <p:cNvPr id="44" name="Gerader Verbinder 43"/>
            <p:cNvCxnSpPr/>
            <p:nvPr/>
          </p:nvCxnSpPr>
          <p:spPr>
            <a:xfrm>
              <a:off x="1861702" y="8166542"/>
              <a:ext cx="1848" cy="879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r Verbinder 150"/>
            <p:cNvCxnSpPr/>
            <p:nvPr/>
          </p:nvCxnSpPr>
          <p:spPr>
            <a:xfrm>
              <a:off x="1827153" y="8113604"/>
              <a:ext cx="36397" cy="611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r Verbinder 152"/>
            <p:cNvCxnSpPr/>
            <p:nvPr/>
          </p:nvCxnSpPr>
          <p:spPr>
            <a:xfrm flipH="1">
              <a:off x="1865824" y="8113604"/>
              <a:ext cx="46585" cy="633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" name="Grafik 1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83292">
            <a:off x="2108896" y="6514348"/>
            <a:ext cx="103641" cy="164606"/>
          </a:xfrm>
          <a:prstGeom prst="rect">
            <a:avLst/>
          </a:prstGeom>
        </p:spPr>
      </p:pic>
      <p:grpSp>
        <p:nvGrpSpPr>
          <p:cNvPr id="177" name="Gruppieren 176"/>
          <p:cNvGrpSpPr/>
          <p:nvPr/>
        </p:nvGrpSpPr>
        <p:grpSpPr>
          <a:xfrm>
            <a:off x="1947642" y="6935768"/>
            <a:ext cx="182978" cy="234841"/>
            <a:chOff x="1510027" y="7368997"/>
            <a:chExt cx="182978" cy="234841"/>
          </a:xfrm>
        </p:grpSpPr>
        <p:sp>
          <p:nvSpPr>
            <p:cNvPr id="178" name="Ellipse 177"/>
            <p:cNvSpPr/>
            <p:nvPr/>
          </p:nvSpPr>
          <p:spPr>
            <a:xfrm>
              <a:off x="1585005" y="7368997"/>
              <a:ext cx="108000" cy="108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9" name="Grafik 1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551230">
              <a:off x="1510027" y="7439232"/>
              <a:ext cx="103641" cy="164606"/>
            </a:xfrm>
            <a:prstGeom prst="rect">
              <a:avLst/>
            </a:prstGeom>
          </p:spPr>
        </p:pic>
      </p:grpSp>
      <p:grpSp>
        <p:nvGrpSpPr>
          <p:cNvPr id="186" name="Gruppieren 185"/>
          <p:cNvGrpSpPr/>
          <p:nvPr/>
        </p:nvGrpSpPr>
        <p:grpSpPr>
          <a:xfrm>
            <a:off x="2589625" y="6390849"/>
            <a:ext cx="424071" cy="1131254"/>
            <a:chOff x="2121124" y="6869548"/>
            <a:chExt cx="424071" cy="1131254"/>
          </a:xfrm>
        </p:grpSpPr>
        <p:grpSp>
          <p:nvGrpSpPr>
            <p:cNvPr id="115" name="Gruppieren 114"/>
            <p:cNvGrpSpPr/>
            <p:nvPr/>
          </p:nvGrpSpPr>
          <p:grpSpPr>
            <a:xfrm>
              <a:off x="2121124" y="6869548"/>
              <a:ext cx="424071" cy="1131254"/>
              <a:chOff x="-72888" y="6853017"/>
              <a:chExt cx="424071" cy="1131254"/>
            </a:xfrm>
          </p:grpSpPr>
          <p:grpSp>
            <p:nvGrpSpPr>
              <p:cNvPr id="116" name="Gruppieren 115"/>
              <p:cNvGrpSpPr/>
              <p:nvPr/>
            </p:nvGrpSpPr>
            <p:grpSpPr>
              <a:xfrm>
                <a:off x="-72888" y="6853017"/>
                <a:ext cx="424071" cy="1131254"/>
                <a:chOff x="-72888" y="6853017"/>
                <a:chExt cx="424071" cy="1131254"/>
              </a:xfrm>
            </p:grpSpPr>
            <p:sp>
              <p:nvSpPr>
                <p:cNvPr id="135" name="Trapezoid 134"/>
                <p:cNvSpPr/>
                <p:nvPr/>
              </p:nvSpPr>
              <p:spPr>
                <a:xfrm rot="12746041">
                  <a:off x="116319" y="7816563"/>
                  <a:ext cx="70157" cy="142138"/>
                </a:xfrm>
                <a:prstGeom prst="trapezoid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6" name="Trapezoid 135"/>
                <p:cNvSpPr/>
                <p:nvPr/>
              </p:nvSpPr>
              <p:spPr>
                <a:xfrm rot="10800000">
                  <a:off x="70873" y="7851106"/>
                  <a:ext cx="108424" cy="116465"/>
                </a:xfrm>
                <a:prstGeom prst="trapezoid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7" name="Trapezoid 136"/>
                <p:cNvSpPr/>
                <p:nvPr/>
              </p:nvSpPr>
              <p:spPr>
                <a:xfrm rot="10800000">
                  <a:off x="11528" y="7678039"/>
                  <a:ext cx="251436" cy="196973"/>
                </a:xfrm>
                <a:prstGeom prst="trapezoid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8" name="Trapezoid 137"/>
                <p:cNvSpPr/>
                <p:nvPr/>
              </p:nvSpPr>
              <p:spPr>
                <a:xfrm rot="10800000">
                  <a:off x="-71233" y="7387920"/>
                  <a:ext cx="419101" cy="372869"/>
                </a:xfrm>
                <a:prstGeom prst="trapezoid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9" name="Rechteck 138"/>
                <p:cNvSpPr/>
                <p:nvPr/>
              </p:nvSpPr>
              <p:spPr>
                <a:xfrm>
                  <a:off x="-72888" y="7026965"/>
                  <a:ext cx="420758" cy="370897"/>
                </a:xfrm>
                <a:prstGeom prst="rect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grpSp>
              <p:nvGrpSpPr>
                <p:cNvPr id="140" name="Gruppieren 139"/>
                <p:cNvGrpSpPr/>
                <p:nvPr/>
              </p:nvGrpSpPr>
              <p:grpSpPr>
                <a:xfrm>
                  <a:off x="-69575" y="6853017"/>
                  <a:ext cx="420758" cy="1131254"/>
                  <a:chOff x="-69575" y="6853017"/>
                  <a:chExt cx="420758" cy="1131254"/>
                </a:xfrm>
              </p:grpSpPr>
              <p:cxnSp>
                <p:nvCxnSpPr>
                  <p:cNvPr id="144" name="Gerader Verbinder 143"/>
                  <p:cNvCxnSpPr/>
                  <p:nvPr/>
                </p:nvCxnSpPr>
                <p:spPr>
                  <a:xfrm>
                    <a:off x="-69575" y="6853017"/>
                    <a:ext cx="0" cy="53490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Gerader Verbinder 144"/>
                  <p:cNvCxnSpPr/>
                  <p:nvPr/>
                </p:nvCxnSpPr>
                <p:spPr>
                  <a:xfrm>
                    <a:off x="351183" y="6853017"/>
                    <a:ext cx="0" cy="53490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Freihandform 145"/>
                  <p:cNvSpPr/>
                  <p:nvPr/>
                </p:nvSpPr>
                <p:spPr>
                  <a:xfrm>
                    <a:off x="-69575" y="7377984"/>
                    <a:ext cx="417444" cy="606287"/>
                  </a:xfrm>
                  <a:custGeom>
                    <a:avLst/>
                    <a:gdLst>
                      <a:gd name="connsiteX0" fmla="*/ 0 w 427383"/>
                      <a:gd name="connsiteY0" fmla="*/ 0 h 636110"/>
                      <a:gd name="connsiteX1" fmla="*/ 198783 w 427383"/>
                      <a:gd name="connsiteY1" fmla="*/ 636104 h 636110"/>
                      <a:gd name="connsiteX2" fmla="*/ 427383 w 427383"/>
                      <a:gd name="connsiteY2" fmla="*/ 9939 h 636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27383" h="636110">
                        <a:moveTo>
                          <a:pt x="0" y="0"/>
                        </a:moveTo>
                        <a:cubicBezTo>
                          <a:pt x="63776" y="317224"/>
                          <a:pt x="127553" y="634448"/>
                          <a:pt x="198783" y="636104"/>
                        </a:cubicBezTo>
                        <a:cubicBezTo>
                          <a:pt x="270013" y="637760"/>
                          <a:pt x="348698" y="323849"/>
                          <a:pt x="427383" y="9939"/>
                        </a:cubicBez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141" name="Ellipse 140"/>
                <p:cNvSpPr/>
                <p:nvPr/>
              </p:nvSpPr>
              <p:spPr>
                <a:xfrm>
                  <a:off x="-29880" y="7234902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2" name="Ellipse 141"/>
                <p:cNvSpPr/>
                <p:nvPr/>
              </p:nvSpPr>
              <p:spPr>
                <a:xfrm>
                  <a:off x="122520" y="7453041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3" name="Ellipse 142"/>
                <p:cNvSpPr/>
                <p:nvPr/>
              </p:nvSpPr>
              <p:spPr>
                <a:xfrm>
                  <a:off x="101608" y="7677156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17" name="Ellipse 116"/>
              <p:cNvSpPr/>
              <p:nvPr/>
            </p:nvSpPr>
            <p:spPr>
              <a:xfrm>
                <a:off x="35432" y="7282795"/>
                <a:ext cx="57600" cy="576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52996" y="7513575"/>
                <a:ext cx="57600" cy="576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118160" y="7739994"/>
                <a:ext cx="57600" cy="576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18010" y="7335037"/>
                <a:ext cx="57600" cy="57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92029" y="7252302"/>
                <a:ext cx="57600" cy="57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200885" y="7526625"/>
                <a:ext cx="57600" cy="57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74611" y="7766112"/>
                <a:ext cx="57600" cy="57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13648" y="7382926"/>
                <a:ext cx="57600" cy="576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61541" y="7805293"/>
                <a:ext cx="57600" cy="576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148630" y="7247941"/>
                <a:ext cx="57600" cy="57600"/>
              </a:xfrm>
              <a:prstGeom prst="ellipse">
                <a:avLst/>
              </a:prstGeom>
              <a:solidFill>
                <a:srgbClr val="FF66CC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174757" y="7144490"/>
                <a:ext cx="57600" cy="576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142177" y="7323015"/>
                <a:ext cx="57600" cy="576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270546" y="7044075"/>
                <a:ext cx="57600" cy="57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-29898" y="7435175"/>
                <a:ext cx="57600" cy="57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-29742" y="7058243"/>
                <a:ext cx="57600" cy="57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76" name="Gruppieren 175"/>
            <p:cNvGrpSpPr/>
            <p:nvPr/>
          </p:nvGrpSpPr>
          <p:grpSpPr>
            <a:xfrm>
              <a:off x="2178534" y="7052946"/>
              <a:ext cx="182978" cy="234841"/>
              <a:chOff x="1510027" y="7368997"/>
              <a:chExt cx="182978" cy="234841"/>
            </a:xfrm>
          </p:grpSpPr>
          <p:sp>
            <p:nvSpPr>
              <p:cNvPr id="149" name="Ellipse 148"/>
              <p:cNvSpPr/>
              <p:nvPr/>
            </p:nvSpPr>
            <p:spPr>
              <a:xfrm>
                <a:off x="1585005" y="7368997"/>
                <a:ext cx="108000" cy="108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75" name="Grafik 17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551230">
                <a:off x="1510027" y="7439232"/>
                <a:ext cx="103641" cy="164606"/>
              </a:xfrm>
              <a:prstGeom prst="rect">
                <a:avLst/>
              </a:prstGeom>
            </p:spPr>
          </p:pic>
        </p:grpSp>
        <p:grpSp>
          <p:nvGrpSpPr>
            <p:cNvPr id="180" name="Gruppieren 179"/>
            <p:cNvGrpSpPr/>
            <p:nvPr/>
          </p:nvGrpSpPr>
          <p:grpSpPr>
            <a:xfrm rot="21107129">
              <a:off x="2361008" y="7262262"/>
              <a:ext cx="182978" cy="234841"/>
              <a:chOff x="1510027" y="7368997"/>
              <a:chExt cx="182978" cy="234841"/>
            </a:xfrm>
          </p:grpSpPr>
          <p:sp>
            <p:nvSpPr>
              <p:cNvPr id="181" name="Ellipse 180"/>
              <p:cNvSpPr/>
              <p:nvPr/>
            </p:nvSpPr>
            <p:spPr>
              <a:xfrm>
                <a:off x="1585005" y="7368997"/>
                <a:ext cx="108000" cy="108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82" name="Grafik 18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551230">
                <a:off x="1510027" y="7439232"/>
                <a:ext cx="103641" cy="164606"/>
              </a:xfrm>
              <a:prstGeom prst="rect">
                <a:avLst/>
              </a:prstGeom>
            </p:spPr>
          </p:pic>
        </p:grpSp>
        <p:grpSp>
          <p:nvGrpSpPr>
            <p:cNvPr id="183" name="Gruppieren 182"/>
            <p:cNvGrpSpPr/>
            <p:nvPr/>
          </p:nvGrpSpPr>
          <p:grpSpPr>
            <a:xfrm rot="17519322">
              <a:off x="2210234" y="7507110"/>
              <a:ext cx="157175" cy="200661"/>
              <a:chOff x="1510027" y="7403177"/>
              <a:chExt cx="157175" cy="200661"/>
            </a:xfrm>
          </p:grpSpPr>
          <p:pic>
            <p:nvPicPr>
              <p:cNvPr id="185" name="Grafik 18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551230">
                <a:off x="1510027" y="7439232"/>
                <a:ext cx="103641" cy="164606"/>
              </a:xfrm>
              <a:prstGeom prst="rect">
                <a:avLst/>
              </a:prstGeom>
            </p:spPr>
          </p:pic>
          <p:sp>
            <p:nvSpPr>
              <p:cNvPr id="184" name="Ellipse 183"/>
              <p:cNvSpPr/>
              <p:nvPr/>
            </p:nvSpPr>
            <p:spPr>
              <a:xfrm>
                <a:off x="1559202" y="7403177"/>
                <a:ext cx="108000" cy="108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187" name="Gruppieren 186"/>
          <p:cNvGrpSpPr/>
          <p:nvPr/>
        </p:nvGrpSpPr>
        <p:grpSpPr>
          <a:xfrm>
            <a:off x="4063476" y="6372735"/>
            <a:ext cx="424071" cy="1131254"/>
            <a:chOff x="2121124" y="6869548"/>
            <a:chExt cx="424071" cy="1131254"/>
          </a:xfrm>
        </p:grpSpPr>
        <p:grpSp>
          <p:nvGrpSpPr>
            <p:cNvPr id="188" name="Gruppieren 187"/>
            <p:cNvGrpSpPr/>
            <p:nvPr/>
          </p:nvGrpSpPr>
          <p:grpSpPr>
            <a:xfrm>
              <a:off x="2121124" y="6869548"/>
              <a:ext cx="424071" cy="1131254"/>
              <a:chOff x="-72888" y="6853017"/>
              <a:chExt cx="424071" cy="1131254"/>
            </a:xfrm>
          </p:grpSpPr>
          <p:grpSp>
            <p:nvGrpSpPr>
              <p:cNvPr id="198" name="Gruppieren 197"/>
              <p:cNvGrpSpPr/>
              <p:nvPr/>
            </p:nvGrpSpPr>
            <p:grpSpPr>
              <a:xfrm>
                <a:off x="-72888" y="6853017"/>
                <a:ext cx="424071" cy="1131254"/>
                <a:chOff x="-72888" y="6853017"/>
                <a:chExt cx="424071" cy="1131254"/>
              </a:xfrm>
            </p:grpSpPr>
            <p:sp>
              <p:nvSpPr>
                <p:cNvPr id="214" name="Trapezoid 213"/>
                <p:cNvSpPr/>
                <p:nvPr/>
              </p:nvSpPr>
              <p:spPr>
                <a:xfrm rot="12746041">
                  <a:off x="116319" y="7816563"/>
                  <a:ext cx="70157" cy="142138"/>
                </a:xfrm>
                <a:prstGeom prst="trapezoid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15" name="Trapezoid 214"/>
                <p:cNvSpPr/>
                <p:nvPr/>
              </p:nvSpPr>
              <p:spPr>
                <a:xfrm rot="10800000">
                  <a:off x="70873" y="7851106"/>
                  <a:ext cx="108424" cy="116465"/>
                </a:xfrm>
                <a:prstGeom prst="trapezoid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16" name="Trapezoid 215"/>
                <p:cNvSpPr/>
                <p:nvPr/>
              </p:nvSpPr>
              <p:spPr>
                <a:xfrm rot="10800000">
                  <a:off x="11528" y="7678039"/>
                  <a:ext cx="251436" cy="196973"/>
                </a:xfrm>
                <a:prstGeom prst="trapezoid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17" name="Trapezoid 216"/>
                <p:cNvSpPr/>
                <p:nvPr/>
              </p:nvSpPr>
              <p:spPr>
                <a:xfrm rot="10800000">
                  <a:off x="-71233" y="7387920"/>
                  <a:ext cx="419101" cy="372869"/>
                </a:xfrm>
                <a:prstGeom prst="trapezoid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18" name="Rechteck 217"/>
                <p:cNvSpPr/>
                <p:nvPr/>
              </p:nvSpPr>
              <p:spPr>
                <a:xfrm>
                  <a:off x="-72888" y="7026965"/>
                  <a:ext cx="420758" cy="370897"/>
                </a:xfrm>
                <a:prstGeom prst="rect">
                  <a:avLst/>
                </a:prstGeom>
                <a:solidFill>
                  <a:srgbClr val="D4FCF8"/>
                </a:solidFill>
                <a:ln>
                  <a:solidFill>
                    <a:srgbClr val="D4FC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grpSp>
              <p:nvGrpSpPr>
                <p:cNvPr id="219" name="Gruppieren 218"/>
                <p:cNvGrpSpPr/>
                <p:nvPr/>
              </p:nvGrpSpPr>
              <p:grpSpPr>
                <a:xfrm>
                  <a:off x="-69575" y="6853017"/>
                  <a:ext cx="420758" cy="1131254"/>
                  <a:chOff x="-69575" y="6853017"/>
                  <a:chExt cx="420758" cy="1131254"/>
                </a:xfrm>
              </p:grpSpPr>
              <p:cxnSp>
                <p:nvCxnSpPr>
                  <p:cNvPr id="223" name="Gerader Verbinder 222"/>
                  <p:cNvCxnSpPr/>
                  <p:nvPr/>
                </p:nvCxnSpPr>
                <p:spPr>
                  <a:xfrm>
                    <a:off x="-69575" y="6853017"/>
                    <a:ext cx="0" cy="53490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Gerader Verbinder 223"/>
                  <p:cNvCxnSpPr/>
                  <p:nvPr/>
                </p:nvCxnSpPr>
                <p:spPr>
                  <a:xfrm>
                    <a:off x="351183" y="6853017"/>
                    <a:ext cx="0" cy="53490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5" name="Freihandform 224"/>
                  <p:cNvSpPr/>
                  <p:nvPr/>
                </p:nvSpPr>
                <p:spPr>
                  <a:xfrm>
                    <a:off x="-69575" y="7377984"/>
                    <a:ext cx="417444" cy="606287"/>
                  </a:xfrm>
                  <a:custGeom>
                    <a:avLst/>
                    <a:gdLst>
                      <a:gd name="connsiteX0" fmla="*/ 0 w 427383"/>
                      <a:gd name="connsiteY0" fmla="*/ 0 h 636110"/>
                      <a:gd name="connsiteX1" fmla="*/ 198783 w 427383"/>
                      <a:gd name="connsiteY1" fmla="*/ 636104 h 636110"/>
                      <a:gd name="connsiteX2" fmla="*/ 427383 w 427383"/>
                      <a:gd name="connsiteY2" fmla="*/ 9939 h 636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27383" h="636110">
                        <a:moveTo>
                          <a:pt x="0" y="0"/>
                        </a:moveTo>
                        <a:cubicBezTo>
                          <a:pt x="63776" y="317224"/>
                          <a:pt x="127553" y="634448"/>
                          <a:pt x="198783" y="636104"/>
                        </a:cubicBezTo>
                        <a:cubicBezTo>
                          <a:pt x="270013" y="637760"/>
                          <a:pt x="348698" y="323849"/>
                          <a:pt x="427383" y="9939"/>
                        </a:cubicBezTo>
                      </a:path>
                    </a:pathLst>
                  </a:cu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220" name="Ellipse 219"/>
                <p:cNvSpPr/>
                <p:nvPr/>
              </p:nvSpPr>
              <p:spPr>
                <a:xfrm>
                  <a:off x="-29880" y="7234902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21" name="Ellipse 220"/>
                <p:cNvSpPr/>
                <p:nvPr/>
              </p:nvSpPr>
              <p:spPr>
                <a:xfrm>
                  <a:off x="122520" y="7453041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22" name="Ellipse 221"/>
                <p:cNvSpPr/>
                <p:nvPr/>
              </p:nvSpPr>
              <p:spPr>
                <a:xfrm>
                  <a:off x="101608" y="7677156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99" name="Ellipse 198"/>
              <p:cNvSpPr/>
              <p:nvPr/>
            </p:nvSpPr>
            <p:spPr>
              <a:xfrm>
                <a:off x="35432" y="7282795"/>
                <a:ext cx="57600" cy="576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0" name="Ellipse 199"/>
              <p:cNvSpPr/>
              <p:nvPr/>
            </p:nvSpPr>
            <p:spPr>
              <a:xfrm>
                <a:off x="152996" y="7513575"/>
                <a:ext cx="57600" cy="576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118160" y="7739994"/>
                <a:ext cx="57600" cy="576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2" name="Ellipse 201"/>
              <p:cNvSpPr/>
              <p:nvPr/>
            </p:nvSpPr>
            <p:spPr>
              <a:xfrm>
                <a:off x="18010" y="7335037"/>
                <a:ext cx="57600" cy="57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3" name="Ellipse 202"/>
              <p:cNvSpPr/>
              <p:nvPr/>
            </p:nvSpPr>
            <p:spPr>
              <a:xfrm>
                <a:off x="92029" y="7252302"/>
                <a:ext cx="57600" cy="57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4" name="Ellipse 203"/>
              <p:cNvSpPr/>
              <p:nvPr/>
            </p:nvSpPr>
            <p:spPr>
              <a:xfrm>
                <a:off x="200885" y="7526625"/>
                <a:ext cx="57600" cy="57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5" name="Ellipse 204"/>
              <p:cNvSpPr/>
              <p:nvPr/>
            </p:nvSpPr>
            <p:spPr>
              <a:xfrm>
                <a:off x="74611" y="7766112"/>
                <a:ext cx="57600" cy="57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06" name="Ellipse 205"/>
              <p:cNvSpPr/>
              <p:nvPr/>
            </p:nvSpPr>
            <p:spPr>
              <a:xfrm>
                <a:off x="13648" y="7382926"/>
                <a:ext cx="57600" cy="576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7" name="Ellipse 206"/>
              <p:cNvSpPr/>
              <p:nvPr/>
            </p:nvSpPr>
            <p:spPr>
              <a:xfrm>
                <a:off x="61541" y="7805293"/>
                <a:ext cx="57600" cy="576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8" name="Ellipse 207"/>
              <p:cNvSpPr/>
              <p:nvPr/>
            </p:nvSpPr>
            <p:spPr>
              <a:xfrm>
                <a:off x="148630" y="7247941"/>
                <a:ext cx="57600" cy="57600"/>
              </a:xfrm>
              <a:prstGeom prst="ellipse">
                <a:avLst/>
              </a:prstGeom>
              <a:solidFill>
                <a:srgbClr val="FF66CC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2178534" y="7052946"/>
              <a:ext cx="182978" cy="234841"/>
              <a:chOff x="1510027" y="7368997"/>
              <a:chExt cx="182978" cy="234841"/>
            </a:xfrm>
          </p:grpSpPr>
          <p:sp>
            <p:nvSpPr>
              <p:cNvPr id="196" name="Ellipse 195"/>
              <p:cNvSpPr/>
              <p:nvPr/>
            </p:nvSpPr>
            <p:spPr>
              <a:xfrm>
                <a:off x="1585005" y="7368997"/>
                <a:ext cx="108000" cy="108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97" name="Grafik 19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551230">
                <a:off x="1510027" y="7439232"/>
                <a:ext cx="103641" cy="164606"/>
              </a:xfrm>
              <a:prstGeom prst="rect">
                <a:avLst/>
              </a:prstGeom>
            </p:spPr>
          </p:pic>
        </p:grpSp>
        <p:grpSp>
          <p:nvGrpSpPr>
            <p:cNvPr id="190" name="Gruppieren 189"/>
            <p:cNvGrpSpPr/>
            <p:nvPr/>
          </p:nvGrpSpPr>
          <p:grpSpPr>
            <a:xfrm rot="21107129">
              <a:off x="2361008" y="7262262"/>
              <a:ext cx="182978" cy="234841"/>
              <a:chOff x="1510027" y="7368997"/>
              <a:chExt cx="182978" cy="234841"/>
            </a:xfrm>
          </p:grpSpPr>
          <p:sp>
            <p:nvSpPr>
              <p:cNvPr id="194" name="Ellipse 193"/>
              <p:cNvSpPr/>
              <p:nvPr/>
            </p:nvSpPr>
            <p:spPr>
              <a:xfrm>
                <a:off x="1585005" y="7368997"/>
                <a:ext cx="108000" cy="108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95" name="Grafik 19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551230">
                <a:off x="1510027" y="7439232"/>
                <a:ext cx="103641" cy="164606"/>
              </a:xfrm>
              <a:prstGeom prst="rect">
                <a:avLst/>
              </a:prstGeom>
            </p:spPr>
          </p:pic>
        </p:grpSp>
        <p:grpSp>
          <p:nvGrpSpPr>
            <p:cNvPr id="191" name="Gruppieren 190"/>
            <p:cNvGrpSpPr/>
            <p:nvPr/>
          </p:nvGrpSpPr>
          <p:grpSpPr>
            <a:xfrm rot="17519322">
              <a:off x="2210234" y="7507110"/>
              <a:ext cx="157175" cy="200661"/>
              <a:chOff x="1510027" y="7403177"/>
              <a:chExt cx="157175" cy="200661"/>
            </a:xfrm>
          </p:grpSpPr>
          <p:pic>
            <p:nvPicPr>
              <p:cNvPr id="192" name="Grafik 19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2551230">
                <a:off x="1510027" y="7439232"/>
                <a:ext cx="103641" cy="164606"/>
              </a:xfrm>
              <a:prstGeom prst="rect">
                <a:avLst/>
              </a:prstGeom>
            </p:spPr>
          </p:pic>
          <p:sp>
            <p:nvSpPr>
              <p:cNvPr id="193" name="Ellipse 192"/>
              <p:cNvSpPr/>
              <p:nvPr/>
            </p:nvSpPr>
            <p:spPr>
              <a:xfrm>
                <a:off x="1559202" y="7403177"/>
                <a:ext cx="108000" cy="108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227" name="Nach unten gekrümmter Pfeil 226"/>
          <p:cNvSpPr/>
          <p:nvPr/>
        </p:nvSpPr>
        <p:spPr>
          <a:xfrm>
            <a:off x="4234714" y="6170234"/>
            <a:ext cx="606779" cy="241407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8" name="Ellipse 227"/>
          <p:cNvSpPr/>
          <p:nvPr/>
        </p:nvSpPr>
        <p:spPr>
          <a:xfrm>
            <a:off x="4849885" y="6566480"/>
            <a:ext cx="57600" cy="57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9" name="Ellipse 228"/>
          <p:cNvSpPr/>
          <p:nvPr/>
        </p:nvSpPr>
        <p:spPr>
          <a:xfrm>
            <a:off x="4783185" y="6594877"/>
            <a:ext cx="57600" cy="57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0" name="Ellipse 229"/>
          <p:cNvSpPr/>
          <p:nvPr/>
        </p:nvSpPr>
        <p:spPr>
          <a:xfrm>
            <a:off x="4836490" y="6431945"/>
            <a:ext cx="57600" cy="57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1" name="Ellipse 230"/>
          <p:cNvSpPr/>
          <p:nvPr/>
        </p:nvSpPr>
        <p:spPr>
          <a:xfrm>
            <a:off x="4761237" y="6502318"/>
            <a:ext cx="57600" cy="57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2" name="Ellipse 231"/>
          <p:cNvSpPr/>
          <p:nvPr/>
        </p:nvSpPr>
        <p:spPr>
          <a:xfrm>
            <a:off x="4645386" y="6480233"/>
            <a:ext cx="57600" cy="57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33" name="Прямая со стрелкой 378"/>
          <p:cNvCxnSpPr/>
          <p:nvPr/>
        </p:nvCxnSpPr>
        <p:spPr>
          <a:xfrm rot="5400000" flipV="1">
            <a:off x="3571149" y="6691969"/>
            <a:ext cx="0" cy="2925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 стрелкой 378"/>
          <p:cNvCxnSpPr/>
          <p:nvPr/>
        </p:nvCxnSpPr>
        <p:spPr>
          <a:xfrm rot="5400000" flipV="1">
            <a:off x="5138589" y="6660114"/>
            <a:ext cx="0" cy="2925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 стрелкой 378"/>
          <p:cNvCxnSpPr/>
          <p:nvPr/>
        </p:nvCxnSpPr>
        <p:spPr>
          <a:xfrm rot="5400000" flipV="1">
            <a:off x="1655761" y="6694241"/>
            <a:ext cx="0" cy="2925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feld 667"/>
          <p:cNvSpPr txBox="1"/>
          <p:nvPr/>
        </p:nvSpPr>
        <p:spPr>
          <a:xfrm>
            <a:off x="5247164" y="7523040"/>
            <a:ext cx="120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/>
              <a:t>Detection</a:t>
            </a:r>
            <a:r>
              <a:rPr lang="de-DE" sz="1600" b="1" dirty="0" smtClean="0"/>
              <a:t> </a:t>
            </a:r>
            <a:r>
              <a:rPr lang="de-DE" sz="1600" b="1" i="1" dirty="0" smtClean="0"/>
              <a:t>via</a:t>
            </a:r>
            <a:r>
              <a:rPr lang="de-DE" sz="1600" b="1" dirty="0" smtClean="0"/>
              <a:t> Western </a:t>
            </a:r>
            <a:r>
              <a:rPr lang="de-DE" sz="1600" b="1" dirty="0" err="1" smtClean="0"/>
              <a:t>Blot</a:t>
            </a:r>
            <a:endParaRPr lang="de-DE" sz="1600" b="1" dirty="0"/>
          </a:p>
        </p:txBody>
      </p:sp>
      <p:sp>
        <p:nvSpPr>
          <p:cNvPr id="237" name="Textfeld 667"/>
          <p:cNvSpPr txBox="1"/>
          <p:nvPr/>
        </p:nvSpPr>
        <p:spPr>
          <a:xfrm>
            <a:off x="3744261" y="7523040"/>
            <a:ext cx="120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/>
              <a:t>Washing</a:t>
            </a:r>
            <a:endParaRPr lang="de-DE" sz="1600" b="1" dirty="0" smtClean="0"/>
          </a:p>
          <a:p>
            <a:pPr algn="ctr"/>
            <a:r>
              <a:rPr lang="de-DE" sz="1600" b="1" dirty="0" err="1"/>
              <a:t>s</a:t>
            </a:r>
            <a:r>
              <a:rPr lang="de-DE" sz="1600" b="1" dirty="0" err="1" smtClean="0"/>
              <a:t>epharose</a:t>
            </a:r>
            <a:r>
              <a:rPr lang="de-DE" sz="1600" b="1" dirty="0" smtClean="0"/>
              <a:t> </a:t>
            </a:r>
          </a:p>
          <a:p>
            <a:pPr algn="ctr"/>
            <a:r>
              <a:rPr lang="de-DE" sz="1600" b="1" dirty="0" err="1" smtClean="0"/>
              <a:t>beads</a:t>
            </a:r>
            <a:endParaRPr lang="de-DE" sz="1600" b="1" dirty="0" smtClean="0"/>
          </a:p>
        </p:txBody>
      </p:sp>
      <p:sp>
        <p:nvSpPr>
          <p:cNvPr id="238" name="Textfeld 667"/>
          <p:cNvSpPr txBox="1"/>
          <p:nvPr/>
        </p:nvSpPr>
        <p:spPr>
          <a:xfrm>
            <a:off x="1317392" y="7542056"/>
            <a:ext cx="1653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Anti-CD95 </a:t>
            </a:r>
            <a:r>
              <a:rPr lang="de-DE" sz="1600" b="1" dirty="0" err="1" smtClean="0"/>
              <a:t>antibodies</a:t>
            </a:r>
            <a:r>
              <a:rPr lang="de-DE" sz="1600" b="1" dirty="0" smtClean="0"/>
              <a:t>/ </a:t>
            </a:r>
            <a:r>
              <a:rPr lang="de-DE" sz="1600" b="1" dirty="0" err="1" smtClean="0"/>
              <a:t>protein</a:t>
            </a:r>
            <a:r>
              <a:rPr lang="de-DE" sz="1600" b="1" dirty="0" smtClean="0"/>
              <a:t> A </a:t>
            </a:r>
            <a:r>
              <a:rPr lang="de-DE" sz="1600" b="1" dirty="0" err="1" smtClean="0"/>
              <a:t>sepharose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beads</a:t>
            </a:r>
            <a:endParaRPr lang="de-DE" sz="1600" b="1" dirty="0" smtClean="0"/>
          </a:p>
        </p:txBody>
      </p:sp>
      <p:sp>
        <p:nvSpPr>
          <p:cNvPr id="239" name="Textfeld 667"/>
          <p:cNvSpPr txBox="1"/>
          <p:nvPr/>
        </p:nvSpPr>
        <p:spPr>
          <a:xfrm>
            <a:off x="283026" y="7542056"/>
            <a:ext cx="1206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/>
              <a:t>Cellular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lysates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containing</a:t>
            </a:r>
            <a:r>
              <a:rPr lang="de-DE" sz="1600" b="1" dirty="0" smtClean="0"/>
              <a:t> DISC </a:t>
            </a:r>
          </a:p>
        </p:txBody>
      </p:sp>
      <p:sp>
        <p:nvSpPr>
          <p:cNvPr id="210" name="Textfeld 209"/>
          <p:cNvSpPr txBox="1"/>
          <p:nvPr/>
        </p:nvSpPr>
        <p:spPr>
          <a:xfrm>
            <a:off x="-564112" y="25910"/>
            <a:ext cx="26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cs typeface="Times New Roman" panose="02020603050405020304" pitchFamily="18" charset="0"/>
              </a:rPr>
              <a:t>Figure</a:t>
            </a:r>
            <a:r>
              <a:rPr lang="de-DE" b="1" dirty="0" smtClean="0">
                <a:cs typeface="Times New Roman" panose="02020603050405020304" pitchFamily="18" charset="0"/>
              </a:rPr>
              <a:t> </a:t>
            </a:r>
            <a:r>
              <a:rPr lang="de-DE" b="1" dirty="0"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9" name="Textfeld 667"/>
          <p:cNvSpPr txBox="1"/>
          <p:nvPr/>
        </p:nvSpPr>
        <p:spPr>
          <a:xfrm>
            <a:off x="2729101" y="6373955"/>
            <a:ext cx="165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DISC-IP</a:t>
            </a:r>
          </a:p>
        </p:txBody>
      </p:sp>
      <p:grpSp>
        <p:nvGrpSpPr>
          <p:cNvPr id="211" name="Gruppieren 210"/>
          <p:cNvGrpSpPr/>
          <p:nvPr/>
        </p:nvGrpSpPr>
        <p:grpSpPr>
          <a:xfrm>
            <a:off x="2129231" y="7207472"/>
            <a:ext cx="182978" cy="234841"/>
            <a:chOff x="1510027" y="7368997"/>
            <a:chExt cx="182978" cy="234841"/>
          </a:xfrm>
        </p:grpSpPr>
        <p:sp>
          <p:nvSpPr>
            <p:cNvPr id="212" name="Ellipse 211"/>
            <p:cNvSpPr/>
            <p:nvPr/>
          </p:nvSpPr>
          <p:spPr>
            <a:xfrm>
              <a:off x="1585005" y="7368997"/>
              <a:ext cx="108000" cy="108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3" name="Grafik 2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551230">
              <a:off x="1510027" y="7439232"/>
              <a:ext cx="103641" cy="164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6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55437"/>
              </p:ext>
            </p:extLst>
          </p:nvPr>
        </p:nvGraphicFramePr>
        <p:xfrm>
          <a:off x="1473633" y="863391"/>
          <a:ext cx="2340002" cy="296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2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2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693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0.5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0.5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BC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809512" y="848885"/>
            <a:ext cx="291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125 </a:t>
            </a:r>
            <a:r>
              <a:rPr lang="de-DE" sz="1400" dirty="0" err="1" smtClean="0">
                <a:cs typeface="Times New Roman" panose="02020603050405020304" pitchFamily="18" charset="0"/>
              </a:rPr>
              <a:t>ng</a:t>
            </a:r>
            <a:r>
              <a:rPr lang="de-DE" sz="1400" dirty="0" smtClean="0">
                <a:cs typeface="Times New Roman" panose="02020603050405020304" pitchFamily="18" charset="0"/>
              </a:rPr>
              <a:t>/</a:t>
            </a:r>
            <a:r>
              <a:rPr lang="de-DE" sz="1400" dirty="0" err="1" smtClean="0">
                <a:cs typeface="Times New Roman" panose="02020603050405020304" pitchFamily="18" charset="0"/>
              </a:rPr>
              <a:t>mL</a:t>
            </a:r>
            <a:r>
              <a:rPr lang="de-DE" sz="1400" dirty="0" smtClean="0">
                <a:cs typeface="Times New Roman" panose="02020603050405020304" pitchFamily="18" charset="0"/>
              </a:rPr>
              <a:t> CD95L [h]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6" name="Gerade Verbindung 12"/>
          <p:cNvCxnSpPr/>
          <p:nvPr/>
        </p:nvCxnSpPr>
        <p:spPr>
          <a:xfrm flipH="1">
            <a:off x="1482832" y="789259"/>
            <a:ext cx="94889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13"/>
          <p:cNvCxnSpPr/>
          <p:nvPr/>
        </p:nvCxnSpPr>
        <p:spPr>
          <a:xfrm flipH="1">
            <a:off x="2542032" y="789259"/>
            <a:ext cx="120907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80227" y="232147"/>
            <a:ext cx="260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cs typeface="Times New Roman" panose="02020603050405020304" pitchFamily="18" charset="0"/>
              </a:rPr>
              <a:t>HeLa-CD95 </a:t>
            </a:r>
            <a:r>
              <a:rPr lang="de-DE" sz="1600" dirty="0" err="1" smtClean="0">
                <a:cs typeface="Times New Roman" panose="02020603050405020304" pitchFamily="18" charset="0"/>
              </a:rPr>
              <a:t>cells</a:t>
            </a:r>
            <a:endParaRPr lang="de-DE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de-DE" sz="1600" dirty="0" smtClean="0"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cs typeface="Times New Roman" panose="02020603050405020304" pitchFamily="18" charset="0"/>
              </a:rPr>
              <a:t>lysate</a:t>
            </a:r>
            <a:r>
              <a:rPr lang="de-DE" sz="1600" dirty="0" smtClean="0">
                <a:cs typeface="Times New Roman" panose="02020603050405020304" pitchFamily="18" charset="0"/>
              </a:rPr>
              <a:t> </a:t>
            </a:r>
            <a:endParaRPr lang="de-DE" sz="1600" dirty="0"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70835" y="478368"/>
            <a:ext cx="161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cs typeface="Times New Roman" panose="02020603050405020304" pitchFamily="18" charset="0"/>
              </a:rPr>
              <a:t>DISC-IP </a:t>
            </a:r>
            <a:endParaRPr lang="de-DE" sz="1600" dirty="0"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4" t="29373" r="31053" b="65751"/>
          <a:stretch/>
        </p:blipFill>
        <p:spPr>
          <a:xfrm>
            <a:off x="1468945" y="6024488"/>
            <a:ext cx="2340000" cy="224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feld 11"/>
          <p:cNvSpPr txBox="1"/>
          <p:nvPr/>
        </p:nvSpPr>
        <p:spPr>
          <a:xfrm>
            <a:off x="3962820" y="5962602"/>
            <a:ext cx="247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procaspase-10 p59/p55 (</a:t>
            </a:r>
            <a:r>
              <a:rPr lang="de-DE" sz="1400" dirty="0" err="1" smtClean="0">
                <a:cs typeface="Times New Roman" panose="02020603050405020304" pitchFamily="18" charset="0"/>
              </a:rPr>
              <a:t>s.e</a:t>
            </a:r>
            <a:r>
              <a:rPr lang="de-DE" sz="1400" dirty="0" smtClean="0">
                <a:cs typeface="Times New Roman" panose="02020603050405020304" pitchFamily="18" charset="0"/>
              </a:rPr>
              <a:t>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19" t="29553" r="30888" b="65471"/>
          <a:stretch/>
        </p:blipFill>
        <p:spPr>
          <a:xfrm>
            <a:off x="1468945" y="6271459"/>
            <a:ext cx="2340000" cy="2291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35138" r="25275" b="55675"/>
          <a:stretch/>
        </p:blipFill>
        <p:spPr>
          <a:xfrm>
            <a:off x="1468945" y="4490478"/>
            <a:ext cx="2340000" cy="423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feld 18"/>
          <p:cNvSpPr txBox="1"/>
          <p:nvPr/>
        </p:nvSpPr>
        <p:spPr>
          <a:xfrm>
            <a:off x="3962820" y="4426461"/>
            <a:ext cx="148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cs typeface="Times New Roman" panose="02020603050405020304" pitchFamily="18" charset="0"/>
              </a:rPr>
              <a:t>c</a:t>
            </a:r>
            <a:r>
              <a:rPr lang="de-DE" sz="1400" dirty="0" smtClean="0">
                <a:cs typeface="Times New Roman" panose="02020603050405020304" pitchFamily="18" charset="0"/>
              </a:rPr>
              <a:t>-FLIP</a:t>
            </a:r>
            <a:r>
              <a:rPr lang="de-DE" sz="1400" baseline="-25000" dirty="0" smtClean="0">
                <a:cs typeface="Times New Roman" panose="02020603050405020304" pitchFamily="18" charset="0"/>
              </a:rPr>
              <a:t>L </a:t>
            </a:r>
            <a:r>
              <a:rPr lang="de-DE" sz="1400" dirty="0" smtClean="0">
                <a:cs typeface="Times New Roman" panose="02020603050405020304" pitchFamily="18" charset="0"/>
              </a:rPr>
              <a:t>(</a:t>
            </a:r>
            <a:r>
              <a:rPr lang="de-DE" sz="1400" dirty="0" err="1" smtClean="0">
                <a:cs typeface="Times New Roman" panose="02020603050405020304" pitchFamily="18" charset="0"/>
              </a:rPr>
              <a:t>s.e</a:t>
            </a:r>
            <a:r>
              <a:rPr lang="de-DE" sz="1400" dirty="0" smtClean="0">
                <a:cs typeface="Times New Roman" panose="02020603050405020304" pitchFamily="18" charset="0"/>
              </a:rPr>
              <a:t>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962820" y="4652142"/>
            <a:ext cx="79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 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62820" y="5535640"/>
            <a:ext cx="90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FLIP</a:t>
            </a:r>
            <a:r>
              <a:rPr lang="de-DE" sz="1400" baseline="-25000" dirty="0" smtClean="0">
                <a:cs typeface="Times New Roman" panose="02020603050405020304" pitchFamily="18" charset="0"/>
              </a:rPr>
              <a:t>S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34597" r="25275" b="42344"/>
          <a:stretch/>
        </p:blipFill>
        <p:spPr>
          <a:xfrm>
            <a:off x="1468945" y="4941679"/>
            <a:ext cx="2340000" cy="1062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feld 29"/>
          <p:cNvSpPr txBox="1"/>
          <p:nvPr/>
        </p:nvSpPr>
        <p:spPr>
          <a:xfrm>
            <a:off x="3962820" y="5742207"/>
            <a:ext cx="860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p22 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4" t="42884" r="31053" b="51197"/>
          <a:stretch/>
        </p:blipFill>
        <p:spPr>
          <a:xfrm>
            <a:off x="1468945" y="4195197"/>
            <a:ext cx="2340000" cy="2726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feld 32"/>
          <p:cNvSpPr txBox="1"/>
          <p:nvPr/>
        </p:nvSpPr>
        <p:spPr>
          <a:xfrm>
            <a:off x="3962820" y="4202744"/>
            <a:ext cx="909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FADD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962820" y="1124455"/>
            <a:ext cx="232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procaspase-8 p55/p53 (s. e.)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3876151" y="1292328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3962820" y="3428644"/>
            <a:ext cx="98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p18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962820" y="6777765"/>
            <a:ext cx="117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cs typeface="Times New Roman" panose="02020603050405020304" pitchFamily="18" charset="0"/>
              </a:rPr>
              <a:t>actin</a:t>
            </a:r>
            <a:r>
              <a:rPr lang="de-DE" sz="1400" dirty="0" smtClean="0">
                <a:cs typeface="Times New Roman" panose="02020603050405020304" pitchFamily="18" charset="0"/>
              </a:rPr>
              <a:t>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962820" y="1623309"/>
            <a:ext cx="135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p43/p41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19" t="31895" r="29588" b="63345"/>
          <a:stretch/>
        </p:blipFill>
        <p:spPr>
          <a:xfrm>
            <a:off x="1468945" y="1172210"/>
            <a:ext cx="2340000" cy="219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Textfeld 60"/>
          <p:cNvSpPr txBox="1"/>
          <p:nvPr/>
        </p:nvSpPr>
        <p:spPr>
          <a:xfrm>
            <a:off x="3962820" y="6562632"/>
            <a:ext cx="90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CD95</a:t>
            </a:r>
          </a:p>
        </p:txBody>
      </p:sp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82" t="33156" r="28806" b="63004"/>
          <a:stretch/>
        </p:blipFill>
        <p:spPr>
          <a:xfrm>
            <a:off x="1468944" y="6888918"/>
            <a:ext cx="2340000" cy="1792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5" t="33287" r="32184" b="59171"/>
          <a:stretch/>
        </p:blipFill>
        <p:spPr>
          <a:xfrm>
            <a:off x="1468945" y="6522946"/>
            <a:ext cx="2340000" cy="3456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0" name="Gerade Verbindung mit Pfeil 69"/>
          <p:cNvCxnSpPr/>
          <p:nvPr/>
        </p:nvCxnSpPr>
        <p:spPr>
          <a:xfrm flipH="1">
            <a:off x="3876151" y="1326345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fik 7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9" t="31456" r="29900" b="58469"/>
          <a:stretch/>
        </p:blipFill>
        <p:spPr>
          <a:xfrm>
            <a:off x="1468945" y="1419079"/>
            <a:ext cx="2340000" cy="461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2" name="Textfeld 71"/>
          <p:cNvSpPr txBox="1"/>
          <p:nvPr/>
        </p:nvSpPr>
        <p:spPr>
          <a:xfrm>
            <a:off x="3962820" y="1377546"/>
            <a:ext cx="2518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procaspase-8 p55/p53 (l. e.)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73" name="Gerade Verbindung mit Pfeil 72"/>
          <p:cNvCxnSpPr/>
          <p:nvPr/>
        </p:nvCxnSpPr>
        <p:spPr>
          <a:xfrm flipH="1">
            <a:off x="3876151" y="154541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H="1">
            <a:off x="3876151" y="157943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H="1">
            <a:off x="3876151" y="1787625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flipH="1">
            <a:off x="3876151" y="182164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fik 7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7" t="31930" r="30592" b="39682"/>
          <a:stretch/>
        </p:blipFill>
        <p:spPr>
          <a:xfrm>
            <a:off x="1468945" y="2404897"/>
            <a:ext cx="2340000" cy="1307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8" name="Textfeld 77"/>
          <p:cNvSpPr txBox="1"/>
          <p:nvPr/>
        </p:nvSpPr>
        <p:spPr>
          <a:xfrm>
            <a:off x="3962820" y="2616170"/>
            <a:ext cx="135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p43/p41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3962820" y="2343900"/>
            <a:ext cx="232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procaspase-8 p55/p53 (l. e.)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80" name="Gerade Verbindung mit Pfeil 79"/>
          <p:cNvCxnSpPr/>
          <p:nvPr/>
        </p:nvCxnSpPr>
        <p:spPr>
          <a:xfrm flipH="1">
            <a:off x="3876151" y="249284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flipH="1">
            <a:off x="3876151" y="252685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/>
          <p:nvPr/>
        </p:nvCxnSpPr>
        <p:spPr>
          <a:xfrm flipH="1">
            <a:off x="3876151" y="277859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H="1">
            <a:off x="3876151" y="281260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 flipH="1">
            <a:off x="3876151" y="3609988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flipH="1">
            <a:off x="3876151" y="4369000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H="1">
            <a:off x="3876151" y="458671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 flipH="1">
            <a:off x="3876151" y="481531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3962820" y="4910873"/>
            <a:ext cx="148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cs typeface="Times New Roman" panose="02020603050405020304" pitchFamily="18" charset="0"/>
              </a:rPr>
              <a:t>c</a:t>
            </a:r>
            <a:r>
              <a:rPr lang="de-DE" sz="1400" dirty="0" smtClean="0">
                <a:cs typeface="Times New Roman" panose="02020603050405020304" pitchFamily="18" charset="0"/>
              </a:rPr>
              <a:t>-FLIP</a:t>
            </a:r>
            <a:r>
              <a:rPr lang="de-DE" sz="1400" baseline="-25000" dirty="0" smtClean="0">
                <a:cs typeface="Times New Roman" panose="02020603050405020304" pitchFamily="18" charset="0"/>
              </a:rPr>
              <a:t>L </a:t>
            </a:r>
            <a:r>
              <a:rPr lang="de-DE" sz="1400" dirty="0" smtClean="0">
                <a:cs typeface="Times New Roman" panose="02020603050405020304" pitchFamily="18" charset="0"/>
              </a:rPr>
              <a:t>(</a:t>
            </a:r>
            <a:r>
              <a:rPr lang="de-DE" sz="1400" dirty="0" err="1">
                <a:cs typeface="Times New Roman" panose="02020603050405020304" pitchFamily="18" charset="0"/>
              </a:rPr>
              <a:t>l</a:t>
            </a:r>
            <a:r>
              <a:rPr lang="de-DE" sz="1400" dirty="0" err="1" smtClean="0">
                <a:cs typeface="Times New Roman" panose="02020603050405020304" pitchFamily="18" charset="0"/>
              </a:rPr>
              <a:t>.e</a:t>
            </a:r>
            <a:r>
              <a:rPr lang="de-DE" sz="1400" dirty="0" smtClean="0">
                <a:cs typeface="Times New Roman" panose="02020603050405020304" pitchFamily="18" charset="0"/>
              </a:rPr>
              <a:t>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3962820" y="5103896"/>
            <a:ext cx="79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 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91" name="Gerade Verbindung mit Pfeil 90"/>
          <p:cNvCxnSpPr/>
          <p:nvPr/>
        </p:nvCxnSpPr>
        <p:spPr>
          <a:xfrm flipH="1">
            <a:off x="3876151" y="5071124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/>
          <p:nvPr/>
        </p:nvCxnSpPr>
        <p:spPr>
          <a:xfrm flipH="1">
            <a:off x="3876151" y="526706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 flipH="1">
            <a:off x="3876151" y="568480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H="1">
            <a:off x="3876151" y="591340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 flipH="1">
            <a:off x="3876151" y="6114790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 flipH="1">
            <a:off x="3876151" y="6148807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3962820" y="6235158"/>
            <a:ext cx="247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procaspase-10 p59/p55 (</a:t>
            </a:r>
            <a:r>
              <a:rPr lang="de-DE" sz="1400" dirty="0" err="1">
                <a:cs typeface="Times New Roman" panose="02020603050405020304" pitchFamily="18" charset="0"/>
              </a:rPr>
              <a:t>l</a:t>
            </a:r>
            <a:r>
              <a:rPr lang="de-DE" sz="1400" dirty="0" err="1" smtClean="0">
                <a:cs typeface="Times New Roman" panose="02020603050405020304" pitchFamily="18" charset="0"/>
              </a:rPr>
              <a:t>.e</a:t>
            </a:r>
            <a:r>
              <a:rPr lang="de-DE" sz="1400" dirty="0" smtClean="0">
                <a:cs typeface="Times New Roman" panose="02020603050405020304" pitchFamily="18" charset="0"/>
              </a:rPr>
              <a:t>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98" name="Gerade Verbindung mit Pfeil 97"/>
          <p:cNvCxnSpPr/>
          <p:nvPr/>
        </p:nvCxnSpPr>
        <p:spPr>
          <a:xfrm flipH="1">
            <a:off x="3876151" y="6377407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 flipH="1">
            <a:off x="3876151" y="6411424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>
          <a:xfrm flipH="1">
            <a:off x="3876151" y="6669958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 flipH="1">
            <a:off x="3876151" y="680738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>
            <a:off x="3876151" y="695153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595976" y="6811508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42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595976" y="5973415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59/55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95976" y="4426681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55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595976" y="4203909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27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595976" y="1126468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55/53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95976" y="6523713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54/45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595976" y="5517973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26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-564112" y="25910"/>
            <a:ext cx="26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cs typeface="Times New Roman" panose="02020603050405020304" pitchFamily="18" charset="0"/>
              </a:rPr>
              <a:t>Figure</a:t>
            </a:r>
            <a:r>
              <a:rPr lang="de-DE" b="1" dirty="0" smtClean="0">
                <a:cs typeface="Times New Roman" panose="02020603050405020304" pitchFamily="18" charset="0"/>
              </a:rPr>
              <a:t> </a:t>
            </a:r>
            <a:r>
              <a:rPr lang="de-DE" b="1" dirty="0"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3965949" y="2943087"/>
            <a:ext cx="98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p30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104" name="Gerade Verbindung mit Pfeil 103"/>
          <p:cNvCxnSpPr/>
          <p:nvPr/>
        </p:nvCxnSpPr>
        <p:spPr>
          <a:xfrm flipH="1">
            <a:off x="3875020" y="311543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601408" y="858816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M [</a:t>
            </a:r>
            <a:r>
              <a:rPr lang="de-DE" sz="1400" dirty="0" err="1" smtClean="0">
                <a:cs typeface="Arial" panose="020B0604020202020204" pitchFamily="34" charset="0"/>
              </a:rPr>
              <a:t>kDa</a:t>
            </a:r>
            <a:r>
              <a:rPr lang="de-DE" sz="1400" dirty="0" smtClean="0">
                <a:cs typeface="Arial" panose="020B0604020202020204" pitchFamily="34" charset="0"/>
              </a:rPr>
              <a:t>]</a:t>
            </a:r>
            <a:endParaRPr lang="de-DE" sz="1400" dirty="0">
              <a:cs typeface="Arial" panose="020B0604020202020204" pitchFamily="34" charset="0"/>
            </a:endParaRPr>
          </a:p>
        </p:txBody>
      </p:sp>
      <p:graphicFrame>
        <p:nvGraphicFramePr>
          <p:cNvPr id="106" name="Tabel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2199"/>
              </p:ext>
            </p:extLst>
          </p:nvPr>
        </p:nvGraphicFramePr>
        <p:xfrm>
          <a:off x="2821268" y="1831310"/>
          <a:ext cx="552826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413">
                  <a:extLst>
                    <a:ext uri="{9D8B030D-6E8A-4147-A177-3AD203B41FA5}">
                      <a16:colId xmlns:a16="http://schemas.microsoft.com/office/drawing/2014/main" val="2625506171"/>
                    </a:ext>
                  </a:extLst>
                </a:gridCol>
                <a:gridCol w="276413">
                  <a:extLst>
                    <a:ext uri="{9D8B030D-6E8A-4147-A177-3AD203B41FA5}">
                      <a16:colId xmlns:a16="http://schemas.microsoft.com/office/drawing/2014/main" val="3266686320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4837546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295919"/>
                  </a:ext>
                </a:extLst>
              </a:tr>
            </a:tbl>
          </a:graphicData>
        </a:graphic>
      </p:graphicFrame>
      <p:sp>
        <p:nvSpPr>
          <p:cNvPr id="107" name="Textfeld 106"/>
          <p:cNvSpPr txBox="1"/>
          <p:nvPr/>
        </p:nvSpPr>
        <p:spPr>
          <a:xfrm>
            <a:off x="3956705" y="1817473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p55/p53/CD95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3960243" y="2097469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p43/p41/CD95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graphicFrame>
        <p:nvGraphicFramePr>
          <p:cNvPr id="109" name="Tabel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54840"/>
              </p:ext>
            </p:extLst>
          </p:nvPr>
        </p:nvGraphicFramePr>
        <p:xfrm>
          <a:off x="2835442" y="3642393"/>
          <a:ext cx="552826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413">
                  <a:extLst>
                    <a:ext uri="{9D8B030D-6E8A-4147-A177-3AD203B41FA5}">
                      <a16:colId xmlns:a16="http://schemas.microsoft.com/office/drawing/2014/main" val="2625506171"/>
                    </a:ext>
                  </a:extLst>
                </a:gridCol>
                <a:gridCol w="276413">
                  <a:extLst>
                    <a:ext uri="{9D8B030D-6E8A-4147-A177-3AD203B41FA5}">
                      <a16:colId xmlns:a16="http://schemas.microsoft.com/office/drawing/2014/main" val="3266686320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4837546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295919"/>
                  </a:ext>
                </a:extLst>
              </a:tr>
            </a:tbl>
          </a:graphicData>
        </a:graphic>
      </p:graphicFrame>
      <p:sp>
        <p:nvSpPr>
          <p:cNvPr id="110" name="Textfeld 109"/>
          <p:cNvSpPr txBox="1"/>
          <p:nvPr/>
        </p:nvSpPr>
        <p:spPr>
          <a:xfrm>
            <a:off x="3970879" y="3628556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p30/CD95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3974417" y="3908552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p18/CD95</a:t>
            </a:r>
            <a:endParaRPr lang="de-DE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38" t="39850" r="25063" b="53259"/>
          <a:stretch/>
        </p:blipFill>
        <p:spPr>
          <a:xfrm>
            <a:off x="1385284" y="3934087"/>
            <a:ext cx="2520000" cy="269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4" t="30143" r="24299" b="56683"/>
          <a:stretch/>
        </p:blipFill>
        <p:spPr>
          <a:xfrm>
            <a:off x="1385284" y="4606689"/>
            <a:ext cx="2520000" cy="515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21782" r="28500" b="70786"/>
          <a:stretch/>
        </p:blipFill>
        <p:spPr>
          <a:xfrm>
            <a:off x="1386783" y="6400761"/>
            <a:ext cx="2518501" cy="299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0" t="27863" r="27232" b="61901"/>
          <a:stretch/>
        </p:blipFill>
        <p:spPr>
          <a:xfrm>
            <a:off x="1385284" y="1334893"/>
            <a:ext cx="2520000" cy="40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07" t="27659" r="26695" b="43289"/>
          <a:stretch/>
        </p:blipFill>
        <p:spPr>
          <a:xfrm>
            <a:off x="1385284" y="1981442"/>
            <a:ext cx="2520000" cy="1137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Grafik 4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2" t="41713" r="26926" b="53621"/>
          <a:stretch/>
        </p:blipFill>
        <p:spPr>
          <a:xfrm>
            <a:off x="1385284" y="5457851"/>
            <a:ext cx="2520000" cy="187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41898" r="26818" b="40707"/>
          <a:stretch/>
        </p:blipFill>
        <p:spPr>
          <a:xfrm>
            <a:off x="1385284" y="5673374"/>
            <a:ext cx="2520000" cy="699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37828" r="25260" b="55655"/>
          <a:stretch/>
        </p:blipFill>
        <p:spPr>
          <a:xfrm>
            <a:off x="1385284" y="6726456"/>
            <a:ext cx="2520000" cy="264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88" t="25322" r="25495" b="65738"/>
          <a:stretch/>
        </p:blipFill>
        <p:spPr>
          <a:xfrm>
            <a:off x="1385284" y="4229484"/>
            <a:ext cx="2520000" cy="354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Grafik 6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52" t="32026" r="26931" b="60710"/>
          <a:stretch/>
        </p:blipFill>
        <p:spPr>
          <a:xfrm>
            <a:off x="1385284" y="5145934"/>
            <a:ext cx="2520000" cy="28795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3" name="Tabel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46183"/>
              </p:ext>
            </p:extLst>
          </p:nvPr>
        </p:nvGraphicFramePr>
        <p:xfrm>
          <a:off x="1385284" y="1026486"/>
          <a:ext cx="2520000" cy="2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000">
                  <a:extLst>
                    <a:ext uri="{9D8B030D-6E8A-4147-A177-3AD203B41FA5}">
                      <a16:colId xmlns:a16="http://schemas.microsoft.com/office/drawing/2014/main" val="3859604085"/>
                    </a:ext>
                  </a:extLst>
                </a:gridCol>
                <a:gridCol w="2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0000">
                  <a:extLst>
                    <a:ext uri="{9D8B030D-6E8A-4147-A177-3AD203B41FA5}">
                      <a16:colId xmlns:a16="http://schemas.microsoft.com/office/drawing/2014/main" val="2062989169"/>
                    </a:ext>
                  </a:extLst>
                </a:gridCol>
                <a:gridCol w="28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BC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Textfeld 73"/>
          <p:cNvSpPr txBox="1"/>
          <p:nvPr/>
        </p:nvSpPr>
        <p:spPr>
          <a:xfrm>
            <a:off x="3862674" y="1011980"/>
            <a:ext cx="291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250 </a:t>
            </a:r>
            <a:r>
              <a:rPr lang="de-DE" sz="1400" dirty="0" err="1" smtClean="0">
                <a:cs typeface="Times New Roman" panose="02020603050405020304" pitchFamily="18" charset="0"/>
              </a:rPr>
              <a:t>ng</a:t>
            </a:r>
            <a:r>
              <a:rPr lang="de-DE" sz="1400" dirty="0" smtClean="0">
                <a:cs typeface="Times New Roman" panose="02020603050405020304" pitchFamily="18" charset="0"/>
              </a:rPr>
              <a:t>/</a:t>
            </a:r>
            <a:r>
              <a:rPr lang="de-DE" sz="1400" dirty="0" err="1" smtClean="0">
                <a:cs typeface="Times New Roman" panose="02020603050405020304" pitchFamily="18" charset="0"/>
              </a:rPr>
              <a:t>mL</a:t>
            </a:r>
            <a:r>
              <a:rPr lang="de-DE" sz="1400" dirty="0" smtClean="0">
                <a:cs typeface="Times New Roman" panose="02020603050405020304" pitchFamily="18" charset="0"/>
              </a:rPr>
              <a:t> CD95L [h]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75" name="Gerade Verbindung 12"/>
          <p:cNvCxnSpPr/>
          <p:nvPr/>
        </p:nvCxnSpPr>
        <p:spPr>
          <a:xfrm flipH="1">
            <a:off x="1394039" y="952354"/>
            <a:ext cx="105864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13"/>
          <p:cNvCxnSpPr/>
          <p:nvPr/>
        </p:nvCxnSpPr>
        <p:spPr>
          <a:xfrm flipH="1">
            <a:off x="2551186" y="952354"/>
            <a:ext cx="13624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678963" y="395242"/>
            <a:ext cx="260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cs typeface="Times New Roman" panose="02020603050405020304" pitchFamily="18" charset="0"/>
              </a:rPr>
              <a:t>HeLa-CD95-FL </a:t>
            </a:r>
            <a:r>
              <a:rPr lang="de-DE" sz="1600" dirty="0" err="1" smtClean="0">
                <a:cs typeface="Times New Roman" panose="02020603050405020304" pitchFamily="18" charset="0"/>
              </a:rPr>
              <a:t>cells</a:t>
            </a:r>
            <a:endParaRPr lang="de-DE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de-DE" sz="1600" dirty="0" smtClean="0"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cs typeface="Times New Roman" panose="02020603050405020304" pitchFamily="18" charset="0"/>
              </a:rPr>
              <a:t>lysate</a:t>
            </a:r>
            <a:r>
              <a:rPr lang="de-DE" sz="1600" dirty="0" smtClean="0">
                <a:cs typeface="Times New Roman" panose="02020603050405020304" pitchFamily="18" charset="0"/>
              </a:rPr>
              <a:t> </a:t>
            </a:r>
            <a:endParaRPr lang="de-DE" sz="1600" dirty="0">
              <a:cs typeface="Times New Roman" panose="02020603050405020304" pitchFamily="18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2869571" y="641463"/>
            <a:ext cx="161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cs typeface="Times New Roman" panose="02020603050405020304" pitchFamily="18" charset="0"/>
              </a:rPr>
              <a:t>DISC-IP </a:t>
            </a:r>
            <a:endParaRPr lang="de-DE" sz="1600" dirty="0">
              <a:cs typeface="Times New Roman" panose="02020603050405020304" pitchFamily="18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4070412" y="4507572"/>
            <a:ext cx="198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procaspase-10 p59/p55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4070412" y="4120397"/>
            <a:ext cx="148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cs typeface="Times New Roman" panose="02020603050405020304" pitchFamily="18" charset="0"/>
              </a:rPr>
              <a:t>c</a:t>
            </a:r>
            <a:r>
              <a:rPr lang="de-DE" sz="1400" dirty="0" smtClean="0">
                <a:cs typeface="Times New Roman" panose="02020603050405020304" pitchFamily="18" charset="0"/>
              </a:rPr>
              <a:t>-FLIP</a:t>
            </a:r>
            <a:r>
              <a:rPr lang="de-DE" sz="1400" baseline="-25000" dirty="0" smtClean="0">
                <a:cs typeface="Times New Roman" panose="02020603050405020304" pitchFamily="18" charset="0"/>
              </a:rPr>
              <a:t>L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4070412" y="4261590"/>
            <a:ext cx="79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 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070411" y="3859602"/>
            <a:ext cx="2365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FADD/ light </a:t>
            </a:r>
            <a:r>
              <a:rPr lang="de-DE" sz="1400" dirty="0" err="1" smtClean="0">
                <a:cs typeface="Times New Roman" panose="02020603050405020304" pitchFamily="18" charset="0"/>
              </a:rPr>
              <a:t>chain</a:t>
            </a:r>
            <a:r>
              <a:rPr lang="de-DE" sz="1400" dirty="0" smtClean="0">
                <a:cs typeface="Times New Roman" panose="02020603050405020304" pitchFamily="18" charset="0"/>
              </a:rPr>
              <a:t>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4070412" y="1222234"/>
            <a:ext cx="2259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procaspase-8 p55/p53 (s. e.)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86" name="Gerade Verbindung mit Pfeil 85"/>
          <p:cNvCxnSpPr/>
          <p:nvPr/>
        </p:nvCxnSpPr>
        <p:spPr>
          <a:xfrm flipH="1">
            <a:off x="3979483" y="1400993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4070412" y="2850602"/>
            <a:ext cx="98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p18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4070412" y="6732549"/>
            <a:ext cx="117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cs typeface="Times New Roman" panose="02020603050405020304" pitchFamily="18" charset="0"/>
              </a:rPr>
              <a:t>actin</a:t>
            </a:r>
            <a:r>
              <a:rPr lang="de-DE" sz="1400" dirty="0" smtClean="0">
                <a:cs typeface="Times New Roman" panose="02020603050405020304" pitchFamily="18" charset="0"/>
              </a:rPr>
              <a:t>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4070412" y="1414121"/>
            <a:ext cx="135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p43/p41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4070412" y="5103653"/>
            <a:ext cx="90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CD95</a:t>
            </a:r>
          </a:p>
        </p:txBody>
      </p:sp>
      <p:cxnSp>
        <p:nvCxnSpPr>
          <p:cNvPr id="91" name="Gerade Verbindung mit Pfeil 90"/>
          <p:cNvCxnSpPr/>
          <p:nvPr/>
        </p:nvCxnSpPr>
        <p:spPr>
          <a:xfrm flipH="1">
            <a:off x="3979483" y="1435010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 flipH="1">
            <a:off x="3979483" y="1576543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 flipH="1">
            <a:off x="3979483" y="1610560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4070412" y="2057466"/>
            <a:ext cx="135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p43/p41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4070412" y="1864399"/>
            <a:ext cx="2461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procaspase-8 p55/p53 (l. e.)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99" name="Gerade Verbindung mit Pfeil 98"/>
          <p:cNvCxnSpPr/>
          <p:nvPr/>
        </p:nvCxnSpPr>
        <p:spPr>
          <a:xfrm flipH="1">
            <a:off x="3979483" y="203227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>
          <a:xfrm flipH="1">
            <a:off x="3979483" y="206628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 flipH="1">
            <a:off x="3979483" y="2219888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>
            <a:off x="3979483" y="2253905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 flipH="1">
            <a:off x="3979483" y="304283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H="1">
            <a:off x="3979483" y="4024911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H="1">
            <a:off x="3979483" y="4280648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 flipH="1">
            <a:off x="3979483" y="444653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 flipH="1">
            <a:off x="3979483" y="468342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/>
          <p:nvPr/>
        </p:nvCxnSpPr>
        <p:spPr>
          <a:xfrm flipH="1">
            <a:off x="3979483" y="4717443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/>
          <p:nvPr/>
        </p:nvCxnSpPr>
        <p:spPr>
          <a:xfrm flipH="1">
            <a:off x="3979483" y="5216503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 flipH="1">
            <a:off x="3979483" y="5329238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 flipH="1">
            <a:off x="3979483" y="6889283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488127" y="6728828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42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488127" y="4585592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59/55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88127" y="4161551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55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488127" y="3909044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27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488127" y="1300449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55/53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488127" y="5165783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54/45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129" name="Textfeld 128"/>
          <p:cNvSpPr txBox="1"/>
          <p:nvPr/>
        </p:nvSpPr>
        <p:spPr>
          <a:xfrm>
            <a:off x="4066152" y="4718152"/>
            <a:ext cx="58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130" name="Gerade Verbindung mit Pfeil 129"/>
          <p:cNvCxnSpPr/>
          <p:nvPr/>
        </p:nvCxnSpPr>
        <p:spPr>
          <a:xfrm flipH="1">
            <a:off x="3979483" y="4902480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/>
          <p:cNvSpPr txBox="1"/>
          <p:nvPr/>
        </p:nvSpPr>
        <p:spPr>
          <a:xfrm>
            <a:off x="488127" y="6389742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116/89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488127" y="5379326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35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4072684" y="6343608"/>
            <a:ext cx="117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PARP1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134" name="Gerade Verbindung mit Pfeil 133"/>
          <p:cNvCxnSpPr/>
          <p:nvPr/>
        </p:nvCxnSpPr>
        <p:spPr>
          <a:xfrm flipH="1">
            <a:off x="3979483" y="6539151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feld 134"/>
          <p:cNvSpPr txBox="1"/>
          <p:nvPr/>
        </p:nvSpPr>
        <p:spPr>
          <a:xfrm>
            <a:off x="4074955" y="6475104"/>
            <a:ext cx="152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cs typeface="Times New Roman" panose="02020603050405020304" pitchFamily="18" charset="0"/>
              </a:rPr>
              <a:t>cleaved</a:t>
            </a:r>
            <a:r>
              <a:rPr lang="de-DE" sz="1400" dirty="0" smtClean="0">
                <a:cs typeface="Times New Roman" panose="02020603050405020304" pitchFamily="18" charset="0"/>
              </a:rPr>
              <a:t> PARP1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136" name="Gerade Verbindung mit Pfeil 135"/>
          <p:cNvCxnSpPr/>
          <p:nvPr/>
        </p:nvCxnSpPr>
        <p:spPr>
          <a:xfrm flipH="1">
            <a:off x="3979483" y="665076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4074956" y="6052801"/>
            <a:ext cx="117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p19/p17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138" name="Gerade Verbindung mit Pfeil 137"/>
          <p:cNvCxnSpPr/>
          <p:nvPr/>
        </p:nvCxnSpPr>
        <p:spPr>
          <a:xfrm flipH="1">
            <a:off x="3979483" y="6260177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mit Pfeil 138"/>
          <p:cNvCxnSpPr/>
          <p:nvPr/>
        </p:nvCxnSpPr>
        <p:spPr>
          <a:xfrm flipH="1">
            <a:off x="3979483" y="6205098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feld 139"/>
          <p:cNvSpPr txBox="1"/>
          <p:nvPr/>
        </p:nvSpPr>
        <p:spPr>
          <a:xfrm>
            <a:off x="4072683" y="5619631"/>
            <a:ext cx="1707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procaspase-3 (l. e.)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141" name="Gerade Verbindung mit Pfeil 140"/>
          <p:cNvCxnSpPr/>
          <p:nvPr/>
        </p:nvCxnSpPr>
        <p:spPr>
          <a:xfrm flipH="1">
            <a:off x="3979483" y="5788198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feld 141"/>
          <p:cNvSpPr txBox="1"/>
          <p:nvPr/>
        </p:nvSpPr>
        <p:spPr>
          <a:xfrm>
            <a:off x="4074955" y="5392487"/>
            <a:ext cx="1901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>
                <a:cs typeface="Times New Roman" panose="02020603050405020304" pitchFamily="18" charset="0"/>
              </a:rPr>
              <a:t>procaspase-3 </a:t>
            </a:r>
            <a:r>
              <a:rPr lang="de-DE" sz="1400" dirty="0" smtClean="0">
                <a:cs typeface="Times New Roman" panose="02020603050405020304" pitchFamily="18" charset="0"/>
              </a:rPr>
              <a:t>(s. e.)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143" name="Gerade Verbindung mit Pfeil 142"/>
          <p:cNvCxnSpPr/>
          <p:nvPr/>
        </p:nvCxnSpPr>
        <p:spPr>
          <a:xfrm flipH="1">
            <a:off x="3979483" y="5561054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-564112" y="25910"/>
            <a:ext cx="26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cs typeface="Times New Roman" panose="02020603050405020304" pitchFamily="18" charset="0"/>
              </a:rPr>
              <a:t>Figure</a:t>
            </a:r>
            <a:r>
              <a:rPr lang="de-DE" b="1" dirty="0" smtClean="0">
                <a:cs typeface="Times New Roman" panose="02020603050405020304" pitchFamily="18" charset="0"/>
              </a:rPr>
              <a:t> 5</a:t>
            </a:r>
            <a:endParaRPr lang="de-DE" b="1" dirty="0"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070408" y="2315309"/>
            <a:ext cx="98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p30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71" name="Gerade Verbindung mit Pfeil 70"/>
          <p:cNvCxnSpPr/>
          <p:nvPr/>
        </p:nvCxnSpPr>
        <p:spPr>
          <a:xfrm flipH="1">
            <a:off x="3979479" y="2487661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505116" y="1020892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M [</a:t>
            </a:r>
            <a:r>
              <a:rPr lang="de-DE" sz="1400" dirty="0" err="1" smtClean="0">
                <a:cs typeface="Arial" panose="020B0604020202020204" pitchFamily="34" charset="0"/>
              </a:rPr>
              <a:t>kDa</a:t>
            </a:r>
            <a:r>
              <a:rPr lang="de-DE" sz="1400" dirty="0" smtClean="0">
                <a:cs typeface="Arial" panose="020B0604020202020204" pitchFamily="34" charset="0"/>
              </a:rPr>
              <a:t>]</a:t>
            </a:r>
            <a:endParaRPr lang="de-DE" sz="1400" dirty="0">
              <a:cs typeface="Arial" panose="020B0604020202020204" pitchFamily="34" charset="0"/>
            </a:endParaRPr>
          </a:p>
        </p:txBody>
      </p:sp>
      <p:graphicFrame>
        <p:nvGraphicFramePr>
          <p:cNvPr id="82" name="Tabel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08994"/>
              </p:ext>
            </p:extLst>
          </p:nvPr>
        </p:nvGraphicFramePr>
        <p:xfrm>
          <a:off x="2810632" y="1695653"/>
          <a:ext cx="848691" cy="29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897">
                  <a:extLst>
                    <a:ext uri="{9D8B030D-6E8A-4147-A177-3AD203B41FA5}">
                      <a16:colId xmlns:a16="http://schemas.microsoft.com/office/drawing/2014/main" val="2625506171"/>
                    </a:ext>
                  </a:extLst>
                </a:gridCol>
                <a:gridCol w="282897">
                  <a:extLst>
                    <a:ext uri="{9D8B030D-6E8A-4147-A177-3AD203B41FA5}">
                      <a16:colId xmlns:a16="http://schemas.microsoft.com/office/drawing/2014/main" val="3266686320"/>
                    </a:ext>
                  </a:extLst>
                </a:gridCol>
                <a:gridCol w="282897">
                  <a:extLst>
                    <a:ext uri="{9D8B030D-6E8A-4147-A177-3AD203B41FA5}">
                      <a16:colId xmlns:a16="http://schemas.microsoft.com/office/drawing/2014/main" val="440686345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4837546"/>
                  </a:ext>
                </a:extLst>
              </a:tr>
            </a:tbl>
          </a:graphicData>
        </a:graphic>
      </p:graphicFrame>
      <p:sp>
        <p:nvSpPr>
          <p:cNvPr id="83" name="Textfeld 82"/>
          <p:cNvSpPr txBox="1"/>
          <p:nvPr/>
        </p:nvSpPr>
        <p:spPr>
          <a:xfrm>
            <a:off x="3967335" y="1671183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p43/CD95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graphicFrame>
        <p:nvGraphicFramePr>
          <p:cNvPr id="92" name="Tabel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409371"/>
              </p:ext>
            </p:extLst>
          </p:nvPr>
        </p:nvGraphicFramePr>
        <p:xfrm>
          <a:off x="2803537" y="3070794"/>
          <a:ext cx="848691" cy="89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897">
                  <a:extLst>
                    <a:ext uri="{9D8B030D-6E8A-4147-A177-3AD203B41FA5}">
                      <a16:colId xmlns:a16="http://schemas.microsoft.com/office/drawing/2014/main" val="2625506171"/>
                    </a:ext>
                  </a:extLst>
                </a:gridCol>
                <a:gridCol w="282897">
                  <a:extLst>
                    <a:ext uri="{9D8B030D-6E8A-4147-A177-3AD203B41FA5}">
                      <a16:colId xmlns:a16="http://schemas.microsoft.com/office/drawing/2014/main" val="3266686320"/>
                    </a:ext>
                  </a:extLst>
                </a:gridCol>
                <a:gridCol w="282897">
                  <a:extLst>
                    <a:ext uri="{9D8B030D-6E8A-4147-A177-3AD203B41FA5}">
                      <a16:colId xmlns:a16="http://schemas.microsoft.com/office/drawing/2014/main" val="440686345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4837546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2343345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7752977"/>
                  </a:ext>
                </a:extLst>
              </a:tr>
            </a:tbl>
          </a:graphicData>
        </a:graphic>
      </p:graphicFrame>
      <p:sp>
        <p:nvSpPr>
          <p:cNvPr id="93" name="Textfeld 92"/>
          <p:cNvSpPr txBox="1"/>
          <p:nvPr/>
        </p:nvSpPr>
        <p:spPr>
          <a:xfrm>
            <a:off x="3967322" y="3056957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p55/CD95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3967322" y="3347586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p30/CD95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3967322" y="3638211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p18/CD95 </a:t>
            </a:r>
            <a:endParaRPr lang="de-DE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838779" y="6620488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42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38779" y="5734999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59/55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18901" y="4646047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55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808962" y="4381886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27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38779" y="2024870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55/53</a:t>
            </a:r>
            <a:endParaRPr lang="de-DE" sz="1400" dirty="0">
              <a:cs typeface="Arial" panose="020B0604020202020204" pitchFamily="34" charset="0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04" t="34263" r="37592" b="56079"/>
          <a:stretch/>
        </p:blipFill>
        <p:spPr>
          <a:xfrm>
            <a:off x="1720674" y="4726824"/>
            <a:ext cx="1980000" cy="457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8" t="33289" r="37448" b="55576"/>
          <a:stretch/>
        </p:blipFill>
        <p:spPr>
          <a:xfrm>
            <a:off x="1720674" y="5208718"/>
            <a:ext cx="1980000" cy="527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2" t="35931" r="41034" b="55100"/>
          <a:stretch/>
        </p:blipFill>
        <p:spPr>
          <a:xfrm>
            <a:off x="1720674" y="4281250"/>
            <a:ext cx="1980000" cy="424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24094" r="40857" b="65522"/>
          <a:stretch/>
        </p:blipFill>
        <p:spPr>
          <a:xfrm>
            <a:off x="1720674" y="5752816"/>
            <a:ext cx="1980000" cy="49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Grafik 4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41" t="32692" r="37476" b="57937"/>
          <a:stretch/>
        </p:blipFill>
        <p:spPr>
          <a:xfrm>
            <a:off x="1720674" y="2034131"/>
            <a:ext cx="1980000" cy="446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Grafik 4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32693" r="37724" b="41346"/>
          <a:stretch/>
        </p:blipFill>
        <p:spPr>
          <a:xfrm>
            <a:off x="1720674" y="2496242"/>
            <a:ext cx="1980000" cy="123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Grafik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3" t="30231" r="38694" b="64577"/>
          <a:stretch/>
        </p:blipFill>
        <p:spPr>
          <a:xfrm>
            <a:off x="1720673" y="6628499"/>
            <a:ext cx="1980000" cy="250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Grafik 6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30962" r="40601" b="62126"/>
          <a:stretch/>
        </p:blipFill>
        <p:spPr>
          <a:xfrm>
            <a:off x="1720674" y="6277102"/>
            <a:ext cx="1980000" cy="32948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9" name="Tabel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50998"/>
              </p:ext>
            </p:extLst>
          </p:nvPr>
        </p:nvGraphicFramePr>
        <p:xfrm>
          <a:off x="1720062" y="1723440"/>
          <a:ext cx="1980000" cy="2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endParaRPr lang="de-DE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feld 69"/>
          <p:cNvSpPr txBox="1"/>
          <p:nvPr/>
        </p:nvSpPr>
        <p:spPr>
          <a:xfrm>
            <a:off x="3668119" y="1718555"/>
            <a:ext cx="291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500 </a:t>
            </a:r>
            <a:r>
              <a:rPr lang="de-DE" sz="1400" dirty="0" err="1" smtClean="0">
                <a:cs typeface="Times New Roman" panose="02020603050405020304" pitchFamily="18" charset="0"/>
              </a:rPr>
              <a:t>ng</a:t>
            </a:r>
            <a:r>
              <a:rPr lang="de-DE" sz="1400" dirty="0" smtClean="0">
                <a:cs typeface="Times New Roman" panose="02020603050405020304" pitchFamily="18" charset="0"/>
              </a:rPr>
              <a:t>/</a:t>
            </a:r>
            <a:r>
              <a:rPr lang="de-DE" sz="1400" dirty="0" err="1" smtClean="0">
                <a:cs typeface="Times New Roman" panose="02020603050405020304" pitchFamily="18" charset="0"/>
              </a:rPr>
              <a:t>mL</a:t>
            </a:r>
            <a:r>
              <a:rPr lang="de-DE" sz="1400" dirty="0" smtClean="0">
                <a:cs typeface="Times New Roman" panose="02020603050405020304" pitchFamily="18" charset="0"/>
              </a:rPr>
              <a:t> CD95L [min]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71" name="Gerade Verbindung 12"/>
          <p:cNvCxnSpPr/>
          <p:nvPr/>
        </p:nvCxnSpPr>
        <p:spPr>
          <a:xfrm flipH="1">
            <a:off x="1720132" y="1649308"/>
            <a:ext cx="9301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Gerade Verbindung 13"/>
          <p:cNvCxnSpPr/>
          <p:nvPr/>
        </p:nvCxnSpPr>
        <p:spPr>
          <a:xfrm flipH="1">
            <a:off x="2743197" y="1649308"/>
            <a:ext cx="90405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861739" y="1088347"/>
            <a:ext cx="260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cs typeface="Times New Roman" panose="02020603050405020304" pitchFamily="18" charset="0"/>
              </a:rPr>
              <a:t>Activated</a:t>
            </a:r>
            <a:r>
              <a:rPr lang="de-DE" sz="1600" dirty="0" smtClean="0"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cs typeface="Times New Roman" panose="02020603050405020304" pitchFamily="18" charset="0"/>
              </a:rPr>
              <a:t>primary</a:t>
            </a:r>
            <a:r>
              <a:rPr lang="de-DE" sz="1600" dirty="0" smtClean="0">
                <a:cs typeface="Times New Roman" panose="02020603050405020304" pitchFamily="18" charset="0"/>
              </a:rPr>
              <a:t> T </a:t>
            </a:r>
            <a:r>
              <a:rPr lang="de-DE" sz="1600" dirty="0" err="1" smtClean="0">
                <a:cs typeface="Times New Roman" panose="02020603050405020304" pitchFamily="18" charset="0"/>
              </a:rPr>
              <a:t>cells</a:t>
            </a:r>
            <a:endParaRPr lang="de-DE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de-DE" sz="1600" dirty="0" smtClean="0"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cs typeface="Times New Roman" panose="02020603050405020304" pitchFamily="18" charset="0"/>
              </a:rPr>
              <a:t>lysate</a:t>
            </a:r>
            <a:r>
              <a:rPr lang="de-DE" sz="1600" dirty="0" smtClean="0">
                <a:cs typeface="Times New Roman" panose="02020603050405020304" pitchFamily="18" charset="0"/>
              </a:rPr>
              <a:t> </a:t>
            </a:r>
            <a:endParaRPr lang="de-DE" sz="1600" dirty="0">
              <a:cs typeface="Times New Roman" panose="02020603050405020304" pitchFamily="18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2839298" y="1336899"/>
            <a:ext cx="161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cs typeface="Times New Roman" panose="02020603050405020304" pitchFamily="18" charset="0"/>
              </a:rPr>
              <a:t>DISC-IP </a:t>
            </a:r>
            <a:endParaRPr lang="de-DE" sz="1600" dirty="0">
              <a:cs typeface="Times New Roman" panose="02020603050405020304" pitchFamily="18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3864464" y="5724846"/>
            <a:ext cx="2419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procaspase-10 p59/p55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3864464" y="4613496"/>
            <a:ext cx="148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cs typeface="Times New Roman" panose="02020603050405020304" pitchFamily="18" charset="0"/>
              </a:rPr>
              <a:t>c</a:t>
            </a:r>
            <a:r>
              <a:rPr lang="de-DE" sz="1400" dirty="0" smtClean="0">
                <a:cs typeface="Times New Roman" panose="02020603050405020304" pitchFamily="18" charset="0"/>
              </a:rPr>
              <a:t>-FLIP</a:t>
            </a:r>
            <a:r>
              <a:rPr lang="de-DE" sz="1400" baseline="-25000" dirty="0" smtClean="0">
                <a:cs typeface="Times New Roman" panose="02020603050405020304" pitchFamily="18" charset="0"/>
              </a:rPr>
              <a:t>L </a:t>
            </a:r>
            <a:r>
              <a:rPr lang="de-DE" sz="1400" dirty="0" smtClean="0">
                <a:cs typeface="Times New Roman" panose="02020603050405020304" pitchFamily="18" charset="0"/>
              </a:rPr>
              <a:t>(</a:t>
            </a:r>
            <a:r>
              <a:rPr lang="de-DE" sz="1400" dirty="0" err="1" smtClean="0">
                <a:cs typeface="Times New Roman" panose="02020603050405020304" pitchFamily="18" charset="0"/>
              </a:rPr>
              <a:t>s.e</a:t>
            </a:r>
            <a:r>
              <a:rPr lang="de-DE" sz="1400" dirty="0" smtClean="0">
                <a:cs typeface="Times New Roman" panose="02020603050405020304" pitchFamily="18" charset="0"/>
              </a:rPr>
              <a:t>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3864464" y="4770156"/>
            <a:ext cx="79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 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3864464" y="4319381"/>
            <a:ext cx="909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FADD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3864464" y="1983492"/>
            <a:ext cx="2419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procaspase-8 p55/p53 (s. e.)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82" name="Gerade Verbindung mit Pfeil 81"/>
          <p:cNvCxnSpPr/>
          <p:nvPr/>
        </p:nvCxnSpPr>
        <p:spPr>
          <a:xfrm flipH="1">
            <a:off x="3777795" y="2152377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3864464" y="3430096"/>
            <a:ext cx="98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p18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3864464" y="6610928"/>
            <a:ext cx="117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cs typeface="Times New Roman" panose="02020603050405020304" pitchFamily="18" charset="0"/>
              </a:rPr>
              <a:t>actin</a:t>
            </a:r>
            <a:r>
              <a:rPr lang="de-DE" sz="1400" dirty="0" smtClean="0">
                <a:cs typeface="Times New Roman" panose="02020603050405020304" pitchFamily="18" charset="0"/>
              </a:rPr>
              <a:t>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3864464" y="2208153"/>
            <a:ext cx="135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p43/p41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3864464" y="6300612"/>
            <a:ext cx="90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CD95</a:t>
            </a:r>
          </a:p>
        </p:txBody>
      </p:sp>
      <p:cxnSp>
        <p:nvCxnSpPr>
          <p:cNvPr id="87" name="Gerade Verbindung mit Pfeil 86"/>
          <p:cNvCxnSpPr/>
          <p:nvPr/>
        </p:nvCxnSpPr>
        <p:spPr>
          <a:xfrm flipH="1">
            <a:off x="3777795" y="2186394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3864464" y="2415765"/>
            <a:ext cx="228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procaspase-8 p55/p53 (l. e.)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89" name="Gerade Verbindung mit Pfeil 88"/>
          <p:cNvCxnSpPr/>
          <p:nvPr/>
        </p:nvCxnSpPr>
        <p:spPr>
          <a:xfrm flipH="1">
            <a:off x="3777795" y="2595283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H="1">
            <a:off x="3777795" y="2629300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 flipH="1">
            <a:off x="3777795" y="236208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/>
          <p:nvPr/>
        </p:nvCxnSpPr>
        <p:spPr>
          <a:xfrm flipH="1">
            <a:off x="3777795" y="239610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3864464" y="2654652"/>
            <a:ext cx="135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p43/p41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 flipH="1">
            <a:off x="3777795" y="2818527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 flipH="1">
            <a:off x="3777795" y="2852544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 flipH="1">
            <a:off x="3777795" y="360156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>
          <a:xfrm flipH="1">
            <a:off x="3777795" y="448570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 flipH="1">
            <a:off x="3777795" y="4785645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>
            <a:off x="3777795" y="4955857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>
            <a:off x="3864464" y="5137801"/>
            <a:ext cx="148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cs typeface="Times New Roman" panose="02020603050405020304" pitchFamily="18" charset="0"/>
              </a:rPr>
              <a:t>c</a:t>
            </a:r>
            <a:r>
              <a:rPr lang="de-DE" sz="1400" dirty="0" smtClean="0">
                <a:cs typeface="Times New Roman" panose="02020603050405020304" pitchFamily="18" charset="0"/>
              </a:rPr>
              <a:t>-FLIP</a:t>
            </a:r>
            <a:r>
              <a:rPr lang="de-DE" sz="1400" baseline="-25000" dirty="0" smtClean="0">
                <a:cs typeface="Times New Roman" panose="02020603050405020304" pitchFamily="18" charset="0"/>
              </a:rPr>
              <a:t>L </a:t>
            </a:r>
            <a:r>
              <a:rPr lang="de-DE" sz="1400" dirty="0" smtClean="0">
                <a:cs typeface="Times New Roman" panose="02020603050405020304" pitchFamily="18" charset="0"/>
              </a:rPr>
              <a:t>(</a:t>
            </a:r>
            <a:r>
              <a:rPr lang="de-DE" sz="1400" dirty="0" err="1">
                <a:cs typeface="Times New Roman" panose="02020603050405020304" pitchFamily="18" charset="0"/>
              </a:rPr>
              <a:t>l</a:t>
            </a:r>
            <a:r>
              <a:rPr lang="de-DE" sz="1400" dirty="0" err="1" smtClean="0">
                <a:cs typeface="Times New Roman" panose="02020603050405020304" pitchFamily="18" charset="0"/>
              </a:rPr>
              <a:t>.e</a:t>
            </a:r>
            <a:r>
              <a:rPr lang="de-DE" sz="1400" dirty="0" smtClean="0">
                <a:cs typeface="Times New Roman" panose="02020603050405020304" pitchFamily="18" charset="0"/>
              </a:rPr>
              <a:t>.)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3864464" y="5298990"/>
            <a:ext cx="79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  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105" name="Gerade Verbindung mit Pfeil 104"/>
          <p:cNvCxnSpPr/>
          <p:nvPr/>
        </p:nvCxnSpPr>
        <p:spPr>
          <a:xfrm flipH="1">
            <a:off x="3777795" y="5320583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 flipH="1">
            <a:off x="3777795" y="5474752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H="1">
            <a:off x="3777795" y="5888679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 flipH="1">
            <a:off x="3777795" y="592269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/>
          <p:nvPr/>
        </p:nvCxnSpPr>
        <p:spPr>
          <a:xfrm flipH="1">
            <a:off x="3777795" y="6413600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/>
          <p:nvPr/>
        </p:nvCxnSpPr>
        <p:spPr>
          <a:xfrm flipH="1">
            <a:off x="3777795" y="6503917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 flipH="1">
            <a:off x="3777795" y="6767474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3864464" y="5942598"/>
            <a:ext cx="744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cxnSp>
        <p:nvCxnSpPr>
          <p:cNvPr id="119" name="Gerade Verbindung mit Pfeil 118"/>
          <p:cNvCxnSpPr/>
          <p:nvPr/>
        </p:nvCxnSpPr>
        <p:spPr>
          <a:xfrm flipH="1">
            <a:off x="3777795" y="6118946"/>
            <a:ext cx="144000" cy="2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/>
          <p:cNvSpPr txBox="1"/>
          <p:nvPr/>
        </p:nvSpPr>
        <p:spPr>
          <a:xfrm>
            <a:off x="838779" y="6305418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54/45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-564112" y="25910"/>
            <a:ext cx="260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cs typeface="Times New Roman" panose="02020603050405020304" pitchFamily="18" charset="0"/>
              </a:rPr>
              <a:t>Figure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  <a:r>
              <a:rPr lang="de-DE" b="1" dirty="0" smtClean="0">
                <a:cs typeface="Times New Roman" panose="02020603050405020304" pitchFamily="18" charset="0"/>
              </a:rPr>
              <a:t>6</a:t>
            </a:r>
            <a:endParaRPr lang="de-DE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88724"/>
              </p:ext>
            </p:extLst>
          </p:nvPr>
        </p:nvGraphicFramePr>
        <p:xfrm>
          <a:off x="3147236" y="3713291"/>
          <a:ext cx="552826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413">
                  <a:extLst>
                    <a:ext uri="{9D8B030D-6E8A-4147-A177-3AD203B41FA5}">
                      <a16:colId xmlns:a16="http://schemas.microsoft.com/office/drawing/2014/main" val="2625506171"/>
                    </a:ext>
                  </a:extLst>
                </a:gridCol>
                <a:gridCol w="276413">
                  <a:extLst>
                    <a:ext uri="{9D8B030D-6E8A-4147-A177-3AD203B41FA5}">
                      <a16:colId xmlns:a16="http://schemas.microsoft.com/office/drawing/2014/main" val="3266686320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4837546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295919"/>
                  </a:ext>
                </a:extLst>
              </a:tr>
            </a:tbl>
          </a:graphicData>
        </a:graphic>
      </p:graphicFrame>
      <p:sp>
        <p:nvSpPr>
          <p:cNvPr id="59" name="Textfeld 58"/>
          <p:cNvSpPr txBox="1"/>
          <p:nvPr/>
        </p:nvSpPr>
        <p:spPr>
          <a:xfrm>
            <a:off x="3868002" y="3699454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p43/p41/CD95</a:t>
            </a:r>
            <a:endParaRPr lang="de-DE" sz="1400" dirty="0">
              <a:cs typeface="Times New Roman" panose="02020603050405020304" pitchFamily="18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842317" y="1730698"/>
            <a:ext cx="95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cs typeface="Arial" panose="020B0604020202020204" pitchFamily="34" charset="0"/>
              </a:rPr>
              <a:t>M [</a:t>
            </a:r>
            <a:r>
              <a:rPr lang="de-DE" sz="1400" dirty="0" err="1" smtClean="0">
                <a:cs typeface="Arial" panose="020B0604020202020204" pitchFamily="34" charset="0"/>
              </a:rPr>
              <a:t>kDa</a:t>
            </a:r>
            <a:r>
              <a:rPr lang="de-DE" sz="1400" dirty="0" smtClean="0">
                <a:cs typeface="Arial" panose="020B0604020202020204" pitchFamily="34" charset="0"/>
              </a:rPr>
              <a:t>]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3871540" y="3979450"/>
            <a:ext cx="22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cs typeface="Times New Roman" panose="02020603050405020304" pitchFamily="18" charset="0"/>
              </a:rPr>
              <a:t>p18/CD95</a:t>
            </a:r>
            <a:endParaRPr lang="de-DE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416</Words>
  <Application>Microsoft Office PowerPoint</Application>
  <PresentationFormat>Bildschirmpräsentation (4:3)</PresentationFormat>
  <Paragraphs>272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UMMD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Hillert, Laura</dc:creator>
  <cp:lastModifiedBy>Mark</cp:lastModifiedBy>
  <cp:revision>77</cp:revision>
  <dcterms:created xsi:type="dcterms:W3CDTF">2021-04-12T14:22:40Z</dcterms:created>
  <dcterms:modified xsi:type="dcterms:W3CDTF">2021-06-23T21:51:43Z</dcterms:modified>
</cp:coreProperties>
</file>