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3F3"/>
    <a:srgbClr val="FC8956"/>
    <a:srgbClr val="FED7C6"/>
    <a:srgbClr val="FEAFA5"/>
    <a:srgbClr val="F3E5C2"/>
    <a:srgbClr val="A6ECFF"/>
    <a:srgbClr val="1180C4"/>
    <a:srgbClr val="FFF7C0"/>
    <a:srgbClr val="C3F3FF"/>
    <a:srgbClr val="C9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3"/>
    <p:restoredTop sz="94651"/>
  </p:normalViewPr>
  <p:slideViewPr>
    <p:cSldViewPr snapToGrid="0" snapToObjects="1">
      <p:cViewPr varScale="1">
        <p:scale>
          <a:sx n="94" d="100"/>
          <a:sy n="94" d="100"/>
        </p:scale>
        <p:origin x="9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DB8CF-A203-794F-936F-00810FC0651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D8443-1DDE-0340-84F6-1043FB357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41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E67A-0184-4A41-8B77-5D83E6647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E4CF9E-E097-5D4C-8169-0EE9FC8C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E1922-7023-7248-A899-4543386E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71F06-D74D-8445-BB29-55BB86A3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1E890-BC83-2843-91FB-0A21CCDC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3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A3ED-B4AB-2840-BCEC-D7B36DC8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9464E-970A-4444-9F49-199546F0B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D7F97-2A9C-9648-B552-EE82AD11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8988F-857A-DE47-BB84-9BBC9B5DC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6194E-DDBD-AA4E-B897-95ABDAF2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7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E815A-134B-2D42-8BB7-CA0CB7AAF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7E5D6-1903-CA41-B9C7-A73B31FF2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643A5-AB2F-7549-911C-816DE47F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ED9AF-CF90-AA40-A02A-9DB87B35D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5B006-BD70-8244-B1AC-8BA5A39A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A05C-DA7D-6D4D-83CE-A6FEFEE1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B4857-DB8B-1146-BB55-9870022E2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E72F1-2CC5-354B-9678-28DA4E6D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B465F-8238-5845-A3B3-32B9EB99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35E15-346D-A143-8010-A4D750D0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1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1FE6-64BF-DC45-BBE7-C71C55373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8DD99-47C9-5246-AB0F-834E6A90B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27B6C-4E48-2048-A982-5E8B8CB6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6C38C-B6CF-7D4E-B853-BD79E16B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F3DA3-D7A5-F145-BD8C-82899E2B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3678-B183-1344-90CC-26FDD46D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D7691-19DA-0047-9D4C-38670B627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A188A-AD83-2B4F-9341-67A289948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BEE45-839F-7245-A959-0CFA01D16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A0910-975B-4940-A3E8-ECB959EAB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3FCC2-F2D8-5A43-A0BE-4A9B80D8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2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3440-D6A9-C14D-827F-800A4EA3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08CA0-3D2B-BB4F-869A-BDE9BE41E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C4254F-7060-6248-99C8-187B64606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94094F-38B3-3E45-90C9-4B6AAE905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31105-18D5-804E-B9A9-60712A311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EF0AF7-7620-5745-84BD-646AD82E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50F31-B14C-DD41-AFD5-053FAF1F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24A654-D594-024E-9AEF-EE0E9792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3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8423-7825-B549-89CC-F6C38EAD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00D99-B056-684A-B5A4-6FE5178F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FEC10-DD08-B241-B0A5-A298584D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E4BB1-13FB-A14E-A2BA-12B1636A2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9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B0B38-9E44-B045-85C7-A69E9532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FCCEBB-C74B-8449-880E-99948A8AF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EA0E2-4717-A543-B72E-3902D286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1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A92B9-0972-0741-881A-7C5937B0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65B69-8F3E-E240-9784-2CC3CAE89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50A9F-6D58-8F4B-A60C-DD1CEEB83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30C03-FB09-AC42-8449-EAE10FA8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58CF1-EF94-874F-B4CC-346CF82F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1F547-9ABB-9B40-9CD4-3B247FDD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1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3EE49-9E77-CB4F-B734-720DE095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C5DE92-0F2D-694D-ADD2-F401D30B0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E8B81-A151-3A42-87DA-D5C73A6FF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F78FA-30F6-BD4B-B703-B3F25887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ADD09-7213-064F-9219-974D3DCB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49B26-1DA3-534C-8CF7-31E98FAD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1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5AA91-1AC6-E144-BF80-0B4361DD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439F-A0A2-E848-87AE-F0F2C6734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AD47C-43EB-4C48-9CAB-DBD79E5E1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1E839-78F1-6542-8D81-F6E9D9662E4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14C0-F895-934C-B9E5-C54C20ACB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064DB-A1A9-6E49-9689-EFDDF7C2F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4544-FFEE-1349-A357-F60E8929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6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84" t="37987" r="22718" b="21078"/>
          <a:stretch/>
        </p:blipFill>
        <p:spPr>
          <a:xfrm rot="5400000">
            <a:off x="760855" y="719652"/>
            <a:ext cx="1402213" cy="174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317" t="46648" r="34037" b="27097"/>
          <a:stretch/>
        </p:blipFill>
        <p:spPr>
          <a:xfrm>
            <a:off x="4142722" y="890236"/>
            <a:ext cx="1541263" cy="1399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730" t="39667" r="36875" b="28416"/>
          <a:stretch/>
        </p:blipFill>
        <p:spPr>
          <a:xfrm flipH="1">
            <a:off x="7416465" y="884151"/>
            <a:ext cx="1168698" cy="1405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431" t="20355" r="18023" b="20505"/>
          <a:stretch/>
        </p:blipFill>
        <p:spPr>
          <a:xfrm>
            <a:off x="5839210" y="884152"/>
            <a:ext cx="1422030" cy="1405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7343"/>
          <a:stretch/>
        </p:blipFill>
        <p:spPr>
          <a:xfrm flipH="1">
            <a:off x="8740388" y="884151"/>
            <a:ext cx="1284490" cy="1405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t="11247" r="18166"/>
          <a:stretch/>
        </p:blipFill>
        <p:spPr>
          <a:xfrm rot="5400000">
            <a:off x="10103480" y="960777"/>
            <a:ext cx="1405088" cy="1251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 t="13953" r="9186" b="-866"/>
          <a:stretch/>
        </p:blipFill>
        <p:spPr>
          <a:xfrm rot="5400000">
            <a:off x="2535645" y="837388"/>
            <a:ext cx="1405085" cy="1498618"/>
          </a:xfrm>
          <a:prstGeom prst="rect">
            <a:avLst/>
          </a:prstGeom>
        </p:spPr>
      </p:pic>
      <p:sp>
        <p:nvSpPr>
          <p:cNvPr id="367" name="TextBox 366"/>
          <p:cNvSpPr txBox="1"/>
          <p:nvPr/>
        </p:nvSpPr>
        <p:spPr>
          <a:xfrm>
            <a:off x="578954" y="496842"/>
            <a:ext cx="3260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PART 1: Isolation of bone marrow cells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90061B9-8D55-0446-87A5-02FA401DBC61}"/>
              </a:ext>
            </a:extLst>
          </p:cNvPr>
          <p:cNvCxnSpPr>
            <a:cxnSpLocks/>
          </p:cNvCxnSpPr>
          <p:nvPr/>
        </p:nvCxnSpPr>
        <p:spPr>
          <a:xfrm>
            <a:off x="5194993" y="1799849"/>
            <a:ext cx="148353" cy="14175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858C16-0B70-F542-8379-74CAFE0CE646}"/>
              </a:ext>
            </a:extLst>
          </p:cNvPr>
          <p:cNvCxnSpPr>
            <a:cxnSpLocks/>
          </p:cNvCxnSpPr>
          <p:nvPr/>
        </p:nvCxnSpPr>
        <p:spPr>
          <a:xfrm>
            <a:off x="5090189" y="2062953"/>
            <a:ext cx="148353" cy="14175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95B9ABC-44C4-AC4D-8EF6-BFBE82935AC2}"/>
              </a:ext>
            </a:extLst>
          </p:cNvPr>
          <p:cNvCxnSpPr>
            <a:cxnSpLocks/>
          </p:cNvCxnSpPr>
          <p:nvPr/>
        </p:nvCxnSpPr>
        <p:spPr>
          <a:xfrm>
            <a:off x="5131719" y="1593426"/>
            <a:ext cx="148353" cy="14175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086316A-AE03-3F4C-9402-E87EA6C81ED4}"/>
              </a:ext>
            </a:extLst>
          </p:cNvPr>
          <p:cNvCxnSpPr>
            <a:cxnSpLocks/>
          </p:cNvCxnSpPr>
          <p:nvPr/>
        </p:nvCxnSpPr>
        <p:spPr>
          <a:xfrm>
            <a:off x="5178341" y="1312838"/>
            <a:ext cx="148353" cy="14175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9DB3C45F-84CA-4E47-BC77-74B936B2BEEA}"/>
              </a:ext>
            </a:extLst>
          </p:cNvPr>
          <p:cNvSpPr/>
          <p:nvPr/>
        </p:nvSpPr>
        <p:spPr>
          <a:xfrm rot="18041083">
            <a:off x="5273180" y="1812739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⍙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234B8E3-0D07-4F4A-9CBB-8605EF692D75}"/>
              </a:ext>
            </a:extLst>
          </p:cNvPr>
          <p:cNvSpPr/>
          <p:nvPr/>
        </p:nvSpPr>
        <p:spPr>
          <a:xfrm rot="18041083">
            <a:off x="5255490" y="1314369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⍙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C642F-A44B-AA48-A71F-0A34E7ACB891}"/>
              </a:ext>
            </a:extLst>
          </p:cNvPr>
          <p:cNvSpPr txBox="1"/>
          <p:nvPr/>
        </p:nvSpPr>
        <p:spPr>
          <a:xfrm>
            <a:off x="578954" y="84250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451D578-FBCB-1743-8EB2-5D89D7A0B270}"/>
              </a:ext>
            </a:extLst>
          </p:cNvPr>
          <p:cNvSpPr txBox="1"/>
          <p:nvPr/>
        </p:nvSpPr>
        <p:spPr>
          <a:xfrm>
            <a:off x="2511190" y="84250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CC03411-64B9-CF4D-917F-BB15EBD48D56}"/>
              </a:ext>
            </a:extLst>
          </p:cNvPr>
          <p:cNvSpPr txBox="1"/>
          <p:nvPr/>
        </p:nvSpPr>
        <p:spPr>
          <a:xfrm>
            <a:off x="4153673" y="84250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5D39EC4-3B2C-584F-81C0-3743AFA3A2E1}"/>
              </a:ext>
            </a:extLst>
          </p:cNvPr>
          <p:cNvSpPr txBox="1"/>
          <p:nvPr/>
        </p:nvSpPr>
        <p:spPr>
          <a:xfrm>
            <a:off x="5904553" y="84250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6ED955-4F42-B44E-8AFB-1A127E29BCEB}"/>
              </a:ext>
            </a:extLst>
          </p:cNvPr>
          <p:cNvSpPr txBox="1"/>
          <p:nvPr/>
        </p:nvSpPr>
        <p:spPr>
          <a:xfrm>
            <a:off x="7364495" y="84250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87EE277-B79E-1D40-BB08-F09406903A26}"/>
              </a:ext>
            </a:extLst>
          </p:cNvPr>
          <p:cNvSpPr txBox="1"/>
          <p:nvPr/>
        </p:nvSpPr>
        <p:spPr>
          <a:xfrm>
            <a:off x="8739196" y="84250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EC11AF-F589-C94D-BFE3-B1689F96EF08}"/>
              </a:ext>
            </a:extLst>
          </p:cNvPr>
          <p:cNvSpPr txBox="1"/>
          <p:nvPr/>
        </p:nvSpPr>
        <p:spPr>
          <a:xfrm>
            <a:off x="10156451" y="84250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590269" y="2582464"/>
            <a:ext cx="4989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PART 2: Selection, differentiation and stimulation of BMDMs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0269" y="2992085"/>
            <a:ext cx="10852990" cy="2983342"/>
            <a:chOff x="567639" y="3518237"/>
            <a:chExt cx="10852990" cy="298334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F6F099-E47E-4B4E-ABA9-00799670A723}"/>
                </a:ext>
              </a:extLst>
            </p:cNvPr>
            <p:cNvSpPr/>
            <p:nvPr/>
          </p:nvSpPr>
          <p:spPr>
            <a:xfrm>
              <a:off x="567639" y="3530674"/>
              <a:ext cx="10852990" cy="2970905"/>
            </a:xfrm>
            <a:prstGeom prst="rect">
              <a:avLst/>
            </a:prstGeom>
            <a:solidFill>
              <a:srgbClr val="DBE3F3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B05832A-2EF1-534D-9702-3E2FA52B9592}"/>
                </a:ext>
              </a:extLst>
            </p:cNvPr>
            <p:cNvSpPr txBox="1"/>
            <p:nvPr/>
          </p:nvSpPr>
          <p:spPr>
            <a:xfrm>
              <a:off x="1018757" y="5557714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Day 0</a:t>
              </a: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3C9AD72C-0537-354D-93C7-94C19F13F93D}"/>
                </a:ext>
              </a:extLst>
            </p:cNvPr>
            <p:cNvSpPr txBox="1"/>
            <p:nvPr/>
          </p:nvSpPr>
          <p:spPr>
            <a:xfrm>
              <a:off x="2903090" y="5559705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Day 5</a:t>
              </a: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DF0BEFF-7C48-924F-A1C0-88A0C7EC8CF1}"/>
                </a:ext>
              </a:extLst>
            </p:cNvPr>
            <p:cNvSpPr txBox="1"/>
            <p:nvPr/>
          </p:nvSpPr>
          <p:spPr>
            <a:xfrm>
              <a:off x="4617942" y="5559435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Day 6</a:t>
              </a:r>
            </a:p>
          </p:txBody>
        </p:sp>
        <p:sp>
          <p:nvSpPr>
            <p:cNvPr id="292" name="Right Arrow 291">
              <a:extLst>
                <a:ext uri="{FF2B5EF4-FFF2-40B4-BE49-F238E27FC236}">
                  <a16:creationId xmlns:a16="http://schemas.microsoft.com/office/drawing/2014/main" id="{437EA9E1-CD25-7D48-8846-60DBDD40E362}"/>
                </a:ext>
              </a:extLst>
            </p:cNvPr>
            <p:cNvSpPr/>
            <p:nvPr/>
          </p:nvSpPr>
          <p:spPr>
            <a:xfrm>
              <a:off x="2124385" y="4903913"/>
              <a:ext cx="311587" cy="114273"/>
            </a:xfrm>
            <a:prstGeom prst="rightArrow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 cmpd="dbl">
              <a:solidFill>
                <a:schemeClr val="tx1"/>
              </a:solidFill>
              <a:prstDash val="soli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1D62EF42-B8D3-264B-AC78-4927B80A6E3C}"/>
                </a:ext>
              </a:extLst>
            </p:cNvPr>
            <p:cNvSpPr txBox="1"/>
            <p:nvPr/>
          </p:nvSpPr>
          <p:spPr>
            <a:xfrm>
              <a:off x="6261865" y="5566866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Day 7</a:t>
              </a:r>
            </a:p>
          </p:txBody>
        </p:sp>
        <p:sp>
          <p:nvSpPr>
            <p:cNvPr id="296" name="Right Arrow 295">
              <a:extLst>
                <a:ext uri="{FF2B5EF4-FFF2-40B4-BE49-F238E27FC236}">
                  <a16:creationId xmlns:a16="http://schemas.microsoft.com/office/drawing/2014/main" id="{CF704124-05AE-6A43-8FD8-0889A41A6558}"/>
                </a:ext>
              </a:extLst>
            </p:cNvPr>
            <p:cNvSpPr/>
            <p:nvPr/>
          </p:nvSpPr>
          <p:spPr>
            <a:xfrm>
              <a:off x="5112810" y="4917324"/>
              <a:ext cx="276966" cy="11427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ight Arrow 296">
              <a:extLst>
                <a:ext uri="{FF2B5EF4-FFF2-40B4-BE49-F238E27FC236}">
                  <a16:creationId xmlns:a16="http://schemas.microsoft.com/office/drawing/2014/main" id="{8C3E5B5C-C0AD-474D-9A93-82BAAB92F15C}"/>
                </a:ext>
              </a:extLst>
            </p:cNvPr>
            <p:cNvSpPr/>
            <p:nvPr/>
          </p:nvSpPr>
          <p:spPr>
            <a:xfrm>
              <a:off x="7486692" y="4743577"/>
              <a:ext cx="1188000" cy="11427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E7FD2029-2CC5-5646-BA77-236F6C850291}"/>
                </a:ext>
              </a:extLst>
            </p:cNvPr>
            <p:cNvSpPr txBox="1"/>
            <p:nvPr/>
          </p:nvSpPr>
          <p:spPr>
            <a:xfrm>
              <a:off x="619201" y="5869918"/>
              <a:ext cx="17988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800" dirty="0"/>
                <a:t>Cells are defrosted and seeded according to the table in 5% FBS DMEM:F12 and left at 37 </a:t>
              </a:r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r>
                <a:rPr lang="en-US" sz="800" dirty="0"/>
                <a:t>C </a:t>
              </a: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7609971F-A316-264A-B5D6-AFC2D4E2D110}"/>
                </a:ext>
              </a:extLst>
            </p:cNvPr>
            <p:cNvSpPr txBox="1"/>
            <p:nvPr/>
          </p:nvSpPr>
          <p:spPr>
            <a:xfrm>
              <a:off x="2390103" y="5875828"/>
              <a:ext cx="1741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sz="800" dirty="0"/>
                <a:t>Cells are fed by adding 50% of the original volume of 5% </a:t>
              </a:r>
              <a:r>
                <a:rPr lang="en-US" sz="800" dirty="0"/>
                <a:t>DMEM:F12</a:t>
              </a:r>
            </a:p>
            <a:p>
              <a:r>
                <a:rPr lang="en-US" sz="800" dirty="0"/>
                <a:t> </a:t>
              </a: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CB11D398-9B61-FA44-9585-A987C145F2A3}"/>
                </a:ext>
              </a:extLst>
            </p:cNvPr>
            <p:cNvSpPr txBox="1"/>
            <p:nvPr/>
          </p:nvSpPr>
          <p:spPr>
            <a:xfrm>
              <a:off x="4117154" y="4021430"/>
              <a:ext cx="1494320" cy="25391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>
                <a:defRPr sz="1050" b="1"/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+ 50 ng/mL GM-CSF 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A8D548E1-4CA9-A240-BD32-1B2D88E7582D}"/>
                </a:ext>
              </a:extLst>
            </p:cNvPr>
            <p:cNvSpPr txBox="1"/>
            <p:nvPr/>
          </p:nvSpPr>
          <p:spPr>
            <a:xfrm>
              <a:off x="5753737" y="5868018"/>
              <a:ext cx="1732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800" dirty="0"/>
                <a:t>Remove media</a:t>
              </a:r>
            </a:p>
            <a:p>
              <a:r>
                <a:rPr lang="en-US" sz="800" dirty="0"/>
                <a:t>Wash with warm PBS</a:t>
              </a:r>
            </a:p>
            <a:p>
              <a:r>
                <a:rPr lang="en-US" sz="800" dirty="0"/>
                <a:t>Replace with 2% FBS DMEM:F12 </a:t>
              </a: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687594" y="4009148"/>
              <a:ext cx="135325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+ 25 ng/mL M-CSF</a:t>
              </a:r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2479937" y="4006973"/>
              <a:ext cx="139012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+ 50 ng/mL M-CSF </a:t>
              </a:r>
              <a:endParaRPr lang="en-GB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6273700" y="3518237"/>
              <a:ext cx="309892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60000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+ 25 ng/mL M-CSF  </a:t>
              </a:r>
            </a:p>
            <a:p>
              <a:pPr defTabSz="360000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+50 ng/mL GM-CSF</a:t>
              </a:r>
            </a:p>
            <a:p>
              <a:pPr defTabSz="360000"/>
              <a:r>
                <a:rPr lang="en-US" sz="1050" b="1" u="sng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Stimulation</a:t>
              </a:r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+ LPS (100 ng/mL)/IFN(10 ng/mL)</a:t>
              </a:r>
            </a:p>
            <a:p>
              <a:pPr defTabSz="360000"/>
              <a:r>
                <a:rPr lang="en-US" sz="1050" b="1" u="sng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  <a:r>
                <a:rPr lang="en-US" sz="105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	+ </a:t>
              </a:r>
              <a:r>
                <a:rPr lang="en-GB" sz="105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IL-4 (100 ng/mL) </a:t>
              </a:r>
              <a:endParaRPr lang="en-US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5C06FBA-13ED-7E45-84E7-75A8DB00E646}"/>
                </a:ext>
              </a:extLst>
            </p:cNvPr>
            <p:cNvGrpSpPr/>
            <p:nvPr/>
          </p:nvGrpSpPr>
          <p:grpSpPr>
            <a:xfrm>
              <a:off x="665510" y="3925703"/>
              <a:ext cx="1381476" cy="1716992"/>
              <a:chOff x="665510" y="3806435"/>
              <a:chExt cx="1381476" cy="1716992"/>
            </a:xfrm>
          </p:grpSpPr>
          <p:grpSp>
            <p:nvGrpSpPr>
              <p:cNvPr id="386" name="Group 385"/>
              <p:cNvGrpSpPr/>
              <p:nvPr/>
            </p:nvGrpSpPr>
            <p:grpSpPr>
              <a:xfrm>
                <a:off x="665510" y="4319961"/>
                <a:ext cx="1381476" cy="1042705"/>
                <a:chOff x="9906000" y="1964267"/>
                <a:chExt cx="1210733" cy="941134"/>
              </a:xfrm>
            </p:grpSpPr>
            <p:sp>
              <p:nvSpPr>
                <p:cNvPr id="371" name="Oval 370"/>
                <p:cNvSpPr/>
                <p:nvPr/>
              </p:nvSpPr>
              <p:spPr>
                <a:xfrm>
                  <a:off x="9906000" y="2222817"/>
                  <a:ext cx="1210733" cy="682584"/>
                </a:xfrm>
                <a:prstGeom prst="ellipse">
                  <a:avLst/>
                </a:prstGeom>
                <a:solidFill>
                  <a:srgbClr val="FEAFA5"/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74" name="Straight Connector 373"/>
                <p:cNvCxnSpPr>
                  <a:stCxn id="369" idx="2"/>
                  <a:endCxn id="371" idx="2"/>
                </p:cNvCxnSpPr>
                <p:nvPr/>
              </p:nvCxnSpPr>
              <p:spPr>
                <a:xfrm>
                  <a:off x="9906000" y="2305559"/>
                  <a:ext cx="0" cy="2585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>
                  <a:stCxn id="369" idx="6"/>
                  <a:endCxn id="371" idx="6"/>
                </p:cNvCxnSpPr>
                <p:nvPr/>
              </p:nvCxnSpPr>
              <p:spPr>
                <a:xfrm>
                  <a:off x="11116733" y="2305559"/>
                  <a:ext cx="0" cy="2585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3" name="Oval 382"/>
                <p:cNvSpPr/>
                <p:nvPr/>
              </p:nvSpPr>
              <p:spPr>
                <a:xfrm>
                  <a:off x="9906000" y="2106070"/>
                  <a:ext cx="1210733" cy="682584"/>
                </a:xfrm>
                <a:prstGeom prst="ellipse">
                  <a:avLst/>
                </a:prstGeom>
                <a:solidFill>
                  <a:srgbClr val="FED7C6"/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9" name="Oval 368"/>
                <p:cNvSpPr/>
                <p:nvPr/>
              </p:nvSpPr>
              <p:spPr>
                <a:xfrm>
                  <a:off x="9906000" y="1964267"/>
                  <a:ext cx="1210733" cy="682584"/>
                </a:xfrm>
                <a:prstGeom prst="ellipse">
                  <a:avLst/>
                </a:prstGeom>
                <a:noFill/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18" name="Circular Arrow 417"/>
              <p:cNvSpPr/>
              <p:nvPr/>
            </p:nvSpPr>
            <p:spPr>
              <a:xfrm rot="832816" flipH="1">
                <a:off x="1200185" y="3806435"/>
                <a:ext cx="731486" cy="1716992"/>
              </a:xfrm>
              <a:prstGeom prst="circularArrow">
                <a:avLst>
                  <a:gd name="adj1" fmla="val 14028"/>
                  <a:gd name="adj2" fmla="val 1455304"/>
                  <a:gd name="adj3" fmla="val 100356"/>
                  <a:gd name="adj4" fmla="val 17747750"/>
                  <a:gd name="adj5" fmla="val 13871"/>
                </a:avLst>
              </a:prstGeom>
              <a:solidFill>
                <a:srgbClr val="FC89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7155B47-BBD4-2B46-9593-D0CFB8C3C067}"/>
                </a:ext>
              </a:extLst>
            </p:cNvPr>
            <p:cNvSpPr txBox="1"/>
            <p:nvPr/>
          </p:nvSpPr>
          <p:spPr>
            <a:xfrm>
              <a:off x="7352937" y="4883483"/>
              <a:ext cx="1414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/>
              </a:lvl1pPr>
            </a:lstStyle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Leave stimulation overnight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F5DB89-E254-CC44-A1B0-40F9CA27D7E6}"/>
                </a:ext>
              </a:extLst>
            </p:cNvPr>
            <p:cNvSpPr txBox="1"/>
            <p:nvPr/>
          </p:nvSpPr>
          <p:spPr>
            <a:xfrm>
              <a:off x="8805280" y="4396196"/>
              <a:ext cx="25566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/>
              </a:lvl1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Media is quickly centrifuged to remove cells debris and frozen for further analysis (cytokines,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Griess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assay)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Cells are harvested in cold PBS, pelleted by gentle centrifugation and frozen down for further analysis (WB, PCR, HPLC metabolites)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2CAE9E3-3205-BE43-889A-25A96D0AAA08}"/>
                </a:ext>
              </a:extLst>
            </p:cNvPr>
            <p:cNvGrpSpPr/>
            <p:nvPr/>
          </p:nvGrpSpPr>
          <p:grpSpPr>
            <a:xfrm>
              <a:off x="2524126" y="3931671"/>
              <a:ext cx="1381476" cy="1716992"/>
              <a:chOff x="665510" y="3806435"/>
              <a:chExt cx="1381476" cy="1716992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A0CBFDBD-D0C7-4541-87A1-126A091DDACB}"/>
                  </a:ext>
                </a:extLst>
              </p:cNvPr>
              <p:cNvGrpSpPr/>
              <p:nvPr/>
            </p:nvGrpSpPr>
            <p:grpSpPr>
              <a:xfrm>
                <a:off x="665510" y="4319961"/>
                <a:ext cx="1381476" cy="1042705"/>
                <a:chOff x="9906000" y="1964267"/>
                <a:chExt cx="1210733" cy="941134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34FCDF68-F0E2-5241-A203-36CE498A45F7}"/>
                    </a:ext>
                  </a:extLst>
                </p:cNvPr>
                <p:cNvSpPr/>
                <p:nvPr/>
              </p:nvSpPr>
              <p:spPr>
                <a:xfrm>
                  <a:off x="9906000" y="2222817"/>
                  <a:ext cx="1210733" cy="682584"/>
                </a:xfrm>
                <a:prstGeom prst="ellipse">
                  <a:avLst/>
                </a:prstGeom>
                <a:solidFill>
                  <a:srgbClr val="FEAFA5"/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DC7074CF-D4DF-9B43-AE69-8383AB033A64}"/>
                    </a:ext>
                  </a:extLst>
                </p:cNvPr>
                <p:cNvCxnSpPr>
                  <a:stCxn id="98" idx="2"/>
                  <a:endCxn id="94" idx="2"/>
                </p:cNvCxnSpPr>
                <p:nvPr/>
              </p:nvCxnSpPr>
              <p:spPr>
                <a:xfrm>
                  <a:off x="9906000" y="2305559"/>
                  <a:ext cx="0" cy="2585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2A13AF8F-6A0C-C245-8784-EB40C3AFB736}"/>
                    </a:ext>
                  </a:extLst>
                </p:cNvPr>
                <p:cNvCxnSpPr>
                  <a:stCxn id="98" idx="6"/>
                  <a:endCxn id="94" idx="6"/>
                </p:cNvCxnSpPr>
                <p:nvPr/>
              </p:nvCxnSpPr>
              <p:spPr>
                <a:xfrm>
                  <a:off x="11116733" y="2305559"/>
                  <a:ext cx="0" cy="2585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EE664E6E-3515-C344-A974-BE125EAF7978}"/>
                    </a:ext>
                  </a:extLst>
                </p:cNvPr>
                <p:cNvSpPr/>
                <p:nvPr/>
              </p:nvSpPr>
              <p:spPr>
                <a:xfrm>
                  <a:off x="9906000" y="2106070"/>
                  <a:ext cx="1210733" cy="682584"/>
                </a:xfrm>
                <a:prstGeom prst="ellipse">
                  <a:avLst/>
                </a:prstGeom>
                <a:solidFill>
                  <a:srgbClr val="FED7C6"/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B98F2CA9-3909-964C-9989-74723B83AB28}"/>
                    </a:ext>
                  </a:extLst>
                </p:cNvPr>
                <p:cNvSpPr/>
                <p:nvPr/>
              </p:nvSpPr>
              <p:spPr>
                <a:xfrm>
                  <a:off x="9906000" y="1964267"/>
                  <a:ext cx="1210733" cy="682584"/>
                </a:xfrm>
                <a:prstGeom prst="ellipse">
                  <a:avLst/>
                </a:prstGeom>
                <a:noFill/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3" name="Circular Arrow 92">
                <a:extLst>
                  <a:ext uri="{FF2B5EF4-FFF2-40B4-BE49-F238E27FC236}">
                    <a16:creationId xmlns:a16="http://schemas.microsoft.com/office/drawing/2014/main" id="{CDC6C0C6-1A31-BB47-AFF6-7E6E34FB79AE}"/>
                  </a:ext>
                </a:extLst>
              </p:cNvPr>
              <p:cNvSpPr/>
              <p:nvPr/>
            </p:nvSpPr>
            <p:spPr>
              <a:xfrm rot="832816" flipH="1">
                <a:off x="1200185" y="3806435"/>
                <a:ext cx="731486" cy="1716992"/>
              </a:xfrm>
              <a:prstGeom prst="circularArrow">
                <a:avLst>
                  <a:gd name="adj1" fmla="val 14028"/>
                  <a:gd name="adj2" fmla="val 1455304"/>
                  <a:gd name="adj3" fmla="val 100356"/>
                  <a:gd name="adj4" fmla="val 17747750"/>
                  <a:gd name="adj5" fmla="val 13871"/>
                </a:avLst>
              </a:prstGeom>
              <a:solidFill>
                <a:srgbClr val="FC89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08EC490-95ED-3246-8568-DC7B271260A4}"/>
                </a:ext>
              </a:extLst>
            </p:cNvPr>
            <p:cNvGrpSpPr/>
            <p:nvPr/>
          </p:nvGrpSpPr>
          <p:grpSpPr>
            <a:xfrm>
              <a:off x="4176464" y="3936226"/>
              <a:ext cx="1381476" cy="1716992"/>
              <a:chOff x="665510" y="3806435"/>
              <a:chExt cx="1381476" cy="1716992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5EBE1922-E0C9-EC49-AE6C-3CE7DEE1F23B}"/>
                  </a:ext>
                </a:extLst>
              </p:cNvPr>
              <p:cNvGrpSpPr/>
              <p:nvPr/>
            </p:nvGrpSpPr>
            <p:grpSpPr>
              <a:xfrm>
                <a:off x="665510" y="4319961"/>
                <a:ext cx="1381476" cy="1042705"/>
                <a:chOff x="9906000" y="1964267"/>
                <a:chExt cx="1210733" cy="941134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B4DDC812-97D0-F54E-AB2D-55F3E3926A3E}"/>
                    </a:ext>
                  </a:extLst>
                </p:cNvPr>
                <p:cNvSpPr/>
                <p:nvPr/>
              </p:nvSpPr>
              <p:spPr>
                <a:xfrm>
                  <a:off x="9906000" y="2222817"/>
                  <a:ext cx="1210733" cy="682584"/>
                </a:xfrm>
                <a:prstGeom prst="ellipse">
                  <a:avLst/>
                </a:prstGeom>
                <a:solidFill>
                  <a:srgbClr val="FEAFA5"/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9859AE52-ED1F-604F-9001-9F539FD47D84}"/>
                    </a:ext>
                  </a:extLst>
                </p:cNvPr>
                <p:cNvCxnSpPr>
                  <a:stCxn id="106" idx="2"/>
                  <a:endCxn id="102" idx="2"/>
                </p:cNvCxnSpPr>
                <p:nvPr/>
              </p:nvCxnSpPr>
              <p:spPr>
                <a:xfrm>
                  <a:off x="9906000" y="2305559"/>
                  <a:ext cx="0" cy="2585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5E915C7E-D2C8-AE47-BE10-ECEE475533FD}"/>
                    </a:ext>
                  </a:extLst>
                </p:cNvPr>
                <p:cNvCxnSpPr>
                  <a:stCxn id="106" idx="6"/>
                  <a:endCxn id="102" idx="6"/>
                </p:cNvCxnSpPr>
                <p:nvPr/>
              </p:nvCxnSpPr>
              <p:spPr>
                <a:xfrm>
                  <a:off x="11116733" y="2305559"/>
                  <a:ext cx="0" cy="2585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80D4EE05-6D4C-1F41-B862-84B4D90688C6}"/>
                    </a:ext>
                  </a:extLst>
                </p:cNvPr>
                <p:cNvSpPr/>
                <p:nvPr/>
              </p:nvSpPr>
              <p:spPr>
                <a:xfrm>
                  <a:off x="9906000" y="2106070"/>
                  <a:ext cx="1210733" cy="682584"/>
                </a:xfrm>
                <a:prstGeom prst="ellipse">
                  <a:avLst/>
                </a:prstGeom>
                <a:solidFill>
                  <a:srgbClr val="FED7C6"/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A8F957F-79D8-FF40-A7BF-91A667D9C1CF}"/>
                    </a:ext>
                  </a:extLst>
                </p:cNvPr>
                <p:cNvSpPr/>
                <p:nvPr/>
              </p:nvSpPr>
              <p:spPr>
                <a:xfrm>
                  <a:off x="9906000" y="1964267"/>
                  <a:ext cx="1210733" cy="682584"/>
                </a:xfrm>
                <a:prstGeom prst="ellipse">
                  <a:avLst/>
                </a:prstGeom>
                <a:noFill/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1" name="Circular Arrow 100">
                <a:extLst>
                  <a:ext uri="{FF2B5EF4-FFF2-40B4-BE49-F238E27FC236}">
                    <a16:creationId xmlns:a16="http://schemas.microsoft.com/office/drawing/2014/main" id="{AF40CA2C-FC1E-9748-9EB0-DAAB8FA4699E}"/>
                  </a:ext>
                </a:extLst>
              </p:cNvPr>
              <p:cNvSpPr/>
              <p:nvPr/>
            </p:nvSpPr>
            <p:spPr>
              <a:xfrm rot="832816" flipH="1">
                <a:off x="1200185" y="3806435"/>
                <a:ext cx="731486" cy="1716992"/>
              </a:xfrm>
              <a:prstGeom prst="circularArrow">
                <a:avLst>
                  <a:gd name="adj1" fmla="val 14028"/>
                  <a:gd name="adj2" fmla="val 1455304"/>
                  <a:gd name="adj3" fmla="val 100356"/>
                  <a:gd name="adj4" fmla="val 17747750"/>
                  <a:gd name="adj5" fmla="val 13871"/>
                </a:avLst>
              </a:prstGeom>
              <a:solidFill>
                <a:srgbClr val="FC89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4632D42-7C4E-814F-8997-45F32E25E54F}"/>
                </a:ext>
              </a:extLst>
            </p:cNvPr>
            <p:cNvGrpSpPr/>
            <p:nvPr/>
          </p:nvGrpSpPr>
          <p:grpSpPr>
            <a:xfrm>
              <a:off x="5884013" y="3928153"/>
              <a:ext cx="1381476" cy="1716992"/>
              <a:chOff x="665510" y="3806435"/>
              <a:chExt cx="1381476" cy="1716992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0BB53305-6B36-3D43-9C62-E4C28A4D832A}"/>
                  </a:ext>
                </a:extLst>
              </p:cNvPr>
              <p:cNvGrpSpPr/>
              <p:nvPr/>
            </p:nvGrpSpPr>
            <p:grpSpPr>
              <a:xfrm>
                <a:off x="665510" y="4319961"/>
                <a:ext cx="1381476" cy="1042705"/>
                <a:chOff x="9906000" y="1964267"/>
                <a:chExt cx="1210733" cy="941134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282BE6EF-55DE-5042-91C7-1ED53B5C4008}"/>
                    </a:ext>
                  </a:extLst>
                </p:cNvPr>
                <p:cNvSpPr/>
                <p:nvPr/>
              </p:nvSpPr>
              <p:spPr>
                <a:xfrm>
                  <a:off x="9906000" y="2222817"/>
                  <a:ext cx="1210733" cy="682584"/>
                </a:xfrm>
                <a:prstGeom prst="ellipse">
                  <a:avLst/>
                </a:prstGeom>
                <a:solidFill>
                  <a:srgbClr val="FEAFA5"/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364365A5-F7A7-7D4F-ADFA-05657F300D58}"/>
                    </a:ext>
                  </a:extLst>
                </p:cNvPr>
                <p:cNvCxnSpPr>
                  <a:stCxn id="114" idx="2"/>
                  <a:endCxn id="110" idx="2"/>
                </p:cNvCxnSpPr>
                <p:nvPr/>
              </p:nvCxnSpPr>
              <p:spPr>
                <a:xfrm>
                  <a:off x="9906000" y="2305559"/>
                  <a:ext cx="0" cy="2585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41BD687-4034-A945-A240-5EE3CB779633}"/>
                    </a:ext>
                  </a:extLst>
                </p:cNvPr>
                <p:cNvCxnSpPr>
                  <a:stCxn id="114" idx="6"/>
                  <a:endCxn id="110" idx="6"/>
                </p:cNvCxnSpPr>
                <p:nvPr/>
              </p:nvCxnSpPr>
              <p:spPr>
                <a:xfrm>
                  <a:off x="11116733" y="2305559"/>
                  <a:ext cx="0" cy="25855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5688F31A-0DC6-2B42-BDE6-75253D2EEA40}"/>
                    </a:ext>
                  </a:extLst>
                </p:cNvPr>
                <p:cNvSpPr/>
                <p:nvPr/>
              </p:nvSpPr>
              <p:spPr>
                <a:xfrm>
                  <a:off x="9906000" y="2106070"/>
                  <a:ext cx="1210733" cy="682584"/>
                </a:xfrm>
                <a:prstGeom prst="ellipse">
                  <a:avLst/>
                </a:prstGeom>
                <a:solidFill>
                  <a:srgbClr val="FED7C6"/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7D817F5-AE29-A940-B326-87399E9A7457}"/>
                    </a:ext>
                  </a:extLst>
                </p:cNvPr>
                <p:cNvSpPr/>
                <p:nvPr/>
              </p:nvSpPr>
              <p:spPr>
                <a:xfrm>
                  <a:off x="9906000" y="1964267"/>
                  <a:ext cx="1210733" cy="682584"/>
                </a:xfrm>
                <a:prstGeom prst="ellipse">
                  <a:avLst/>
                </a:prstGeom>
                <a:noFill/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9" name="Circular Arrow 108">
                <a:extLst>
                  <a:ext uri="{FF2B5EF4-FFF2-40B4-BE49-F238E27FC236}">
                    <a16:creationId xmlns:a16="http://schemas.microsoft.com/office/drawing/2014/main" id="{066AFDEA-8334-0A46-B694-D7DA673FC814}"/>
                  </a:ext>
                </a:extLst>
              </p:cNvPr>
              <p:cNvSpPr/>
              <p:nvPr/>
            </p:nvSpPr>
            <p:spPr>
              <a:xfrm rot="832816" flipH="1">
                <a:off x="1200185" y="3806435"/>
                <a:ext cx="731486" cy="1716992"/>
              </a:xfrm>
              <a:prstGeom prst="circularArrow">
                <a:avLst>
                  <a:gd name="adj1" fmla="val 14028"/>
                  <a:gd name="adj2" fmla="val 1455304"/>
                  <a:gd name="adj3" fmla="val 100356"/>
                  <a:gd name="adj4" fmla="val 17747750"/>
                  <a:gd name="adj5" fmla="val 13871"/>
                </a:avLst>
              </a:prstGeom>
              <a:solidFill>
                <a:srgbClr val="FC89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Right Arrow 114">
              <a:extLst>
                <a:ext uri="{FF2B5EF4-FFF2-40B4-BE49-F238E27FC236}">
                  <a16:creationId xmlns:a16="http://schemas.microsoft.com/office/drawing/2014/main" id="{D8E812B3-5203-F448-8ED7-945CAAF19E6C}"/>
                </a:ext>
              </a:extLst>
            </p:cNvPr>
            <p:cNvSpPr/>
            <p:nvPr/>
          </p:nvSpPr>
          <p:spPr>
            <a:xfrm>
              <a:off x="3963025" y="4903913"/>
              <a:ext cx="180000" cy="114273"/>
            </a:xfrm>
            <a:prstGeom prst="rightArrow">
              <a:avLst/>
            </a:prstGeom>
            <a:solidFill>
              <a:schemeClr val="tx1"/>
            </a:solidFill>
            <a:ln cmpd="dbl">
              <a:solidFill>
                <a:schemeClr val="tx1"/>
              </a:solidFill>
              <a:prstDash val="soli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ight Arrow 115">
              <a:extLst>
                <a:ext uri="{FF2B5EF4-FFF2-40B4-BE49-F238E27FC236}">
                  <a16:creationId xmlns:a16="http://schemas.microsoft.com/office/drawing/2014/main" id="{89B8CCE5-E95E-CA40-A065-8639DCF34809}"/>
                </a:ext>
              </a:extLst>
            </p:cNvPr>
            <p:cNvSpPr/>
            <p:nvPr/>
          </p:nvSpPr>
          <p:spPr>
            <a:xfrm>
              <a:off x="5646196" y="4903913"/>
              <a:ext cx="180000" cy="114273"/>
            </a:xfrm>
            <a:prstGeom prst="rightArrow">
              <a:avLst/>
            </a:prstGeom>
            <a:solidFill>
              <a:schemeClr val="tx1"/>
            </a:solidFill>
            <a:ln cmpd="dbl">
              <a:solidFill>
                <a:schemeClr val="tx1"/>
              </a:solidFill>
              <a:prstDash val="soli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5679" y="49274"/>
            <a:ext cx="404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914978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7270</TotalTime>
  <Words>196</Words>
  <Application>Microsoft Office PowerPoint</Application>
  <PresentationFormat>Widescreen</PresentationFormat>
  <Paragraphs>33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Diotallevi</dc:creator>
  <cp:lastModifiedBy>Amit  Krishnan</cp:lastModifiedBy>
  <cp:revision>92</cp:revision>
  <cp:lastPrinted>2021-09-22T14:08:26Z</cp:lastPrinted>
  <dcterms:created xsi:type="dcterms:W3CDTF">2020-01-26T14:44:39Z</dcterms:created>
  <dcterms:modified xsi:type="dcterms:W3CDTF">2021-10-13T08:51:19Z</dcterms:modified>
</cp:coreProperties>
</file>