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5" d="100"/>
          <a:sy n="165" d="100"/>
        </p:scale>
        <p:origin x="-2048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7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0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6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14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70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61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4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4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194A5-D75F-5540-A6E7-0BAC6A7813AE}" type="datetimeFigureOut">
              <a:rPr lang="en-US" smtClean="0"/>
              <a:t>6/29/22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340AB-CA87-224B-B86D-079C67126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3235" y="819331"/>
            <a:ext cx="7009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3.4.2  Gating nuclei by forward (FSC) </a:t>
            </a:r>
            <a:r>
              <a:rPr lang="en-US" sz="2000" b="1" dirty="0"/>
              <a:t>and side </a:t>
            </a:r>
            <a:r>
              <a:rPr lang="en-US" sz="2000" b="1" dirty="0" smtClean="0"/>
              <a:t>(</a:t>
            </a:r>
            <a:r>
              <a:rPr lang="en-US" sz="2000" b="1" dirty="0" smtClean="0"/>
              <a:t>SSC) </a:t>
            </a:r>
            <a:r>
              <a:rPr lang="en-US" sz="2000" b="1" dirty="0"/>
              <a:t>scatter areas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0941" y="1553882"/>
            <a:ext cx="183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DAPI-only control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362579" y="2329543"/>
            <a:ext cx="4091346" cy="3902044"/>
            <a:chOff x="2508822" y="2329543"/>
            <a:chExt cx="4091346" cy="3902044"/>
          </a:xfrm>
        </p:grpSpPr>
        <p:pic>
          <p:nvPicPr>
            <p:cNvPr id="2" name="Picture 1" descr="single0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97" t="8083" b="10571"/>
            <a:stretch/>
          </p:blipFill>
          <p:spPr>
            <a:xfrm>
              <a:off x="3001818" y="2329543"/>
              <a:ext cx="3598350" cy="345088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2209273" y="3708673"/>
              <a:ext cx="106076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 smtClean="0"/>
                <a:t>SSC-A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9734" y="5769922"/>
              <a:ext cx="106076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/>
                <a:t>F</a:t>
              </a:r>
              <a:r>
                <a:rPr lang="en-US" sz="2400" dirty="0" smtClean="0"/>
                <a:t>SC-A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687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3235" y="819331"/>
            <a:ext cx="6703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3.5.1  Selecting singlet </a:t>
            </a:r>
            <a:r>
              <a:rPr lang="en-US" sz="2000" b="1" dirty="0"/>
              <a:t>nuclei </a:t>
            </a:r>
            <a:r>
              <a:rPr lang="en-US" sz="2000" b="1" dirty="0" smtClean="0"/>
              <a:t>populations, excluding doublets</a:t>
            </a:r>
            <a:r>
              <a:rPr lang="en-US" sz="2000" b="1" dirty="0" smtClean="0">
                <a:effectLst/>
              </a:rPr>
              <a:t>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0941" y="1553882"/>
            <a:ext cx="183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DAPI-only control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798523" y="2241774"/>
            <a:ext cx="7438215" cy="3943631"/>
            <a:chOff x="798523" y="2241774"/>
            <a:chExt cx="7438215" cy="3943631"/>
          </a:xfrm>
        </p:grpSpPr>
        <p:pic>
          <p:nvPicPr>
            <p:cNvPr id="4" name="Picture 3" descr="single0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2" t="6806" b="9442"/>
            <a:stretch/>
          </p:blipFill>
          <p:spPr>
            <a:xfrm>
              <a:off x="1270000" y="2362200"/>
              <a:ext cx="6966738" cy="334895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277529" y="2241774"/>
              <a:ext cx="2102986" cy="153082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3679710" y="3177898"/>
              <a:ext cx="2214674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 smtClean="0"/>
                <a:t>SSC-W     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63855" y="5723740"/>
              <a:ext cx="106076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 smtClean="0"/>
                <a:t>SSC-A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49200" y="3605080"/>
              <a:ext cx="1360311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/>
                <a:t>F</a:t>
              </a:r>
              <a:r>
                <a:rPr lang="en-US" sz="2400" dirty="0" smtClean="0"/>
                <a:t>SC-W</a:t>
              </a:r>
              <a:endParaRPr lang="en-US" sz="2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13859" y="5723587"/>
              <a:ext cx="1060763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/>
                <a:t>F</a:t>
              </a:r>
              <a:r>
                <a:rPr lang="en-US" sz="2400" dirty="0" smtClean="0"/>
                <a:t>SC-A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40165" y="5672667"/>
              <a:ext cx="2102986" cy="153082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492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3235" y="819331"/>
            <a:ext cx="7584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3.6.1  </a:t>
            </a:r>
            <a:r>
              <a:rPr lang="en-US" sz="2000" b="1" dirty="0" smtClean="0"/>
              <a:t>Using DAPI to select intact nuclei, excluding debris </a:t>
            </a:r>
            <a:r>
              <a:rPr lang="en-US" sz="2000" b="1" dirty="0"/>
              <a:t>and doublets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0941" y="1553882"/>
            <a:ext cx="183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DAPI-only control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2667" y="5848431"/>
            <a:ext cx="106076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0000FF"/>
                </a:solidFill>
              </a:rPr>
              <a:t>DAPI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1292751" y="3155479"/>
            <a:ext cx="225951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/>
              <a:t>F</a:t>
            </a:r>
            <a:r>
              <a:rPr lang="en-US" sz="2400" dirty="0" smtClean="0"/>
              <a:t>SC-W</a:t>
            </a:r>
            <a:endParaRPr lang="en-US" sz="2400" dirty="0"/>
          </a:p>
        </p:txBody>
      </p:sp>
      <p:pic>
        <p:nvPicPr>
          <p:cNvPr id="2" name="Picture 1" descr="P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5" t="9107" b="7463"/>
          <a:stretch/>
        </p:blipFill>
        <p:spPr>
          <a:xfrm>
            <a:off x="2654134" y="2256555"/>
            <a:ext cx="3660383" cy="359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8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955" y="819331"/>
            <a:ext cx="7851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3.7.1  DAPI-only control </a:t>
            </a:r>
            <a:r>
              <a:rPr lang="en-US" sz="2000" b="1" dirty="0" smtClean="0"/>
              <a:t>defines background </a:t>
            </a:r>
            <a:r>
              <a:rPr lang="en-US" sz="2000" b="1" dirty="0" smtClean="0"/>
              <a:t>fluorescence </a:t>
            </a:r>
            <a:r>
              <a:rPr lang="en-US" sz="1600" dirty="0" smtClean="0"/>
              <a:t>(AF555, APC, FITC</a:t>
            </a:r>
            <a:r>
              <a:rPr lang="en-US" sz="1600" dirty="0" smtClean="0">
                <a:effectLst/>
              </a:rPr>
              <a:t> 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0941" y="1553882"/>
            <a:ext cx="183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DAPI-only control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24666" y="2417276"/>
            <a:ext cx="7434120" cy="3879257"/>
            <a:chOff x="724666" y="2417276"/>
            <a:chExt cx="7434120" cy="3879257"/>
          </a:xfrm>
        </p:grpSpPr>
        <p:pic>
          <p:nvPicPr>
            <p:cNvPr id="5" name="Picture 4" descr="single0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1" t="8810" b="7695"/>
            <a:stretch/>
          </p:blipFill>
          <p:spPr>
            <a:xfrm>
              <a:off x="1186331" y="2439938"/>
              <a:ext cx="6972455" cy="3402627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24666" y="3435357"/>
              <a:ext cx="6152755" cy="2861176"/>
              <a:chOff x="724666" y="3627782"/>
              <a:chExt cx="6152755" cy="2861176"/>
            </a:xfrm>
          </p:grpSpPr>
          <p:sp>
            <p:nvSpPr>
              <p:cNvPr id="2" name="TextBox 1"/>
              <p:cNvSpPr txBox="1"/>
              <p:nvPr/>
            </p:nvSpPr>
            <p:spPr>
              <a:xfrm rot="16200000">
                <a:off x="469428" y="3883020"/>
                <a:ext cx="972141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AF555  </a:t>
                </a:r>
                <a:r>
                  <a:rPr lang="en-US" sz="2400" dirty="0" smtClean="0">
                    <a:effectLst/>
                  </a:rPr>
                  <a:t> </a:t>
                </a:r>
                <a:endParaRPr lang="en-US" sz="2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324284" y="5934489"/>
                <a:ext cx="940472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APC  </a:t>
                </a:r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936949" y="6027293"/>
                <a:ext cx="940472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APC  </a:t>
                </a:r>
                <a:endParaRPr lang="en-US" sz="24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4043798" y="3900950"/>
                <a:ext cx="936281" cy="461665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FITC</a:t>
                </a:r>
                <a:endParaRPr lang="en-US" sz="2400" dirty="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954424" y="5307868"/>
              <a:ext cx="326572" cy="41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27117" y="5673010"/>
              <a:ext cx="443645" cy="41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25537" y="5324352"/>
              <a:ext cx="395482" cy="41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815303" y="5743373"/>
              <a:ext cx="395482" cy="41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51190" y="4595090"/>
              <a:ext cx="1209402" cy="895493"/>
            </a:xfrm>
            <a:prstGeom prst="rect">
              <a:avLst/>
            </a:prstGeom>
            <a:noFill/>
            <a:ln w="6350" cmpd="sng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87936" y="4477477"/>
              <a:ext cx="1050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negative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16364" y="4094786"/>
              <a:ext cx="1132288" cy="1292733"/>
            </a:xfrm>
            <a:prstGeom prst="rect">
              <a:avLst/>
            </a:prstGeom>
            <a:noFill/>
            <a:ln w="6350" cmpd="sng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61052" y="3981872"/>
              <a:ext cx="10898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</a:rPr>
                <a:t>negative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44925" y="2417276"/>
              <a:ext cx="2102986" cy="153082"/>
            </a:xfrm>
            <a:prstGeom prst="rect">
              <a:avLst/>
            </a:prstGeom>
            <a:solidFill>
              <a:schemeClr val="bg1"/>
            </a:solidFill>
            <a:ln w="952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449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955" y="819331"/>
            <a:ext cx="407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3.7.3  NA, Please remove from script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5943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ingle04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2" t="9480" b="7114"/>
          <a:stretch/>
        </p:blipFill>
        <p:spPr>
          <a:xfrm>
            <a:off x="5158186" y="2431145"/>
            <a:ext cx="3412462" cy="3436256"/>
          </a:xfrm>
          <a:prstGeom prst="rect">
            <a:avLst/>
          </a:prstGeom>
        </p:spPr>
      </p:pic>
      <p:pic>
        <p:nvPicPr>
          <p:cNvPr id="25" name="Picture 24" descr="single04(1)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t="12323" r="52381" b="8890"/>
          <a:stretch/>
        </p:blipFill>
        <p:spPr>
          <a:xfrm>
            <a:off x="1057434" y="2408053"/>
            <a:ext cx="3376021" cy="3501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236" y="819331"/>
            <a:ext cx="761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3.8.2  NeuN-only control determines +/- AF555 channel cutoff 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26991" y="1630473"/>
            <a:ext cx="262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NeuN_AF555-only control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66227" y="5899084"/>
            <a:ext cx="106076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APC 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463613" y="3733932"/>
            <a:ext cx="936281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FITC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529614" y="5906781"/>
            <a:ext cx="940472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APC  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940330" y="5383363"/>
            <a:ext cx="234207" cy="419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54545" y="5758846"/>
            <a:ext cx="377671" cy="419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63064" y="5406454"/>
            <a:ext cx="390244" cy="419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422664" y="5805590"/>
            <a:ext cx="245347" cy="25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89221" y="3691347"/>
            <a:ext cx="177855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4A600"/>
                </a:solidFill>
              </a:rPr>
              <a:t>NeuN-AF555</a:t>
            </a:r>
            <a:endParaRPr lang="en-US" sz="2400" dirty="0">
              <a:solidFill>
                <a:srgbClr val="C4A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611436" y="4408250"/>
            <a:ext cx="1285049" cy="1129683"/>
          </a:xfrm>
          <a:prstGeom prst="rect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53514" y="4294595"/>
            <a:ext cx="987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negative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73411" y="4115618"/>
            <a:ext cx="2467437" cy="1364624"/>
          </a:xfrm>
          <a:prstGeom prst="rect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11835" y="5142175"/>
            <a:ext cx="163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negative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47636" y="2787380"/>
            <a:ext cx="1493212" cy="1244654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424545" y="2746815"/>
            <a:ext cx="154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A700"/>
                </a:solidFill>
              </a:rPr>
              <a:t>NeuN_AF555+</a:t>
            </a:r>
            <a:endParaRPr lang="en-US" dirty="0">
              <a:solidFill>
                <a:srgbClr val="C0A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63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955" y="819331"/>
            <a:ext cx="769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3.10.1  </a:t>
            </a:r>
            <a:r>
              <a:rPr lang="en-US" sz="2000" b="1" dirty="0" smtClean="0"/>
              <a:t>Collecting NeuN</a:t>
            </a:r>
            <a:r>
              <a:rPr lang="en-US" sz="2000" b="1" dirty="0" smtClean="0"/>
              <a:t>+ </a:t>
            </a:r>
            <a:r>
              <a:rPr lang="en-US" sz="2000" b="1" dirty="0" smtClean="0"/>
              <a:t>neuronal </a:t>
            </a:r>
            <a:r>
              <a:rPr lang="en-US" sz="2000" b="1" dirty="0" smtClean="0"/>
              <a:t>and PAX6</a:t>
            </a:r>
            <a:r>
              <a:rPr lang="en-US" sz="2000" b="1" dirty="0" smtClean="0"/>
              <a:t>+ </a:t>
            </a:r>
            <a:r>
              <a:rPr lang="en-US" sz="2000" b="1" dirty="0" smtClean="0"/>
              <a:t>astrocyte populations</a:t>
            </a:r>
            <a:endParaRPr lang="en-US" sz="16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471" y="1875762"/>
            <a:ext cx="3706612" cy="3773220"/>
            <a:chOff x="471" y="1875762"/>
            <a:chExt cx="3706612" cy="3773220"/>
          </a:xfrm>
        </p:grpSpPr>
        <p:pic>
          <p:nvPicPr>
            <p:cNvPr id="7" name="Picture 6" descr="MA15-35-PAX6-NEUN_11052016165910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87" t="50356" r="39290" b="33535"/>
            <a:stretch/>
          </p:blipFill>
          <p:spPr>
            <a:xfrm>
              <a:off x="477607" y="2275662"/>
              <a:ext cx="3229476" cy="291165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61621" y="1875762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Contour plot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6954" y="5187317"/>
              <a:ext cx="1808787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 smtClean="0">
                  <a:solidFill>
                    <a:srgbClr val="FF0000"/>
                  </a:solidFill>
                </a:rPr>
                <a:t>PAX6-A</a:t>
              </a:r>
              <a:r>
                <a:rPr lang="en-US" sz="2400" dirty="0" smtClean="0">
                  <a:solidFill>
                    <a:srgbClr val="FF0000"/>
                  </a:solidFill>
                </a:rPr>
                <a:t>PC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91260" y="3907928"/>
              <a:ext cx="486239" cy="770545"/>
            </a:xfrm>
            <a:prstGeom prst="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54046" y="2982752"/>
              <a:ext cx="623453" cy="878994"/>
            </a:xfrm>
            <a:prstGeom prst="rect">
              <a:avLst/>
            </a:prstGeom>
            <a:noFill/>
            <a:ln w="12700" cmpd="sng">
              <a:solidFill>
                <a:schemeClr val="bg1">
                  <a:lumMod val="5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-657972" y="3398640"/>
              <a:ext cx="17785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4A600"/>
                  </a:solidFill>
                </a:rPr>
                <a:t>NeuN-AF555</a:t>
              </a:r>
              <a:endParaRPr lang="en-US" sz="2400" dirty="0">
                <a:solidFill>
                  <a:srgbClr val="C4A6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24278" y="1891156"/>
            <a:ext cx="5164409" cy="3791664"/>
            <a:chOff x="3824278" y="1891156"/>
            <a:chExt cx="5164409" cy="3791664"/>
          </a:xfrm>
        </p:grpSpPr>
        <p:sp>
          <p:nvSpPr>
            <p:cNvPr id="11" name="TextBox 10"/>
            <p:cNvSpPr txBox="1"/>
            <p:nvPr/>
          </p:nvSpPr>
          <p:spPr>
            <a:xfrm>
              <a:off x="7549388" y="3946413"/>
              <a:ext cx="1439299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PAX6+</a:t>
              </a:r>
              <a:r>
                <a:rPr lang="en-US" dirty="0" smtClean="0"/>
                <a:t>NeuN–astrocytes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49388" y="2591346"/>
              <a:ext cx="1439299" cy="646331"/>
            </a:xfrm>
            <a:prstGeom prst="rect">
              <a:avLst/>
            </a:prstGeom>
            <a:noFill/>
            <a:ln>
              <a:solidFill>
                <a:srgbClr val="C0A7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NeuN</a:t>
              </a:r>
              <a:r>
                <a:rPr lang="en-US" dirty="0" smtClean="0"/>
                <a:t>+ neurons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01220" y="1891156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Dot plot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55784" y="5221155"/>
              <a:ext cx="21397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 smtClean="0"/>
                <a:t>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PAX6-APC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6200000">
              <a:off x="3165835" y="3414034"/>
              <a:ext cx="17785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4A600"/>
                  </a:solidFill>
                </a:rPr>
                <a:t>NeuN-AF555</a:t>
              </a:r>
              <a:endParaRPr lang="en-US" sz="2400" dirty="0">
                <a:solidFill>
                  <a:srgbClr val="C4A600"/>
                </a:solidFill>
              </a:endParaRPr>
            </a:p>
          </p:txBody>
        </p:sp>
        <p:pic>
          <p:nvPicPr>
            <p:cNvPr id="12" name="Picture 11" descr="double01b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49" t="11354" r="8048" b="5911"/>
            <a:stretch/>
          </p:blipFill>
          <p:spPr>
            <a:xfrm>
              <a:off x="4325103" y="2291056"/>
              <a:ext cx="2708359" cy="292205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>
              <a:endCxn id="11" idx="1"/>
            </p:cNvCxnSpPr>
            <p:nvPr/>
          </p:nvCxnSpPr>
          <p:spPr>
            <a:xfrm flipV="1">
              <a:off x="6709305" y="4269579"/>
              <a:ext cx="840083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3" idx="1"/>
            </p:cNvCxnSpPr>
            <p:nvPr/>
          </p:nvCxnSpPr>
          <p:spPr>
            <a:xfrm flipV="1">
              <a:off x="6709305" y="2914512"/>
              <a:ext cx="840083" cy="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510876" y="3672378"/>
              <a:ext cx="431030" cy="871372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87724" y="4464932"/>
              <a:ext cx="675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APC+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95421" y="2755590"/>
              <a:ext cx="546485" cy="87060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68420" y="4781673"/>
              <a:ext cx="245347" cy="251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29328" y="5160096"/>
              <a:ext cx="245347" cy="251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89413" y="2417046"/>
              <a:ext cx="890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A700"/>
                  </a:solidFill>
                </a:rPr>
                <a:t>AF555+</a:t>
              </a:r>
              <a:endParaRPr lang="en-US" dirty="0">
                <a:solidFill>
                  <a:srgbClr val="C0A7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519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2955" y="819331"/>
            <a:ext cx="8298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3.11.1  </a:t>
            </a:r>
            <a:r>
              <a:rPr lang="en-US" sz="2000" b="1" dirty="0" smtClean="0"/>
              <a:t>Collecting PAX6+ astrocytes and OLIG2+ glia from the NeuN– fraction</a:t>
            </a:r>
            <a:endParaRPr lang="en-US" sz="16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199766" y="2321821"/>
            <a:ext cx="3810356" cy="3861525"/>
            <a:chOff x="199766" y="2321821"/>
            <a:chExt cx="3810356" cy="3861525"/>
          </a:xfrm>
        </p:grpSpPr>
        <p:pic>
          <p:nvPicPr>
            <p:cNvPr id="2" name="Picture 1" descr="tripple01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3" t="8888" b="8106"/>
            <a:stretch/>
          </p:blipFill>
          <p:spPr>
            <a:xfrm>
              <a:off x="685031" y="2321821"/>
              <a:ext cx="3325091" cy="33653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8303" y="5721681"/>
              <a:ext cx="21397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 smtClean="0"/>
                <a:t>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PAX6-APC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458677" y="3375770"/>
              <a:ext cx="17785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4A600"/>
                  </a:solidFill>
                </a:rPr>
                <a:t>NeuN-AF555</a:t>
              </a:r>
              <a:endParaRPr lang="en-US" sz="2400" dirty="0">
                <a:solidFill>
                  <a:srgbClr val="C4A6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725562" y="3330148"/>
              <a:ext cx="96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NeuN</a:t>
              </a:r>
              <a:r>
                <a:rPr lang="en-US" dirty="0" smtClean="0"/>
                <a:t>+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737667" y="4337377"/>
              <a:ext cx="96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NeuN–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8316" y="5157759"/>
              <a:ext cx="234207" cy="41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21987" y="5646054"/>
              <a:ext cx="234207" cy="102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77809" y="2321821"/>
            <a:ext cx="3669802" cy="3861525"/>
            <a:chOff x="5177809" y="2321821"/>
            <a:chExt cx="3669802" cy="3861525"/>
          </a:xfrm>
        </p:grpSpPr>
        <p:pic>
          <p:nvPicPr>
            <p:cNvPr id="4" name="Picture 3" descr="tripple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5" t="5358" b="6026"/>
            <a:stretch/>
          </p:blipFill>
          <p:spPr>
            <a:xfrm>
              <a:off x="5611094" y="2321821"/>
              <a:ext cx="3236517" cy="336533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247159" y="3302142"/>
              <a:ext cx="96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OLIG2+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500226" y="4680607"/>
              <a:ext cx="11898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</a:t>
              </a:r>
              <a:r>
                <a:rPr lang="en-US" dirty="0" smtClean="0">
                  <a:solidFill>
                    <a:srgbClr val="FF0000"/>
                  </a:solidFill>
                </a:rPr>
                <a:t>PAX6</a:t>
              </a: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222845" y="4902970"/>
              <a:ext cx="7385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Triple </a:t>
              </a:r>
            </a:p>
            <a:p>
              <a:r>
                <a:rPr lang="en-US" sz="1200" dirty="0" smtClean="0"/>
                <a:t>Negative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7492" y="5721681"/>
              <a:ext cx="213975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 </a:t>
              </a:r>
              <a:r>
                <a:rPr lang="en-US" sz="2400" dirty="0" smtClean="0"/>
                <a:t>      </a:t>
              </a:r>
              <a:r>
                <a:rPr lang="en-US" sz="2400" dirty="0" smtClean="0">
                  <a:solidFill>
                    <a:srgbClr val="FF0000"/>
                  </a:solidFill>
                </a:rPr>
                <a:t>PAX6-APC 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4622234" y="3478638"/>
              <a:ext cx="157281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OLIG2-FITC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509384" y="5271872"/>
              <a:ext cx="234207" cy="41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821770" y="5653813"/>
              <a:ext cx="234207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503211" y="1662545"/>
            <a:ext cx="4732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NEUN/PAX6/OLIG2 Triple Antibody Combination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8727" y="5008969"/>
            <a:ext cx="2632367" cy="0"/>
          </a:xfrm>
          <a:prstGeom prst="straightConnector1">
            <a:avLst/>
          </a:prstGeom>
          <a:ln w="28575" cmpd="sng">
            <a:solidFill>
              <a:srgbClr val="00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02486" y="4719092"/>
            <a:ext cx="1062323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NeuN–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451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228</Words>
  <Application>Microsoft Macintosh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Nadejda Tsankova</dc:creator>
  <cp:lastModifiedBy>Nadejda Tsankova</cp:lastModifiedBy>
  <cp:revision>66</cp:revision>
  <dcterms:created xsi:type="dcterms:W3CDTF">2022-06-28T21:02:09Z</dcterms:created>
  <dcterms:modified xsi:type="dcterms:W3CDTF">2022-06-29T22:01:39Z</dcterms:modified>
</cp:coreProperties>
</file>