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67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FAAF6-3EC8-43F8-A445-EB55B2C66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8B8CD-61D8-44F2-ADD1-54ED6B56C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69808-FED2-48D0-BB66-1EDFB3FE7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AC7-F040-465B-9168-7EED1543D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A633B-0788-4169-80EE-2C1E27DF2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9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4DF49-4E4F-490C-94DC-AA02E0B56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63563-C999-4FEE-BB5C-E21E5DA25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7DC53-8244-4A79-9F73-5AAA5DDEA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01A32-017C-4922-BA1F-BED3CAC68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BC8C9-1B8B-4EEE-A655-9A3C5655B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55810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C6E53-BA1D-41DF-ADAF-8365852AC5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972AD1-F1AF-4A5B-91F0-4C8CE127F7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0D663-7255-4003-858F-1D7E17FC8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656DA-FB8C-491A-A63D-7502D3C33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F7CBC-CA6C-4F09-874E-E444C894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9919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3C008-7116-4FFB-AF9E-901CC64E8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D28B4-4C39-47CC-B26C-FFF4BE73F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CFC34-AE6B-46BE-964E-1ACA850A3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6D801-03ED-49F5-B850-BA17EDA31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1AB2-0279-4016-BEE2-409E0745F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158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3B96F-0799-47AC-83CC-A09BDA223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1EC27A-44BC-4A9F-B482-24C272A36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80A97-B2CE-4FE4-BE18-0A357D0F8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7FBAA-1AB3-4736-8BBD-0B7A8CC6C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A323F-8623-41B8-9E05-D84D52A6A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432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3E83A-CAC3-4D22-A3F3-996A0CB6C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14500-6CA5-4A20-B718-1D2AB33643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8224AF-6F0C-4D35-A632-4FBB449614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69DA2-2E66-4005-998D-D59C5570E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0F826-6290-4879-A810-B26203930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9DD33A-8746-4CF9-AC7A-D05879280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4063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A675E-0666-4DAE-8AB9-0B9F7BF5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B093C-6458-4913-9CDF-99CCBB211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2ECB3B-3026-450F-A236-0CD5B3D4E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FF9557-D399-4B77-9070-31B7BAD45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9E433C-E789-4E94-82E4-DAE957BCE6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1B5DC3-7A1C-40FD-9F07-702FAD0D8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4443D-C480-4E7E-8C47-6B750792C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D556F9-B54E-4CB0-B338-09890AFEA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084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A3B0D-8AE4-41D7-883E-FF27E2575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15705C-45B8-411F-9849-C5959FCF6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2AA6A8-6A92-4120-8E52-055B5DB63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4503FF-E97B-4B8E-9E67-5BFB6A917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0767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0AD43D-73B9-4674-8679-DC57EEFCC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E4799C-0EE5-4B05-933A-1D2ACC0C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ABBC8D-4732-4176-B589-B4F223087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9070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65AE-CE5B-48E4-BD1D-44BDE23E9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00A61-0700-40AE-8C70-48090EBAE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09F1E-4949-4128-8500-5E9D669CE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ADA3D1-44E8-4682-87AC-1431900BD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6E20F-C521-4D81-9120-AC93BC0A0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756A8-24F7-452A-864E-C1645BAFD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34291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00AE6-3338-41F0-BF9C-6CA2A38F6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3CE002-4DA8-4B7C-9FA7-E72275A50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C5500-9DDC-4C20-A17C-6E259E7C8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84270-506D-472C-BE15-A08A0ED25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E60A1-79B5-4BD5-8CE8-FCF8082B8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7576E-D7C4-4527-AF92-52DB0F8AB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3206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D08DA-E954-485E-A26D-3B8682E8D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346F1-7B38-4C44-B772-4B5A51210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16628-1BF4-4867-9FDD-C75FB7A61C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55A55-3410-4FFE-B1CB-736345D763F0}" type="datetimeFigureOut">
              <a:rPr lang="es-AR" smtClean="0"/>
              <a:t>9/3/2021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9A8D6-5E81-4942-9724-C6E25C377F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BE157-675D-4BAD-A3BA-2DA52D02C1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A6931-AD6A-4E52-960D-DEF217205293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591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FF6E237-4B5A-4301-B8BA-8D221CC648F6}"/>
              </a:ext>
            </a:extLst>
          </p:cNvPr>
          <p:cNvSpPr/>
          <p:nvPr/>
        </p:nvSpPr>
        <p:spPr>
          <a:xfrm>
            <a:off x="520002" y="125867"/>
            <a:ext cx="10789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Time Start: ____________ 		                                                                                     	     Time End: _____________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THRESHOLD TRACKING GRID</a:t>
            </a:r>
            <a:endParaRPr lang="en-US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Tastant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:	Sucrose      NaCl        MSG    (circle)	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Begin at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10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sucrose and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12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NaCl or MSG		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D1533A0-72CF-4433-8837-57C1208FC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581398"/>
              </p:ext>
            </p:extLst>
          </p:nvPr>
        </p:nvGraphicFramePr>
        <p:xfrm>
          <a:off x="520002" y="1449486"/>
          <a:ext cx="10804440" cy="5245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0960">
                  <a:extLst>
                    <a:ext uri="{9D8B030D-6E8A-4147-A177-3AD203B41FA5}">
                      <a16:colId xmlns:a16="http://schemas.microsoft.com/office/drawing/2014/main" val="280951725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40310868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4139725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01245747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0755408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0608841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30853227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585114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55278356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8319180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3175793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7226698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2851311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0926864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51825724"/>
                    </a:ext>
                  </a:extLst>
                </a:gridCol>
                <a:gridCol w="254856">
                  <a:extLst>
                    <a:ext uri="{9D8B030D-6E8A-4147-A177-3AD203B41FA5}">
                      <a16:colId xmlns:a16="http://schemas.microsoft.com/office/drawing/2014/main" val="1151309956"/>
                    </a:ext>
                  </a:extLst>
                </a:gridCol>
                <a:gridCol w="247318">
                  <a:extLst>
                    <a:ext uri="{9D8B030D-6E8A-4147-A177-3AD203B41FA5}">
                      <a16:colId xmlns:a16="http://schemas.microsoft.com/office/drawing/2014/main" val="35245813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3497895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75899053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7065312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983078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8074751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01073590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7767102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6638102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8322297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1753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826152408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040322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1932030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9132503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658336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694547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126511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050413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9716464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2435462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43854911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435003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55360320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664151126"/>
                    </a:ext>
                  </a:extLst>
                </a:gridCol>
              </a:tblGrid>
              <a:tr h="545364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Pair#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4006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Order*,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en-US" sz="1200" b="1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or T</a:t>
                      </a:r>
                      <a:endParaRPr lang="es-AR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2469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093951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938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9894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19311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49827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10806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28679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7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54660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8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01047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9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s-AR" sz="1200" b="1" dirty="0">
                          <a:effectLst/>
                          <a:latin typeface="Humanst521 B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50059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dirty="0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dirty="0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dirty="0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dirty="0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dirty="0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68850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dirty="0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43070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38215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62034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960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21215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237003"/>
                  </a:ext>
                </a:extLst>
              </a:tr>
              <a:tr h="225974">
                <a:tc gridSpan="4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Order of Presentation: W=Water First; T=</a:t>
                      </a:r>
                      <a:r>
                        <a:rPr lang="en-US" sz="1200" dirty="0" err="1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Tastant</a:t>
                      </a: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First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653661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4BD65947-37C3-4678-9AF3-281C6EEE4A52}"/>
              </a:ext>
            </a:extLst>
          </p:cNvPr>
          <p:cNvSpPr/>
          <p:nvPr/>
        </p:nvSpPr>
        <p:spPr>
          <a:xfrm>
            <a:off x="2111434" y="4257369"/>
            <a:ext cx="371192" cy="232372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8BC0396-A809-42E3-BC0C-1E86B6386C41}"/>
              </a:ext>
            </a:extLst>
          </p:cNvPr>
          <p:cNvSpPr/>
          <p:nvPr/>
        </p:nvSpPr>
        <p:spPr>
          <a:xfrm>
            <a:off x="2499280" y="4523853"/>
            <a:ext cx="297081" cy="169839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5F87753-16F3-4B74-86E0-3A8720275A48}"/>
              </a:ext>
            </a:extLst>
          </p:cNvPr>
          <p:cNvSpPr/>
          <p:nvPr/>
        </p:nvSpPr>
        <p:spPr>
          <a:xfrm>
            <a:off x="2849092" y="4250332"/>
            <a:ext cx="399975" cy="232372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5CF8E1C-1C7F-4E11-8B23-0980CF61B391}"/>
              </a:ext>
            </a:extLst>
          </p:cNvPr>
          <p:cNvSpPr/>
          <p:nvPr/>
        </p:nvSpPr>
        <p:spPr>
          <a:xfrm>
            <a:off x="3800562" y="4870036"/>
            <a:ext cx="310047" cy="143490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8AE4FE-9177-4E80-A9C6-955C2483452D}"/>
              </a:ext>
            </a:extLst>
          </p:cNvPr>
          <p:cNvSpPr txBox="1"/>
          <p:nvPr/>
        </p:nvSpPr>
        <p:spPr>
          <a:xfrm>
            <a:off x="2262360" y="4009315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1D61FC-E233-4364-9386-35F10940372B}"/>
              </a:ext>
            </a:extLst>
          </p:cNvPr>
          <p:cNvSpPr txBox="1"/>
          <p:nvPr/>
        </p:nvSpPr>
        <p:spPr>
          <a:xfrm>
            <a:off x="3049079" y="4050188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8D864D-0429-4EE4-9205-EDD088C82186}"/>
              </a:ext>
            </a:extLst>
          </p:cNvPr>
          <p:cNvSpPr txBox="1"/>
          <p:nvPr/>
        </p:nvSpPr>
        <p:spPr>
          <a:xfrm>
            <a:off x="3800562" y="4541492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AEE4A2-0072-4DF9-B40F-9617808E238B}"/>
              </a:ext>
            </a:extLst>
          </p:cNvPr>
          <p:cNvSpPr txBox="1"/>
          <p:nvPr/>
        </p:nvSpPr>
        <p:spPr>
          <a:xfrm>
            <a:off x="2548231" y="4236474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838274E-4411-4FC6-93C5-63687EFAADBB}"/>
              </a:ext>
            </a:extLst>
          </p:cNvPr>
          <p:cNvSpPr/>
          <p:nvPr/>
        </p:nvSpPr>
        <p:spPr>
          <a:xfrm>
            <a:off x="1356805" y="839834"/>
            <a:ext cx="994775" cy="235916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676BFF-A4F7-4FFC-82C1-CB2023681357}"/>
              </a:ext>
            </a:extLst>
          </p:cNvPr>
          <p:cNvSpPr txBox="1"/>
          <p:nvPr/>
        </p:nvSpPr>
        <p:spPr>
          <a:xfrm>
            <a:off x="1" y="79701"/>
            <a:ext cx="729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4A</a:t>
            </a:r>
            <a:endParaRPr lang="es-41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359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FF6E237-4B5A-4301-B8BA-8D221CC648F6}"/>
              </a:ext>
            </a:extLst>
          </p:cNvPr>
          <p:cNvSpPr/>
          <p:nvPr/>
        </p:nvSpPr>
        <p:spPr>
          <a:xfrm>
            <a:off x="520002" y="125867"/>
            <a:ext cx="10789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Time Start: ____________ 		                                                                                     	     Time End: _____________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THRESHOLD TRACKING GRID</a:t>
            </a:r>
            <a:endParaRPr lang="en-US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Tastant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:	Sucrose      NaCl        MSG    (circle)	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Begin at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10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sucrose and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12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NaCl or MSG		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D1533A0-72CF-4433-8837-57C1208FC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590207"/>
              </p:ext>
            </p:extLst>
          </p:nvPr>
        </p:nvGraphicFramePr>
        <p:xfrm>
          <a:off x="520002" y="1449486"/>
          <a:ext cx="10804440" cy="5074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0960">
                  <a:extLst>
                    <a:ext uri="{9D8B030D-6E8A-4147-A177-3AD203B41FA5}">
                      <a16:colId xmlns:a16="http://schemas.microsoft.com/office/drawing/2014/main" val="280951725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40310868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4139725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01245747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0755408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0608841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30853227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585114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55278356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8319180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3175793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7226698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2851311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0926864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51825724"/>
                    </a:ext>
                  </a:extLst>
                </a:gridCol>
                <a:gridCol w="254856">
                  <a:extLst>
                    <a:ext uri="{9D8B030D-6E8A-4147-A177-3AD203B41FA5}">
                      <a16:colId xmlns:a16="http://schemas.microsoft.com/office/drawing/2014/main" val="1151309956"/>
                    </a:ext>
                  </a:extLst>
                </a:gridCol>
                <a:gridCol w="247318">
                  <a:extLst>
                    <a:ext uri="{9D8B030D-6E8A-4147-A177-3AD203B41FA5}">
                      <a16:colId xmlns:a16="http://schemas.microsoft.com/office/drawing/2014/main" val="35245813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3497895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75899053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7065312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983078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8074751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01073590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7767102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6638102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8322297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1753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826152408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040322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1932030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9132503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658336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694547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126511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050413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9716464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2435462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43854911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435003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55360320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664151126"/>
                    </a:ext>
                  </a:extLst>
                </a:gridCol>
              </a:tblGrid>
              <a:tr h="545364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Pair#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4006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Order*,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en-US" sz="1200" b="1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or T</a:t>
                      </a:r>
                      <a:endParaRPr lang="es-AR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2469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093951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938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9894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19311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49827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10806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28679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7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54660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8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01047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9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50059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68850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43070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38215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62034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960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21215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237003"/>
                  </a:ext>
                </a:extLst>
              </a:tr>
              <a:tr h="225974">
                <a:tc gridSpan="4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Order of Presentation: W=Water First; T=</a:t>
                      </a:r>
                      <a:r>
                        <a:rPr lang="en-US" sz="1200" dirty="0" err="1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Tastant</a:t>
                      </a: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First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653661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1BC3C383-F1E0-4CF5-B5EE-D9F4A0343A7D}"/>
              </a:ext>
            </a:extLst>
          </p:cNvPr>
          <p:cNvSpPr/>
          <p:nvPr/>
        </p:nvSpPr>
        <p:spPr>
          <a:xfrm>
            <a:off x="1850196" y="4444020"/>
            <a:ext cx="371192" cy="232372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F05CE1D-E7C3-449B-976D-5ADA4130C60D}"/>
              </a:ext>
            </a:extLst>
          </p:cNvPr>
          <p:cNvSpPr/>
          <p:nvPr/>
        </p:nvSpPr>
        <p:spPr>
          <a:xfrm>
            <a:off x="2245627" y="4676392"/>
            <a:ext cx="493585" cy="232372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2DB968E-F627-4D0B-AD05-6F67026712A2}"/>
              </a:ext>
            </a:extLst>
          </p:cNvPr>
          <p:cNvSpPr/>
          <p:nvPr/>
        </p:nvSpPr>
        <p:spPr>
          <a:xfrm>
            <a:off x="3251042" y="4215990"/>
            <a:ext cx="557611" cy="235396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2BAA6F-0A53-4AA2-9634-DE6FCC3A3DBF}"/>
              </a:ext>
            </a:extLst>
          </p:cNvPr>
          <p:cNvSpPr txBox="1"/>
          <p:nvPr/>
        </p:nvSpPr>
        <p:spPr>
          <a:xfrm>
            <a:off x="1999956" y="4240796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F9A90F-BD55-4CC7-BE08-3E4165BA292F}"/>
              </a:ext>
            </a:extLst>
          </p:cNvPr>
          <p:cNvSpPr txBox="1"/>
          <p:nvPr/>
        </p:nvSpPr>
        <p:spPr>
          <a:xfrm>
            <a:off x="2485810" y="4444020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755EC9-09DD-47F8-B095-3850D2C4A22C}"/>
              </a:ext>
            </a:extLst>
          </p:cNvPr>
          <p:cNvSpPr txBox="1"/>
          <p:nvPr/>
        </p:nvSpPr>
        <p:spPr>
          <a:xfrm>
            <a:off x="3547594" y="3983469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9CCB30-EFC1-4B07-A4F6-BA6EC7DD4E18}"/>
              </a:ext>
            </a:extLst>
          </p:cNvPr>
          <p:cNvSpPr txBox="1"/>
          <p:nvPr/>
        </p:nvSpPr>
        <p:spPr>
          <a:xfrm>
            <a:off x="4014143" y="4210198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1D0557-FD7D-41F8-BA8A-A3E21358D5A8}"/>
              </a:ext>
            </a:extLst>
          </p:cNvPr>
          <p:cNvCxnSpPr/>
          <p:nvPr/>
        </p:nvCxnSpPr>
        <p:spPr>
          <a:xfrm flipH="1">
            <a:off x="5219306" y="3803879"/>
            <a:ext cx="322906" cy="80123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52B30E71-9842-4996-8588-B10C348EDE19}"/>
              </a:ext>
            </a:extLst>
          </p:cNvPr>
          <p:cNvSpPr/>
          <p:nvPr/>
        </p:nvSpPr>
        <p:spPr>
          <a:xfrm>
            <a:off x="4829146" y="3983469"/>
            <a:ext cx="418176" cy="222802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421E968-01AE-4C08-B578-8C2D5764AE1C}"/>
              </a:ext>
            </a:extLst>
          </p:cNvPr>
          <p:cNvSpPr/>
          <p:nvPr/>
        </p:nvSpPr>
        <p:spPr>
          <a:xfrm>
            <a:off x="3777681" y="4490470"/>
            <a:ext cx="492196" cy="184098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BCA58F-F16C-40AC-AAED-ED3720FB269D}"/>
              </a:ext>
            </a:extLst>
          </p:cNvPr>
          <p:cNvSpPr txBox="1"/>
          <p:nvPr/>
        </p:nvSpPr>
        <p:spPr>
          <a:xfrm>
            <a:off x="5008741" y="3737917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62DDD69-C1EC-4F00-BD2B-7347562FEFCA}"/>
              </a:ext>
            </a:extLst>
          </p:cNvPr>
          <p:cNvSpPr/>
          <p:nvPr/>
        </p:nvSpPr>
        <p:spPr>
          <a:xfrm>
            <a:off x="5351717" y="4237296"/>
            <a:ext cx="418176" cy="222802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CD36D29-3A7A-4834-973F-DA30611FF394}"/>
              </a:ext>
            </a:extLst>
          </p:cNvPr>
          <p:cNvSpPr/>
          <p:nvPr/>
        </p:nvSpPr>
        <p:spPr>
          <a:xfrm>
            <a:off x="6350627" y="3770759"/>
            <a:ext cx="418176" cy="222802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DCE58B3-8CA3-42AA-ACA8-6A11189706A8}"/>
              </a:ext>
            </a:extLst>
          </p:cNvPr>
          <p:cNvSpPr txBox="1"/>
          <p:nvPr/>
        </p:nvSpPr>
        <p:spPr>
          <a:xfrm>
            <a:off x="5555398" y="3974362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A0D814C-28FF-4F62-BEC6-3005841613B2}"/>
              </a:ext>
            </a:extLst>
          </p:cNvPr>
          <p:cNvSpPr txBox="1"/>
          <p:nvPr/>
        </p:nvSpPr>
        <p:spPr>
          <a:xfrm>
            <a:off x="6570030" y="3526880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A580F16-4381-4E8C-92D3-1F12B11B753F}"/>
              </a:ext>
            </a:extLst>
          </p:cNvPr>
          <p:cNvSpPr/>
          <p:nvPr/>
        </p:nvSpPr>
        <p:spPr>
          <a:xfrm>
            <a:off x="7344481" y="3737917"/>
            <a:ext cx="439102" cy="222801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04B3BD7-A189-41D1-833A-3830F282E69C}"/>
              </a:ext>
            </a:extLst>
          </p:cNvPr>
          <p:cNvSpPr txBox="1"/>
          <p:nvPr/>
        </p:nvSpPr>
        <p:spPr>
          <a:xfrm>
            <a:off x="7477629" y="3496604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927115B-BD92-46F3-B89D-CFF96A524299}"/>
              </a:ext>
            </a:extLst>
          </p:cNvPr>
          <p:cNvSpPr/>
          <p:nvPr/>
        </p:nvSpPr>
        <p:spPr>
          <a:xfrm>
            <a:off x="6869628" y="4014494"/>
            <a:ext cx="418176" cy="222802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ED98D17-0952-47BD-8921-D7B61EA57444}"/>
              </a:ext>
            </a:extLst>
          </p:cNvPr>
          <p:cNvSpPr txBox="1"/>
          <p:nvPr/>
        </p:nvSpPr>
        <p:spPr>
          <a:xfrm>
            <a:off x="6995176" y="3752704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D922594-6F14-4660-BAD8-2F466A407B6F}"/>
              </a:ext>
            </a:extLst>
          </p:cNvPr>
          <p:cNvSpPr/>
          <p:nvPr/>
        </p:nvSpPr>
        <p:spPr>
          <a:xfrm>
            <a:off x="1352808" y="839834"/>
            <a:ext cx="994775" cy="235916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1BB7247-0743-43C9-BF30-495969546990}"/>
              </a:ext>
            </a:extLst>
          </p:cNvPr>
          <p:cNvSpPr txBox="1"/>
          <p:nvPr/>
        </p:nvSpPr>
        <p:spPr>
          <a:xfrm>
            <a:off x="0" y="15240"/>
            <a:ext cx="50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4B</a:t>
            </a:r>
            <a:endParaRPr lang="es-41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254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FF6E237-4B5A-4301-B8BA-8D221CC648F6}"/>
              </a:ext>
            </a:extLst>
          </p:cNvPr>
          <p:cNvSpPr/>
          <p:nvPr/>
        </p:nvSpPr>
        <p:spPr>
          <a:xfrm>
            <a:off x="520002" y="125867"/>
            <a:ext cx="10789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Time Start: ____________ 		                                                                                     	     Time End: _____________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THRESHOLD TRACKING GRID</a:t>
            </a:r>
            <a:endParaRPr lang="en-US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Tastant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:	Sucrose      NaCl        MSG    (circle)	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Begin at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10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sucrose and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12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NaCl or MSG		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D1533A0-72CF-4433-8837-57C1208FC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741346"/>
              </p:ext>
            </p:extLst>
          </p:nvPr>
        </p:nvGraphicFramePr>
        <p:xfrm>
          <a:off x="520002" y="1449486"/>
          <a:ext cx="10804440" cy="5074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0960">
                  <a:extLst>
                    <a:ext uri="{9D8B030D-6E8A-4147-A177-3AD203B41FA5}">
                      <a16:colId xmlns:a16="http://schemas.microsoft.com/office/drawing/2014/main" val="280951725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40310868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4139725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01245747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0755408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0608841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30853227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585114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55278356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8319180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3175793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7226698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2851311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0926864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51825724"/>
                    </a:ext>
                  </a:extLst>
                </a:gridCol>
                <a:gridCol w="254856">
                  <a:extLst>
                    <a:ext uri="{9D8B030D-6E8A-4147-A177-3AD203B41FA5}">
                      <a16:colId xmlns:a16="http://schemas.microsoft.com/office/drawing/2014/main" val="1151309956"/>
                    </a:ext>
                  </a:extLst>
                </a:gridCol>
                <a:gridCol w="247318">
                  <a:extLst>
                    <a:ext uri="{9D8B030D-6E8A-4147-A177-3AD203B41FA5}">
                      <a16:colId xmlns:a16="http://schemas.microsoft.com/office/drawing/2014/main" val="35245813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3497895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75899053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7065312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983078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8074751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01073590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7767102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6638102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8322297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1753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826152408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040322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1932030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9132503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658336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694547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126511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050413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9716464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2435462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43854911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435003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55360320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664151126"/>
                    </a:ext>
                  </a:extLst>
                </a:gridCol>
              </a:tblGrid>
              <a:tr h="545364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Pair#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4006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Order*,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en-US" sz="1200" b="1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or T</a:t>
                      </a:r>
                      <a:endParaRPr lang="es-AR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2469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093951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938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9894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19311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49827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10806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28679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7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54660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8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01047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9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50059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68850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43070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u="none" strike="noStrike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38215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s-AR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62034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highlight>
                          <a:srgbClr val="FFFF00"/>
                        </a:highlight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960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21215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237003"/>
                  </a:ext>
                </a:extLst>
              </a:tr>
              <a:tr h="225974">
                <a:tc gridSpan="4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Order of Presentation: W=Water First; T=</a:t>
                      </a:r>
                      <a:r>
                        <a:rPr lang="en-US" sz="1200" dirty="0" err="1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Tastant</a:t>
                      </a: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First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653661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153E2224-8A3C-4C68-B947-B0A204119018}"/>
              </a:ext>
            </a:extLst>
          </p:cNvPr>
          <p:cNvSpPr/>
          <p:nvPr/>
        </p:nvSpPr>
        <p:spPr>
          <a:xfrm>
            <a:off x="1839922" y="4444020"/>
            <a:ext cx="371192" cy="232372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29F04FF-D717-4A5C-A7B7-A009DAE3CE9D}"/>
              </a:ext>
            </a:extLst>
          </p:cNvPr>
          <p:cNvSpPr/>
          <p:nvPr/>
        </p:nvSpPr>
        <p:spPr>
          <a:xfrm>
            <a:off x="2350995" y="4695609"/>
            <a:ext cx="439360" cy="193938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9E07F48-D5A9-4655-ADC4-1BFF8F3C37DF}"/>
              </a:ext>
            </a:extLst>
          </p:cNvPr>
          <p:cNvSpPr/>
          <p:nvPr/>
        </p:nvSpPr>
        <p:spPr>
          <a:xfrm>
            <a:off x="4858527" y="5383589"/>
            <a:ext cx="428453" cy="187776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05C3FC-3564-496D-8EA9-7B7F792A8F74}"/>
              </a:ext>
            </a:extLst>
          </p:cNvPr>
          <p:cNvSpPr txBox="1"/>
          <p:nvPr/>
        </p:nvSpPr>
        <p:spPr>
          <a:xfrm>
            <a:off x="1979916" y="4188218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EFCF92-A073-4CD9-B1D3-4B94A88BB801}"/>
              </a:ext>
            </a:extLst>
          </p:cNvPr>
          <p:cNvSpPr txBox="1"/>
          <p:nvPr/>
        </p:nvSpPr>
        <p:spPr>
          <a:xfrm>
            <a:off x="2475536" y="4444020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200B30-55EC-401D-B811-8627A2A71E4D}"/>
              </a:ext>
            </a:extLst>
          </p:cNvPr>
          <p:cNvSpPr txBox="1"/>
          <p:nvPr/>
        </p:nvSpPr>
        <p:spPr>
          <a:xfrm>
            <a:off x="3017753" y="4182230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02C382-4A8C-42BA-87BC-7F14B0B68746}"/>
              </a:ext>
            </a:extLst>
          </p:cNvPr>
          <p:cNvSpPr txBox="1"/>
          <p:nvPr/>
        </p:nvSpPr>
        <p:spPr>
          <a:xfrm>
            <a:off x="5014579" y="5077454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64D94CD-98C0-4606-BDEF-9499E0C3226A}"/>
              </a:ext>
            </a:extLst>
          </p:cNvPr>
          <p:cNvSpPr/>
          <p:nvPr/>
        </p:nvSpPr>
        <p:spPr>
          <a:xfrm>
            <a:off x="2845738" y="4444020"/>
            <a:ext cx="371192" cy="232372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CAA442F-CD7F-449F-B517-2384AD2D45E3}"/>
              </a:ext>
            </a:extLst>
          </p:cNvPr>
          <p:cNvCxnSpPr/>
          <p:nvPr/>
        </p:nvCxnSpPr>
        <p:spPr>
          <a:xfrm flipH="1">
            <a:off x="4622327" y="4792578"/>
            <a:ext cx="322906" cy="80123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C9CC4DAB-30BA-4C80-BEF9-7B2492711F33}"/>
              </a:ext>
            </a:extLst>
          </p:cNvPr>
          <p:cNvSpPr/>
          <p:nvPr/>
        </p:nvSpPr>
        <p:spPr>
          <a:xfrm>
            <a:off x="5386300" y="5122081"/>
            <a:ext cx="371192" cy="232372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7F63AF2-81C4-49F6-A49B-0F633E38C0A4}"/>
              </a:ext>
            </a:extLst>
          </p:cNvPr>
          <p:cNvSpPr/>
          <p:nvPr/>
        </p:nvSpPr>
        <p:spPr>
          <a:xfrm>
            <a:off x="5724083" y="5401159"/>
            <a:ext cx="396278" cy="187776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A923C17-74CB-4A88-ACE9-DCDDD224EFC2}"/>
              </a:ext>
            </a:extLst>
          </p:cNvPr>
          <p:cNvSpPr/>
          <p:nvPr/>
        </p:nvSpPr>
        <p:spPr>
          <a:xfrm>
            <a:off x="6132785" y="5116795"/>
            <a:ext cx="396278" cy="232650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FCF804-E8BB-4606-B79F-7FD24232F250}"/>
              </a:ext>
            </a:extLst>
          </p:cNvPr>
          <p:cNvSpPr txBox="1"/>
          <p:nvPr/>
        </p:nvSpPr>
        <p:spPr>
          <a:xfrm>
            <a:off x="5494237" y="4889547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8B67B6-363C-4BBC-8AF5-199830FA166C}"/>
              </a:ext>
            </a:extLst>
          </p:cNvPr>
          <p:cNvSpPr txBox="1"/>
          <p:nvPr/>
        </p:nvSpPr>
        <p:spPr>
          <a:xfrm>
            <a:off x="5774718" y="5118487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964C3EB-D876-4BC8-B657-130578552526}"/>
              </a:ext>
            </a:extLst>
          </p:cNvPr>
          <p:cNvSpPr txBox="1"/>
          <p:nvPr/>
        </p:nvSpPr>
        <p:spPr>
          <a:xfrm>
            <a:off x="6264120" y="4889547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24A2BBF-70E4-40F8-9BF8-11FF3AA79545}"/>
              </a:ext>
            </a:extLst>
          </p:cNvPr>
          <p:cNvSpPr/>
          <p:nvPr/>
        </p:nvSpPr>
        <p:spPr>
          <a:xfrm>
            <a:off x="1356805" y="839834"/>
            <a:ext cx="994775" cy="235916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6C549EC-D26A-4602-A73F-2062542E15E9}"/>
              </a:ext>
            </a:extLst>
          </p:cNvPr>
          <p:cNvSpPr txBox="1"/>
          <p:nvPr/>
        </p:nvSpPr>
        <p:spPr>
          <a:xfrm>
            <a:off x="100853" y="51909"/>
            <a:ext cx="539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4C</a:t>
            </a:r>
            <a:endParaRPr lang="es-41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478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FF6E237-4B5A-4301-B8BA-8D221CC648F6}"/>
              </a:ext>
            </a:extLst>
          </p:cNvPr>
          <p:cNvSpPr/>
          <p:nvPr/>
        </p:nvSpPr>
        <p:spPr>
          <a:xfrm>
            <a:off x="520002" y="125867"/>
            <a:ext cx="10789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Time Start: ____________ 		                                                                                     	     Time End: _____________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THRESHOLD TRACKING GRID</a:t>
            </a:r>
            <a:endParaRPr lang="en-US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Tastant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:	Sucrose      NaCl        MSG    (circle)	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Begin at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10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sucrose and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12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NaCl or MSG		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D1533A0-72CF-4433-8837-57C1208FC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007045"/>
              </p:ext>
            </p:extLst>
          </p:nvPr>
        </p:nvGraphicFramePr>
        <p:xfrm>
          <a:off x="520002" y="1449486"/>
          <a:ext cx="10804440" cy="5160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0960">
                  <a:extLst>
                    <a:ext uri="{9D8B030D-6E8A-4147-A177-3AD203B41FA5}">
                      <a16:colId xmlns:a16="http://schemas.microsoft.com/office/drawing/2014/main" val="280951725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40310868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4139725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01245747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0755408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0608841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30853227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585114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55278356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8319180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3175793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7226698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2851311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0926864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51825724"/>
                    </a:ext>
                  </a:extLst>
                </a:gridCol>
                <a:gridCol w="254856">
                  <a:extLst>
                    <a:ext uri="{9D8B030D-6E8A-4147-A177-3AD203B41FA5}">
                      <a16:colId xmlns:a16="http://schemas.microsoft.com/office/drawing/2014/main" val="1151309956"/>
                    </a:ext>
                  </a:extLst>
                </a:gridCol>
                <a:gridCol w="247318">
                  <a:extLst>
                    <a:ext uri="{9D8B030D-6E8A-4147-A177-3AD203B41FA5}">
                      <a16:colId xmlns:a16="http://schemas.microsoft.com/office/drawing/2014/main" val="35245813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3497895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75899053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7065312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983078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8074751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01073590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7767102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6638102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8322297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1753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826152408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040322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1932030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9132503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658336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694547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126511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050413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9716464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2435462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43854911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435003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55360320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664151126"/>
                    </a:ext>
                  </a:extLst>
                </a:gridCol>
              </a:tblGrid>
              <a:tr h="545364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Pair#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4006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Order*,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en-US" sz="1200" b="1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or T</a:t>
                      </a:r>
                      <a:endParaRPr lang="es-AR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2469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093951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938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9894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19311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49827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10806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28679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7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54660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8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dirty="0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b="1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01047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9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dirty="0"/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50059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</a:t>
                      </a:r>
                      <a:endParaRPr lang="es-AR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  <a:defRPr/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AR" sz="1200" dirty="0">
                        <a:effectLst/>
                        <a:latin typeface="Humanst521 B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68850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43070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38215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62034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960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21215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237003"/>
                  </a:ext>
                </a:extLst>
              </a:tr>
              <a:tr h="225974">
                <a:tc gridSpan="4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*</a:t>
                      </a: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Order of Presentation: W=Water First; T=</a:t>
                      </a:r>
                      <a:r>
                        <a:rPr lang="en-US" sz="1200" dirty="0" err="1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Tastant</a:t>
                      </a:r>
                      <a:r>
                        <a:rPr lang="en-US" sz="1200" dirty="0"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First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6653661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F7D2AAF0-3EA9-451D-B576-AE690BAE6763}"/>
              </a:ext>
            </a:extLst>
          </p:cNvPr>
          <p:cNvSpPr/>
          <p:nvPr/>
        </p:nvSpPr>
        <p:spPr>
          <a:xfrm>
            <a:off x="3840573" y="3527337"/>
            <a:ext cx="401244" cy="230438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CD66B71-70D5-40B6-B037-56CDC0F58442}"/>
              </a:ext>
            </a:extLst>
          </p:cNvPr>
          <p:cNvSpPr/>
          <p:nvPr/>
        </p:nvSpPr>
        <p:spPr>
          <a:xfrm>
            <a:off x="3240802" y="3973548"/>
            <a:ext cx="320751" cy="230438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5AD2B30-4D69-4EF3-9E1F-F329232C7BEE}"/>
              </a:ext>
            </a:extLst>
          </p:cNvPr>
          <p:cNvSpPr/>
          <p:nvPr/>
        </p:nvSpPr>
        <p:spPr>
          <a:xfrm>
            <a:off x="2824693" y="3727028"/>
            <a:ext cx="401245" cy="245140"/>
          </a:xfrm>
          <a:prstGeom prst="ellipse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AB387D9-59CF-4998-BC75-E9A6F8334405}"/>
              </a:ext>
            </a:extLst>
          </p:cNvPr>
          <p:cNvSpPr/>
          <p:nvPr/>
        </p:nvSpPr>
        <p:spPr>
          <a:xfrm>
            <a:off x="5264740" y="4231067"/>
            <a:ext cx="331251" cy="202878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9BF94E-0974-4887-B7A9-839F3E01771F}"/>
              </a:ext>
            </a:extLst>
          </p:cNvPr>
          <p:cNvSpPr txBox="1"/>
          <p:nvPr/>
        </p:nvSpPr>
        <p:spPr>
          <a:xfrm>
            <a:off x="3001379" y="3480776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7B3E6C-F2BF-4E9A-97D5-D339315BBD02}"/>
              </a:ext>
            </a:extLst>
          </p:cNvPr>
          <p:cNvSpPr txBox="1"/>
          <p:nvPr/>
        </p:nvSpPr>
        <p:spPr>
          <a:xfrm>
            <a:off x="3276177" y="4201876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4419E1-B43B-4FCE-9C5E-B7FF09219186}"/>
              </a:ext>
            </a:extLst>
          </p:cNvPr>
          <p:cNvSpPr txBox="1"/>
          <p:nvPr/>
        </p:nvSpPr>
        <p:spPr>
          <a:xfrm>
            <a:off x="3878072" y="3257236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5413E8-A86A-48E5-BC06-A4FA62C11A32}"/>
              </a:ext>
            </a:extLst>
          </p:cNvPr>
          <p:cNvSpPr txBox="1"/>
          <p:nvPr/>
        </p:nvSpPr>
        <p:spPr>
          <a:xfrm>
            <a:off x="5296824" y="3977146"/>
            <a:ext cx="199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8B04820-9A7B-4E44-AADC-19F79CB5E41B}"/>
              </a:ext>
            </a:extLst>
          </p:cNvPr>
          <p:cNvSpPr/>
          <p:nvPr/>
        </p:nvSpPr>
        <p:spPr>
          <a:xfrm>
            <a:off x="1356805" y="839834"/>
            <a:ext cx="994775" cy="235916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23CDDF3-1346-4EA0-8E99-7F4077146FE6}"/>
              </a:ext>
            </a:extLst>
          </p:cNvPr>
          <p:cNvSpPr txBox="1"/>
          <p:nvPr/>
        </p:nvSpPr>
        <p:spPr>
          <a:xfrm>
            <a:off x="100853" y="51909"/>
            <a:ext cx="600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4D</a:t>
            </a:r>
            <a:endParaRPr lang="es-41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159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FF6E237-4B5A-4301-B8BA-8D221CC648F6}"/>
              </a:ext>
            </a:extLst>
          </p:cNvPr>
          <p:cNvSpPr/>
          <p:nvPr/>
        </p:nvSpPr>
        <p:spPr>
          <a:xfrm>
            <a:off x="520002" y="139034"/>
            <a:ext cx="10789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Time Start: ____________ 		                                                                                     	     Time End: _____________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THRESHOLD TRACKING GRID</a:t>
            </a:r>
          </a:p>
          <a:p>
            <a:endParaRPr lang="en-US" sz="1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Tastant:	Sucrose      NaCl        MSG    (circle)		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Begin at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10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sucrose and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step 12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NaCl or MSG		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C9C005-E1B1-4ECD-9723-3D102576DA84}"/>
              </a:ext>
            </a:extLst>
          </p:cNvPr>
          <p:cNvSpPr/>
          <p:nvPr/>
        </p:nvSpPr>
        <p:spPr>
          <a:xfrm>
            <a:off x="520002" y="6358026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*Order of Presentation: W=Water First; T=Tastant First</a:t>
            </a:r>
            <a:endParaRPr lang="es-AR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D1533A0-72CF-4433-8837-57C1208FC3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470062"/>
              </p:ext>
            </p:extLst>
          </p:nvPr>
        </p:nvGraphicFramePr>
        <p:xfrm>
          <a:off x="606045" y="1524029"/>
          <a:ext cx="10804440" cy="4848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0960">
                  <a:extLst>
                    <a:ext uri="{9D8B030D-6E8A-4147-A177-3AD203B41FA5}">
                      <a16:colId xmlns:a16="http://schemas.microsoft.com/office/drawing/2014/main" val="280951725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40310868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4139725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01245747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0755408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0608841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30853227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585114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552783563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8319180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3175793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7226698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2851311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0926864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5182572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51309956"/>
                    </a:ext>
                  </a:extLst>
                </a:gridCol>
                <a:gridCol w="293894">
                  <a:extLst>
                    <a:ext uri="{9D8B030D-6E8A-4147-A177-3AD203B41FA5}">
                      <a16:colId xmlns:a16="http://schemas.microsoft.com/office/drawing/2014/main" val="35245813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3497895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75899053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7065312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983078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80747516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010735902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57767102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66638102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83222973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517535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826152408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040322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1932030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9132503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9658336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76945472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91265116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805041385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297164641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402435462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438549114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04350037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3553603200"/>
                    </a:ext>
                  </a:extLst>
                </a:gridCol>
                <a:gridCol w="251087">
                  <a:extLst>
                    <a:ext uri="{9D8B030D-6E8A-4147-A177-3AD203B41FA5}">
                      <a16:colId xmlns:a16="http://schemas.microsoft.com/office/drawing/2014/main" val="1664151126"/>
                    </a:ext>
                  </a:extLst>
                </a:gridCol>
              </a:tblGrid>
              <a:tr h="545364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Pair#</a:t>
                      </a: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s-AR" sz="1100" b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31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33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34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36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37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39</a:t>
                      </a:r>
                      <a:endParaRPr lang="es-AR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91440" algn="l"/>
                          <a:tab pos="2286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s-AR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4006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Order*,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en-US" sz="1200" b="1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or T</a:t>
                      </a:r>
                      <a:endParaRPr lang="es-AR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2469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093951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938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98947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19311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49827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10806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128679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7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546600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8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2010476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9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50059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68850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11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430708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12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8382155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13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362034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14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96019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15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212153"/>
                  </a:ext>
                </a:extLst>
              </a:tr>
              <a:tr h="231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685800" algn="l"/>
                          <a:tab pos="-457200" algn="l"/>
                          <a:tab pos="0" algn="l"/>
                          <a:tab pos="22860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</a:tabLs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Step 16</a:t>
                      </a:r>
                      <a:endParaRPr lang="es-AR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990" marR="679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419" sz="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23700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A7F46CF-5C39-45EA-9CAE-42F8EF328DCE}"/>
              </a:ext>
            </a:extLst>
          </p:cNvPr>
          <p:cNvSpPr/>
          <p:nvPr/>
        </p:nvSpPr>
        <p:spPr>
          <a:xfrm>
            <a:off x="66032" y="7531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4E</a:t>
            </a:r>
            <a:endParaRPr lang="es-419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159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1194</Words>
  <Application>Microsoft Office PowerPoint</Application>
  <PresentationFormat>Widescreen</PresentationFormat>
  <Paragraphs>849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Humanst521 BT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Yanina Pepino</dc:creator>
  <cp:lastModifiedBy>Vidhya Iyer</cp:lastModifiedBy>
  <cp:revision>47</cp:revision>
  <dcterms:created xsi:type="dcterms:W3CDTF">2020-09-28T15:40:42Z</dcterms:created>
  <dcterms:modified xsi:type="dcterms:W3CDTF">2021-03-09T12:13:47Z</dcterms:modified>
</cp:coreProperties>
</file>