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8" r:id="rId3"/>
    <p:sldId id="263" r:id="rId4"/>
    <p:sldId id="264" r:id="rId5"/>
    <p:sldId id="259" r:id="rId6"/>
    <p:sldId id="261" r:id="rId7"/>
    <p:sldId id="267" r:id="rId8"/>
    <p:sldId id="257" r:id="rId9"/>
    <p:sldId id="268" r:id="rId10"/>
    <p:sldId id="25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8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1" autoAdjust="0"/>
    <p:restoredTop sz="94660"/>
  </p:normalViewPr>
  <p:slideViewPr>
    <p:cSldViewPr snapToGrid="0">
      <p:cViewPr>
        <p:scale>
          <a:sx n="91" d="100"/>
          <a:sy n="91" d="100"/>
        </p:scale>
        <p:origin x="56" y="6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asam\Desktop\UCLA\joVEPaper\bar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Sheet1!$A$4</c:f>
              <c:strCache>
                <c:ptCount val="1"/>
                <c:pt idx="0">
                  <c:v>Protein</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Sheet1!$B$3:$E$3</c:f>
              <c:strCache>
                <c:ptCount val="4"/>
                <c:pt idx="0">
                  <c:v>  9/2018</c:v>
                </c:pt>
                <c:pt idx="1">
                  <c:v>  3/2019</c:v>
                </c:pt>
                <c:pt idx="2">
                  <c:v> 5/2019</c:v>
                </c:pt>
                <c:pt idx="3">
                  <c:v>  9/2020</c:v>
                </c:pt>
              </c:strCache>
            </c:strRef>
          </c:cat>
          <c:val>
            <c:numRef>
              <c:f>Sheet1!$B$4:$E$4</c:f>
              <c:numCache>
                <c:formatCode>General</c:formatCode>
                <c:ptCount val="4"/>
                <c:pt idx="0">
                  <c:v>3559</c:v>
                </c:pt>
                <c:pt idx="1">
                  <c:v>3796</c:v>
                </c:pt>
                <c:pt idx="2">
                  <c:v>3776</c:v>
                </c:pt>
                <c:pt idx="3">
                  <c:v>3687</c:v>
                </c:pt>
              </c:numCache>
            </c:numRef>
          </c:val>
          <c:extLst>
            <c:ext xmlns:c16="http://schemas.microsoft.com/office/drawing/2014/chart" uri="{C3380CC4-5D6E-409C-BE32-E72D297353CC}">
              <c16:uniqueId val="{00000000-9105-4C78-94CA-6C776932AAA5}"/>
            </c:ext>
          </c:extLst>
        </c:ser>
        <c:ser>
          <c:idx val="1"/>
          <c:order val="1"/>
          <c:tx>
            <c:strRef>
              <c:f>Sheet1!$A$5</c:f>
              <c:strCache>
                <c:ptCount val="1"/>
                <c:pt idx="0">
                  <c:v>Peptide</c:v>
                </c:pt>
              </c:strCache>
            </c:strRef>
          </c:tx>
          <c:spPr>
            <a:solidFill>
              <a:srgbClr val="CC0066"/>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Sheet1!$B$3:$E$3</c:f>
              <c:strCache>
                <c:ptCount val="4"/>
                <c:pt idx="0">
                  <c:v>  9/2018</c:v>
                </c:pt>
                <c:pt idx="1">
                  <c:v>  3/2019</c:v>
                </c:pt>
                <c:pt idx="2">
                  <c:v> 5/2019</c:v>
                </c:pt>
                <c:pt idx="3">
                  <c:v>  9/2020</c:v>
                </c:pt>
              </c:strCache>
            </c:strRef>
          </c:cat>
          <c:val>
            <c:numRef>
              <c:f>Sheet1!$B$5:$E$5</c:f>
              <c:numCache>
                <c:formatCode>General</c:formatCode>
                <c:ptCount val="4"/>
                <c:pt idx="0">
                  <c:v>22640</c:v>
                </c:pt>
                <c:pt idx="1">
                  <c:v>23587</c:v>
                </c:pt>
                <c:pt idx="2">
                  <c:v>24088</c:v>
                </c:pt>
                <c:pt idx="3">
                  <c:v>21165</c:v>
                </c:pt>
              </c:numCache>
            </c:numRef>
          </c:val>
          <c:extLst>
            <c:ext xmlns:c16="http://schemas.microsoft.com/office/drawing/2014/chart" uri="{C3380CC4-5D6E-409C-BE32-E72D297353CC}">
              <c16:uniqueId val="{00000001-9105-4C78-94CA-6C776932AAA5}"/>
            </c:ext>
          </c:extLst>
        </c:ser>
        <c:dLbls>
          <c:dLblPos val="inEnd"/>
          <c:showLegendKey val="0"/>
          <c:showVal val="1"/>
          <c:showCatName val="0"/>
          <c:showSerName val="0"/>
          <c:showPercent val="0"/>
          <c:showBubbleSize val="0"/>
        </c:dLbls>
        <c:gapWidth val="65"/>
        <c:axId val="2112476319"/>
        <c:axId val="2112474655"/>
      </c:barChart>
      <c:catAx>
        <c:axId val="211247631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70" b="0" i="0" u="none" strike="noStrike" kern="1200" cap="all" baseline="0">
                <a:solidFill>
                  <a:schemeClr val="dk1">
                    <a:lumMod val="75000"/>
                    <a:lumOff val="25000"/>
                  </a:schemeClr>
                </a:solidFill>
                <a:latin typeface="+mn-lt"/>
                <a:ea typeface="+mn-ea"/>
                <a:cs typeface="+mn-cs"/>
              </a:defRPr>
            </a:pPr>
            <a:endParaRPr lang="en-US"/>
          </a:p>
        </c:txPr>
        <c:crossAx val="2112474655"/>
        <c:crosses val="autoZero"/>
        <c:auto val="1"/>
        <c:lblAlgn val="ctr"/>
        <c:lblOffset val="100"/>
        <c:noMultiLvlLbl val="0"/>
      </c:catAx>
      <c:valAx>
        <c:axId val="2112474655"/>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80" b="0" i="0" u="none" strike="noStrike" kern="1200" baseline="0">
                <a:solidFill>
                  <a:schemeClr val="dk1">
                    <a:lumMod val="75000"/>
                    <a:lumOff val="25000"/>
                  </a:schemeClr>
                </a:solidFill>
                <a:latin typeface="+mn-lt"/>
                <a:ea typeface="+mn-ea"/>
                <a:cs typeface="+mn-cs"/>
              </a:defRPr>
            </a:pPr>
            <a:endParaRPr lang="en-US"/>
          </a:p>
        </c:txPr>
        <c:crossAx val="2112476319"/>
        <c:crosses val="autoZero"/>
        <c:crossBetween val="between"/>
      </c:valAx>
      <c:spPr>
        <a:noFill/>
        <a:ln w="25400">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prstDash val="solid"/>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9E0E7-9822-474D-B23B-AC292AE2F5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12A9A0-B02A-42BE-97A1-DB9DABF32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8A7B6F-C077-49DC-A55F-9797473DCA42}"/>
              </a:ext>
            </a:extLst>
          </p:cNvPr>
          <p:cNvSpPr>
            <a:spLocks noGrp="1"/>
          </p:cNvSpPr>
          <p:nvPr>
            <p:ph type="dt" sz="half" idx="10"/>
          </p:nvPr>
        </p:nvSpPr>
        <p:spPr/>
        <p:txBody>
          <a:bodyPr/>
          <a:lstStyle/>
          <a:p>
            <a:fld id="{E084489F-32E4-471F-AE1E-36B18294E9A8}" type="datetimeFigureOut">
              <a:rPr lang="en-US" smtClean="0"/>
              <a:t>3/9/2021</a:t>
            </a:fld>
            <a:endParaRPr lang="en-US"/>
          </a:p>
        </p:txBody>
      </p:sp>
      <p:sp>
        <p:nvSpPr>
          <p:cNvPr id="5" name="Footer Placeholder 4">
            <a:extLst>
              <a:ext uri="{FF2B5EF4-FFF2-40B4-BE49-F238E27FC236}">
                <a16:creationId xmlns:a16="http://schemas.microsoft.com/office/drawing/2014/main" id="{D428BFDC-21FD-4295-876E-B30D9AB30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D8CED-1218-44C6-A862-36331615DBC3}"/>
              </a:ext>
            </a:extLst>
          </p:cNvPr>
          <p:cNvSpPr>
            <a:spLocks noGrp="1"/>
          </p:cNvSpPr>
          <p:nvPr>
            <p:ph type="sldNum" sz="quarter" idx="12"/>
          </p:nvPr>
        </p:nvSpPr>
        <p:spPr/>
        <p:txBody>
          <a:bodyPr/>
          <a:lstStyle/>
          <a:p>
            <a:fld id="{E1DBEEBD-1D7F-4357-9942-5295D37F086E}" type="slidenum">
              <a:rPr lang="en-US" smtClean="0"/>
              <a:t>‹#›</a:t>
            </a:fld>
            <a:endParaRPr lang="en-US"/>
          </a:p>
        </p:txBody>
      </p:sp>
    </p:spTree>
    <p:extLst>
      <p:ext uri="{BB962C8B-B14F-4D97-AF65-F5344CB8AC3E}">
        <p14:creationId xmlns:p14="http://schemas.microsoft.com/office/powerpoint/2010/main" val="789871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76ED9-288B-4AA0-8253-E8BDAE5FFE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01DF10-3E43-4C96-8473-CF05B157A7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66B9-F9F0-4604-8761-3BD1EDB98A62}"/>
              </a:ext>
            </a:extLst>
          </p:cNvPr>
          <p:cNvSpPr>
            <a:spLocks noGrp="1"/>
          </p:cNvSpPr>
          <p:nvPr>
            <p:ph type="dt" sz="half" idx="10"/>
          </p:nvPr>
        </p:nvSpPr>
        <p:spPr/>
        <p:txBody>
          <a:bodyPr/>
          <a:lstStyle/>
          <a:p>
            <a:fld id="{E084489F-32E4-471F-AE1E-36B18294E9A8}" type="datetimeFigureOut">
              <a:rPr lang="en-US" smtClean="0"/>
              <a:t>3/9/2021</a:t>
            </a:fld>
            <a:endParaRPr lang="en-US"/>
          </a:p>
        </p:txBody>
      </p:sp>
      <p:sp>
        <p:nvSpPr>
          <p:cNvPr id="5" name="Footer Placeholder 4">
            <a:extLst>
              <a:ext uri="{FF2B5EF4-FFF2-40B4-BE49-F238E27FC236}">
                <a16:creationId xmlns:a16="http://schemas.microsoft.com/office/drawing/2014/main" id="{A3720F79-5BAD-4D55-A000-6F663CAE9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B1CFF-86BA-4AB3-9C4D-C676CF06AA9B}"/>
              </a:ext>
            </a:extLst>
          </p:cNvPr>
          <p:cNvSpPr>
            <a:spLocks noGrp="1"/>
          </p:cNvSpPr>
          <p:nvPr>
            <p:ph type="sldNum" sz="quarter" idx="12"/>
          </p:nvPr>
        </p:nvSpPr>
        <p:spPr/>
        <p:txBody>
          <a:bodyPr/>
          <a:lstStyle/>
          <a:p>
            <a:fld id="{E1DBEEBD-1D7F-4357-9942-5295D37F086E}" type="slidenum">
              <a:rPr lang="en-US" smtClean="0"/>
              <a:t>‹#›</a:t>
            </a:fld>
            <a:endParaRPr lang="en-US"/>
          </a:p>
        </p:txBody>
      </p:sp>
    </p:spTree>
    <p:extLst>
      <p:ext uri="{BB962C8B-B14F-4D97-AF65-F5344CB8AC3E}">
        <p14:creationId xmlns:p14="http://schemas.microsoft.com/office/powerpoint/2010/main" val="1481170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A4870-5AE2-4F78-8AD9-81C0A279A5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372B30-31FB-43EC-A2EF-5C03972FCC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6CF53-D2FA-455E-A70E-3DE0825F3CA8}"/>
              </a:ext>
            </a:extLst>
          </p:cNvPr>
          <p:cNvSpPr>
            <a:spLocks noGrp="1"/>
          </p:cNvSpPr>
          <p:nvPr>
            <p:ph type="dt" sz="half" idx="10"/>
          </p:nvPr>
        </p:nvSpPr>
        <p:spPr/>
        <p:txBody>
          <a:bodyPr/>
          <a:lstStyle/>
          <a:p>
            <a:fld id="{E084489F-32E4-471F-AE1E-36B18294E9A8}" type="datetimeFigureOut">
              <a:rPr lang="en-US" smtClean="0"/>
              <a:t>3/9/2021</a:t>
            </a:fld>
            <a:endParaRPr lang="en-US"/>
          </a:p>
        </p:txBody>
      </p:sp>
      <p:sp>
        <p:nvSpPr>
          <p:cNvPr id="5" name="Footer Placeholder 4">
            <a:extLst>
              <a:ext uri="{FF2B5EF4-FFF2-40B4-BE49-F238E27FC236}">
                <a16:creationId xmlns:a16="http://schemas.microsoft.com/office/drawing/2014/main" id="{463836D7-F838-4E52-BADE-17B18AA4A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0B5DF-D838-43C6-A709-5ACBAF53F9C4}"/>
              </a:ext>
            </a:extLst>
          </p:cNvPr>
          <p:cNvSpPr>
            <a:spLocks noGrp="1"/>
          </p:cNvSpPr>
          <p:nvPr>
            <p:ph type="sldNum" sz="quarter" idx="12"/>
          </p:nvPr>
        </p:nvSpPr>
        <p:spPr/>
        <p:txBody>
          <a:bodyPr/>
          <a:lstStyle/>
          <a:p>
            <a:fld id="{E1DBEEBD-1D7F-4357-9942-5295D37F086E}" type="slidenum">
              <a:rPr lang="en-US" smtClean="0"/>
              <a:t>‹#›</a:t>
            </a:fld>
            <a:endParaRPr lang="en-US"/>
          </a:p>
        </p:txBody>
      </p:sp>
    </p:spTree>
    <p:extLst>
      <p:ext uri="{BB962C8B-B14F-4D97-AF65-F5344CB8AC3E}">
        <p14:creationId xmlns:p14="http://schemas.microsoft.com/office/powerpoint/2010/main" val="3307496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EEB9-B660-428C-9491-C2C41FF57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84446D-70DA-4DA2-A53D-5551901CBA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56F6F-9CDB-4719-A630-45FDF87C3F15}"/>
              </a:ext>
            </a:extLst>
          </p:cNvPr>
          <p:cNvSpPr>
            <a:spLocks noGrp="1"/>
          </p:cNvSpPr>
          <p:nvPr>
            <p:ph type="dt" sz="half" idx="10"/>
          </p:nvPr>
        </p:nvSpPr>
        <p:spPr/>
        <p:txBody>
          <a:bodyPr/>
          <a:lstStyle/>
          <a:p>
            <a:fld id="{E084489F-32E4-471F-AE1E-36B18294E9A8}" type="datetimeFigureOut">
              <a:rPr lang="en-US" smtClean="0"/>
              <a:t>3/9/2021</a:t>
            </a:fld>
            <a:endParaRPr lang="en-US"/>
          </a:p>
        </p:txBody>
      </p:sp>
      <p:sp>
        <p:nvSpPr>
          <p:cNvPr id="5" name="Footer Placeholder 4">
            <a:extLst>
              <a:ext uri="{FF2B5EF4-FFF2-40B4-BE49-F238E27FC236}">
                <a16:creationId xmlns:a16="http://schemas.microsoft.com/office/drawing/2014/main" id="{4A069BF2-D7D3-45B1-A21C-36BFB0220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4DAA9-C455-443F-8B2C-7CB97500FE0F}"/>
              </a:ext>
            </a:extLst>
          </p:cNvPr>
          <p:cNvSpPr>
            <a:spLocks noGrp="1"/>
          </p:cNvSpPr>
          <p:nvPr>
            <p:ph type="sldNum" sz="quarter" idx="12"/>
          </p:nvPr>
        </p:nvSpPr>
        <p:spPr/>
        <p:txBody>
          <a:bodyPr/>
          <a:lstStyle/>
          <a:p>
            <a:fld id="{E1DBEEBD-1D7F-4357-9942-5295D37F086E}" type="slidenum">
              <a:rPr lang="en-US" smtClean="0"/>
              <a:t>‹#›</a:t>
            </a:fld>
            <a:endParaRPr lang="en-US"/>
          </a:p>
        </p:txBody>
      </p:sp>
    </p:spTree>
    <p:extLst>
      <p:ext uri="{BB962C8B-B14F-4D97-AF65-F5344CB8AC3E}">
        <p14:creationId xmlns:p14="http://schemas.microsoft.com/office/powerpoint/2010/main" val="52968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689C-F4AB-4A19-9EE5-B3B6F8EF63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2E047E-5FD0-4AF6-9EE2-53703C279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D49A2E-C3A8-49D9-9634-00D2B99922EA}"/>
              </a:ext>
            </a:extLst>
          </p:cNvPr>
          <p:cNvSpPr>
            <a:spLocks noGrp="1"/>
          </p:cNvSpPr>
          <p:nvPr>
            <p:ph type="dt" sz="half" idx="10"/>
          </p:nvPr>
        </p:nvSpPr>
        <p:spPr/>
        <p:txBody>
          <a:bodyPr/>
          <a:lstStyle/>
          <a:p>
            <a:fld id="{E084489F-32E4-471F-AE1E-36B18294E9A8}" type="datetimeFigureOut">
              <a:rPr lang="en-US" smtClean="0"/>
              <a:t>3/9/2021</a:t>
            </a:fld>
            <a:endParaRPr lang="en-US"/>
          </a:p>
        </p:txBody>
      </p:sp>
      <p:sp>
        <p:nvSpPr>
          <p:cNvPr id="5" name="Footer Placeholder 4">
            <a:extLst>
              <a:ext uri="{FF2B5EF4-FFF2-40B4-BE49-F238E27FC236}">
                <a16:creationId xmlns:a16="http://schemas.microsoft.com/office/drawing/2014/main" id="{A6DA178C-4DD5-4DFE-9CFE-953E2F974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9FD3D-2C1C-4720-8D54-767B08A03F01}"/>
              </a:ext>
            </a:extLst>
          </p:cNvPr>
          <p:cNvSpPr>
            <a:spLocks noGrp="1"/>
          </p:cNvSpPr>
          <p:nvPr>
            <p:ph type="sldNum" sz="quarter" idx="12"/>
          </p:nvPr>
        </p:nvSpPr>
        <p:spPr/>
        <p:txBody>
          <a:bodyPr/>
          <a:lstStyle/>
          <a:p>
            <a:fld id="{E1DBEEBD-1D7F-4357-9942-5295D37F086E}" type="slidenum">
              <a:rPr lang="en-US" smtClean="0"/>
              <a:t>‹#›</a:t>
            </a:fld>
            <a:endParaRPr lang="en-US"/>
          </a:p>
        </p:txBody>
      </p:sp>
    </p:spTree>
    <p:extLst>
      <p:ext uri="{BB962C8B-B14F-4D97-AF65-F5344CB8AC3E}">
        <p14:creationId xmlns:p14="http://schemas.microsoft.com/office/powerpoint/2010/main" val="231942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E027-F207-4E32-AE73-51CCDB0AE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3B678C-7E8C-4769-98C8-6AA2843044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F1E75E-32BD-4165-A518-74A70C9C50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C25345-6722-41E3-B58D-EAF6735CCA2F}"/>
              </a:ext>
            </a:extLst>
          </p:cNvPr>
          <p:cNvSpPr>
            <a:spLocks noGrp="1"/>
          </p:cNvSpPr>
          <p:nvPr>
            <p:ph type="dt" sz="half" idx="10"/>
          </p:nvPr>
        </p:nvSpPr>
        <p:spPr/>
        <p:txBody>
          <a:bodyPr/>
          <a:lstStyle/>
          <a:p>
            <a:fld id="{E084489F-32E4-471F-AE1E-36B18294E9A8}" type="datetimeFigureOut">
              <a:rPr lang="en-US" smtClean="0"/>
              <a:t>3/9/2021</a:t>
            </a:fld>
            <a:endParaRPr lang="en-US"/>
          </a:p>
        </p:txBody>
      </p:sp>
      <p:sp>
        <p:nvSpPr>
          <p:cNvPr id="6" name="Footer Placeholder 5">
            <a:extLst>
              <a:ext uri="{FF2B5EF4-FFF2-40B4-BE49-F238E27FC236}">
                <a16:creationId xmlns:a16="http://schemas.microsoft.com/office/drawing/2014/main" id="{E8985513-3503-4EB4-9287-D6D1DD1B9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7CC4D-9207-4ADB-9E86-50F5B8EFCC0D}"/>
              </a:ext>
            </a:extLst>
          </p:cNvPr>
          <p:cNvSpPr>
            <a:spLocks noGrp="1"/>
          </p:cNvSpPr>
          <p:nvPr>
            <p:ph type="sldNum" sz="quarter" idx="12"/>
          </p:nvPr>
        </p:nvSpPr>
        <p:spPr/>
        <p:txBody>
          <a:bodyPr/>
          <a:lstStyle/>
          <a:p>
            <a:fld id="{E1DBEEBD-1D7F-4357-9942-5295D37F086E}" type="slidenum">
              <a:rPr lang="en-US" smtClean="0"/>
              <a:t>‹#›</a:t>
            </a:fld>
            <a:endParaRPr lang="en-US"/>
          </a:p>
        </p:txBody>
      </p:sp>
    </p:spTree>
    <p:extLst>
      <p:ext uri="{BB962C8B-B14F-4D97-AF65-F5344CB8AC3E}">
        <p14:creationId xmlns:p14="http://schemas.microsoft.com/office/powerpoint/2010/main" val="2914118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1204-514A-4C87-9969-28878019E9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076842-0279-4667-8C00-C41A20DF8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930B4-359C-48A2-AD04-9ED383B568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1ED551-860E-46D2-B8AA-AC087C35A4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C0640-FA3D-4C07-9561-A9BA8EE63E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B8A8D0-9924-4F07-8DAD-601CAAB432E3}"/>
              </a:ext>
            </a:extLst>
          </p:cNvPr>
          <p:cNvSpPr>
            <a:spLocks noGrp="1"/>
          </p:cNvSpPr>
          <p:nvPr>
            <p:ph type="dt" sz="half" idx="10"/>
          </p:nvPr>
        </p:nvSpPr>
        <p:spPr/>
        <p:txBody>
          <a:bodyPr/>
          <a:lstStyle/>
          <a:p>
            <a:fld id="{E084489F-32E4-471F-AE1E-36B18294E9A8}" type="datetimeFigureOut">
              <a:rPr lang="en-US" smtClean="0"/>
              <a:t>3/9/2021</a:t>
            </a:fld>
            <a:endParaRPr lang="en-US"/>
          </a:p>
        </p:txBody>
      </p:sp>
      <p:sp>
        <p:nvSpPr>
          <p:cNvPr id="8" name="Footer Placeholder 7">
            <a:extLst>
              <a:ext uri="{FF2B5EF4-FFF2-40B4-BE49-F238E27FC236}">
                <a16:creationId xmlns:a16="http://schemas.microsoft.com/office/drawing/2014/main" id="{7936FB70-1897-4C4B-9919-B5121AEE91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37AB8A-642E-4E42-9C61-01A2E8BC9773}"/>
              </a:ext>
            </a:extLst>
          </p:cNvPr>
          <p:cNvSpPr>
            <a:spLocks noGrp="1"/>
          </p:cNvSpPr>
          <p:nvPr>
            <p:ph type="sldNum" sz="quarter" idx="12"/>
          </p:nvPr>
        </p:nvSpPr>
        <p:spPr/>
        <p:txBody>
          <a:bodyPr/>
          <a:lstStyle/>
          <a:p>
            <a:fld id="{E1DBEEBD-1D7F-4357-9942-5295D37F086E}" type="slidenum">
              <a:rPr lang="en-US" smtClean="0"/>
              <a:t>‹#›</a:t>
            </a:fld>
            <a:endParaRPr lang="en-US"/>
          </a:p>
        </p:txBody>
      </p:sp>
    </p:spTree>
    <p:extLst>
      <p:ext uri="{BB962C8B-B14F-4D97-AF65-F5344CB8AC3E}">
        <p14:creationId xmlns:p14="http://schemas.microsoft.com/office/powerpoint/2010/main" val="367398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31EA-8FAC-4429-8E97-0B493BC4B7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703EFB-FAAA-4C51-822E-6BDD70E08F33}"/>
              </a:ext>
            </a:extLst>
          </p:cNvPr>
          <p:cNvSpPr>
            <a:spLocks noGrp="1"/>
          </p:cNvSpPr>
          <p:nvPr>
            <p:ph type="dt" sz="half" idx="10"/>
          </p:nvPr>
        </p:nvSpPr>
        <p:spPr/>
        <p:txBody>
          <a:bodyPr/>
          <a:lstStyle/>
          <a:p>
            <a:fld id="{E084489F-32E4-471F-AE1E-36B18294E9A8}" type="datetimeFigureOut">
              <a:rPr lang="en-US" smtClean="0"/>
              <a:t>3/9/2021</a:t>
            </a:fld>
            <a:endParaRPr lang="en-US"/>
          </a:p>
        </p:txBody>
      </p:sp>
      <p:sp>
        <p:nvSpPr>
          <p:cNvPr id="4" name="Footer Placeholder 3">
            <a:extLst>
              <a:ext uri="{FF2B5EF4-FFF2-40B4-BE49-F238E27FC236}">
                <a16:creationId xmlns:a16="http://schemas.microsoft.com/office/drawing/2014/main" id="{F1982026-3D82-4A7D-B1FC-8ED5FC1EB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1C7903-35A3-4D81-B180-FC5039DD9534}"/>
              </a:ext>
            </a:extLst>
          </p:cNvPr>
          <p:cNvSpPr>
            <a:spLocks noGrp="1"/>
          </p:cNvSpPr>
          <p:nvPr>
            <p:ph type="sldNum" sz="quarter" idx="12"/>
          </p:nvPr>
        </p:nvSpPr>
        <p:spPr/>
        <p:txBody>
          <a:bodyPr/>
          <a:lstStyle/>
          <a:p>
            <a:fld id="{E1DBEEBD-1D7F-4357-9942-5295D37F086E}" type="slidenum">
              <a:rPr lang="en-US" smtClean="0"/>
              <a:t>‹#›</a:t>
            </a:fld>
            <a:endParaRPr lang="en-US"/>
          </a:p>
        </p:txBody>
      </p:sp>
    </p:spTree>
    <p:extLst>
      <p:ext uri="{BB962C8B-B14F-4D97-AF65-F5344CB8AC3E}">
        <p14:creationId xmlns:p14="http://schemas.microsoft.com/office/powerpoint/2010/main" val="4206335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4457A-D4DB-405A-A3AC-55488320F0FC}"/>
              </a:ext>
            </a:extLst>
          </p:cNvPr>
          <p:cNvSpPr>
            <a:spLocks noGrp="1"/>
          </p:cNvSpPr>
          <p:nvPr>
            <p:ph type="dt" sz="half" idx="10"/>
          </p:nvPr>
        </p:nvSpPr>
        <p:spPr/>
        <p:txBody>
          <a:bodyPr/>
          <a:lstStyle/>
          <a:p>
            <a:fld id="{E084489F-32E4-471F-AE1E-36B18294E9A8}" type="datetimeFigureOut">
              <a:rPr lang="en-US" smtClean="0"/>
              <a:t>3/9/2021</a:t>
            </a:fld>
            <a:endParaRPr lang="en-US"/>
          </a:p>
        </p:txBody>
      </p:sp>
      <p:sp>
        <p:nvSpPr>
          <p:cNvPr id="3" name="Footer Placeholder 2">
            <a:extLst>
              <a:ext uri="{FF2B5EF4-FFF2-40B4-BE49-F238E27FC236}">
                <a16:creationId xmlns:a16="http://schemas.microsoft.com/office/drawing/2014/main" id="{3F7159E8-96D6-4D67-AFB0-E0E6CD70F1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D1CEE9-30DF-4D64-9481-43D4B67C120C}"/>
              </a:ext>
            </a:extLst>
          </p:cNvPr>
          <p:cNvSpPr>
            <a:spLocks noGrp="1"/>
          </p:cNvSpPr>
          <p:nvPr>
            <p:ph type="sldNum" sz="quarter" idx="12"/>
          </p:nvPr>
        </p:nvSpPr>
        <p:spPr/>
        <p:txBody>
          <a:bodyPr/>
          <a:lstStyle/>
          <a:p>
            <a:fld id="{E1DBEEBD-1D7F-4357-9942-5295D37F086E}" type="slidenum">
              <a:rPr lang="en-US" smtClean="0"/>
              <a:t>‹#›</a:t>
            </a:fld>
            <a:endParaRPr lang="en-US"/>
          </a:p>
        </p:txBody>
      </p:sp>
    </p:spTree>
    <p:extLst>
      <p:ext uri="{BB962C8B-B14F-4D97-AF65-F5344CB8AC3E}">
        <p14:creationId xmlns:p14="http://schemas.microsoft.com/office/powerpoint/2010/main" val="1301629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1A278-21E7-48D3-934A-DB0F21C6F2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962E6D-27A5-4819-8C49-2803B1BD18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30D009-4F6C-4CD8-A6DB-E0C7579D3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04C45A-545B-4DC4-94F3-FCFE8D598AE3}"/>
              </a:ext>
            </a:extLst>
          </p:cNvPr>
          <p:cNvSpPr>
            <a:spLocks noGrp="1"/>
          </p:cNvSpPr>
          <p:nvPr>
            <p:ph type="dt" sz="half" idx="10"/>
          </p:nvPr>
        </p:nvSpPr>
        <p:spPr/>
        <p:txBody>
          <a:bodyPr/>
          <a:lstStyle/>
          <a:p>
            <a:fld id="{E084489F-32E4-471F-AE1E-36B18294E9A8}" type="datetimeFigureOut">
              <a:rPr lang="en-US" smtClean="0"/>
              <a:t>3/9/2021</a:t>
            </a:fld>
            <a:endParaRPr lang="en-US"/>
          </a:p>
        </p:txBody>
      </p:sp>
      <p:sp>
        <p:nvSpPr>
          <p:cNvPr id="6" name="Footer Placeholder 5">
            <a:extLst>
              <a:ext uri="{FF2B5EF4-FFF2-40B4-BE49-F238E27FC236}">
                <a16:creationId xmlns:a16="http://schemas.microsoft.com/office/drawing/2014/main" id="{40805538-32E4-4D50-9F45-C3C0D9D3E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B323A-E14F-4745-85A7-F93ED4846F5B}"/>
              </a:ext>
            </a:extLst>
          </p:cNvPr>
          <p:cNvSpPr>
            <a:spLocks noGrp="1"/>
          </p:cNvSpPr>
          <p:nvPr>
            <p:ph type="sldNum" sz="quarter" idx="12"/>
          </p:nvPr>
        </p:nvSpPr>
        <p:spPr/>
        <p:txBody>
          <a:bodyPr/>
          <a:lstStyle/>
          <a:p>
            <a:fld id="{E1DBEEBD-1D7F-4357-9942-5295D37F086E}" type="slidenum">
              <a:rPr lang="en-US" smtClean="0"/>
              <a:t>‹#›</a:t>
            </a:fld>
            <a:endParaRPr lang="en-US"/>
          </a:p>
        </p:txBody>
      </p:sp>
    </p:spTree>
    <p:extLst>
      <p:ext uri="{BB962C8B-B14F-4D97-AF65-F5344CB8AC3E}">
        <p14:creationId xmlns:p14="http://schemas.microsoft.com/office/powerpoint/2010/main" val="92570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44BF-C44C-4057-B0EC-DBEE6AC496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6350CE-8C6F-4D89-A96F-06084C6682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C4FBC6-EDE0-474F-9305-E90F4CFB6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C39FD-C17B-44BE-BD7C-61C7FEF478DE}"/>
              </a:ext>
            </a:extLst>
          </p:cNvPr>
          <p:cNvSpPr>
            <a:spLocks noGrp="1"/>
          </p:cNvSpPr>
          <p:nvPr>
            <p:ph type="dt" sz="half" idx="10"/>
          </p:nvPr>
        </p:nvSpPr>
        <p:spPr/>
        <p:txBody>
          <a:bodyPr/>
          <a:lstStyle/>
          <a:p>
            <a:fld id="{E084489F-32E4-471F-AE1E-36B18294E9A8}" type="datetimeFigureOut">
              <a:rPr lang="en-US" smtClean="0"/>
              <a:t>3/9/2021</a:t>
            </a:fld>
            <a:endParaRPr lang="en-US"/>
          </a:p>
        </p:txBody>
      </p:sp>
      <p:sp>
        <p:nvSpPr>
          <p:cNvPr id="6" name="Footer Placeholder 5">
            <a:extLst>
              <a:ext uri="{FF2B5EF4-FFF2-40B4-BE49-F238E27FC236}">
                <a16:creationId xmlns:a16="http://schemas.microsoft.com/office/drawing/2014/main" id="{90D1D712-A69A-4568-9621-A29ABC492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330568-F3BE-477E-B9C9-E3DAEF2851ED}"/>
              </a:ext>
            </a:extLst>
          </p:cNvPr>
          <p:cNvSpPr>
            <a:spLocks noGrp="1"/>
          </p:cNvSpPr>
          <p:nvPr>
            <p:ph type="sldNum" sz="quarter" idx="12"/>
          </p:nvPr>
        </p:nvSpPr>
        <p:spPr/>
        <p:txBody>
          <a:bodyPr/>
          <a:lstStyle/>
          <a:p>
            <a:fld id="{E1DBEEBD-1D7F-4357-9942-5295D37F086E}" type="slidenum">
              <a:rPr lang="en-US" smtClean="0"/>
              <a:t>‹#›</a:t>
            </a:fld>
            <a:endParaRPr lang="en-US"/>
          </a:p>
        </p:txBody>
      </p:sp>
    </p:spTree>
    <p:extLst>
      <p:ext uri="{BB962C8B-B14F-4D97-AF65-F5344CB8AC3E}">
        <p14:creationId xmlns:p14="http://schemas.microsoft.com/office/powerpoint/2010/main" val="39768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278DB-AED9-475E-AD38-8FAA309B4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2703DA-1A5A-443F-819B-10BE334AE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0CEED-9C80-4B68-BC50-E183E2C886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4489F-32E4-471F-AE1E-36B18294E9A8}" type="datetimeFigureOut">
              <a:rPr lang="en-US" smtClean="0"/>
              <a:t>3/9/2021</a:t>
            </a:fld>
            <a:endParaRPr lang="en-US"/>
          </a:p>
        </p:txBody>
      </p:sp>
      <p:sp>
        <p:nvSpPr>
          <p:cNvPr id="5" name="Footer Placeholder 4">
            <a:extLst>
              <a:ext uri="{FF2B5EF4-FFF2-40B4-BE49-F238E27FC236}">
                <a16:creationId xmlns:a16="http://schemas.microsoft.com/office/drawing/2014/main" id="{06A54F7F-E72D-44AA-99EC-1D4184318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274603-D4A6-4924-9BCF-5310985F6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BEEBD-1D7F-4357-9942-5295D37F086E}" type="slidenum">
              <a:rPr lang="en-US" smtClean="0"/>
              <a:t>‹#›</a:t>
            </a:fld>
            <a:endParaRPr lang="en-US"/>
          </a:p>
        </p:txBody>
      </p:sp>
    </p:spTree>
    <p:extLst>
      <p:ext uri="{BB962C8B-B14F-4D97-AF65-F5344CB8AC3E}">
        <p14:creationId xmlns:p14="http://schemas.microsoft.com/office/powerpoint/2010/main" val="693089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045520-90D0-4ABE-8391-F71B9AB0A27D}"/>
              </a:ext>
            </a:extLst>
          </p:cNvPr>
          <p:cNvSpPr txBox="1"/>
          <p:nvPr/>
        </p:nvSpPr>
        <p:spPr>
          <a:xfrm>
            <a:off x="677075" y="5898230"/>
            <a:ext cx="10267804" cy="276999"/>
          </a:xfrm>
          <a:prstGeom prst="rect">
            <a:avLst/>
          </a:prstGeom>
          <a:noFill/>
        </p:spPr>
        <p:txBody>
          <a:bodyPr wrap="square" rtlCol="0">
            <a:spAutoFit/>
          </a:bodyPr>
          <a:lstStyle/>
          <a:p>
            <a:r>
              <a:rPr lang="en-US" sz="1200" b="1" i="0" dirty="0">
                <a:solidFill>
                  <a:srgbClr val="000000"/>
                </a:solidFill>
                <a:effectLst/>
                <a:latin typeface="Calibri "/>
              </a:rPr>
              <a:t>Figure 1. Representative image of burnt coating capillary. </a:t>
            </a:r>
            <a:r>
              <a:rPr lang="en-US" sz="1200" dirty="0">
                <a:effectLst/>
                <a:latin typeface="Calibri "/>
                <a:ea typeface="Calibri" panose="020F0502020204030204" pitchFamily="34" charset="0"/>
                <a:cs typeface="Times New Roman" panose="02020603050405020304" pitchFamily="18" charset="0"/>
              </a:rPr>
              <a:t>Representative image of fused-silica capillary portion with removed polyimide coating.</a:t>
            </a:r>
            <a:endParaRPr lang="en-US" sz="1200" b="1" dirty="0">
              <a:latin typeface="Calibri "/>
            </a:endParaRPr>
          </a:p>
        </p:txBody>
      </p:sp>
      <p:pic>
        <p:nvPicPr>
          <p:cNvPr id="5122" name="Picture 2">
            <a:extLst>
              <a:ext uri="{FF2B5EF4-FFF2-40B4-BE49-F238E27FC236}">
                <a16:creationId xmlns:a16="http://schemas.microsoft.com/office/drawing/2014/main" id="{D5E5379F-B6E8-4FAF-A612-6D9D89E48F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355" r="1275" b="31558"/>
          <a:stretch/>
        </p:blipFill>
        <p:spPr bwMode="auto">
          <a:xfrm>
            <a:off x="2860243" y="2690283"/>
            <a:ext cx="6279334" cy="224747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342AF137-AEDF-46F5-89DF-C83C648942BA}"/>
              </a:ext>
            </a:extLst>
          </p:cNvPr>
          <p:cNvCxnSpPr>
            <a:cxnSpLocks/>
          </p:cNvCxnSpPr>
          <p:nvPr/>
        </p:nvCxnSpPr>
        <p:spPr>
          <a:xfrm flipH="1">
            <a:off x="4459427" y="2519413"/>
            <a:ext cx="3080965" cy="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21F06D6-D52B-4B64-AD13-B9EDCBDBBBF6}"/>
              </a:ext>
            </a:extLst>
          </p:cNvPr>
          <p:cNvSpPr txBox="1"/>
          <p:nvPr/>
        </p:nvSpPr>
        <p:spPr>
          <a:xfrm>
            <a:off x="5641189" y="2156979"/>
            <a:ext cx="1066450" cy="276999"/>
          </a:xfrm>
          <a:prstGeom prst="rect">
            <a:avLst/>
          </a:prstGeom>
          <a:noFill/>
        </p:spPr>
        <p:txBody>
          <a:bodyPr wrap="square">
            <a:spAutoFit/>
          </a:bodyPr>
          <a:lstStyle/>
          <a:p>
            <a:r>
              <a:rPr lang="en-US" sz="1200" b="1" i="0" dirty="0">
                <a:solidFill>
                  <a:srgbClr val="000000"/>
                </a:solidFill>
                <a:effectLst/>
                <a:latin typeface="Roboto"/>
              </a:rPr>
              <a:t>4-5 cm</a:t>
            </a:r>
            <a:endParaRPr lang="en-US" sz="1200" b="1" dirty="0"/>
          </a:p>
        </p:txBody>
      </p:sp>
    </p:spTree>
    <p:extLst>
      <p:ext uri="{BB962C8B-B14F-4D97-AF65-F5344CB8AC3E}">
        <p14:creationId xmlns:p14="http://schemas.microsoft.com/office/powerpoint/2010/main" val="2371743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DB8D87D3-0152-4823-A678-5AD891D16B21}"/>
              </a:ext>
            </a:extLst>
          </p:cNvPr>
          <p:cNvGraphicFramePr>
            <a:graphicFrameLocks noGrp="1"/>
          </p:cNvGraphicFramePr>
          <p:nvPr>
            <p:extLst>
              <p:ext uri="{D42A27DB-BD31-4B8C-83A1-F6EECF244321}">
                <p14:modId xmlns:p14="http://schemas.microsoft.com/office/powerpoint/2010/main" val="1857815486"/>
              </p:ext>
            </p:extLst>
          </p:nvPr>
        </p:nvGraphicFramePr>
        <p:xfrm>
          <a:off x="829429" y="263761"/>
          <a:ext cx="9423054" cy="5978178"/>
        </p:xfrm>
        <a:graphic>
          <a:graphicData uri="http://schemas.openxmlformats.org/drawingml/2006/table">
            <a:tbl>
              <a:tblPr firstRow="1" bandRow="1">
                <a:tableStyleId>{C083E6E3-FA7D-4D7B-A595-EF9225AFEA82}</a:tableStyleId>
              </a:tblPr>
              <a:tblGrid>
                <a:gridCol w="3256659">
                  <a:extLst>
                    <a:ext uri="{9D8B030D-6E8A-4147-A177-3AD203B41FA5}">
                      <a16:colId xmlns:a16="http://schemas.microsoft.com/office/drawing/2014/main" val="3839058655"/>
                    </a:ext>
                  </a:extLst>
                </a:gridCol>
                <a:gridCol w="2350822">
                  <a:extLst>
                    <a:ext uri="{9D8B030D-6E8A-4147-A177-3AD203B41FA5}">
                      <a16:colId xmlns:a16="http://schemas.microsoft.com/office/drawing/2014/main" val="686933133"/>
                    </a:ext>
                  </a:extLst>
                </a:gridCol>
                <a:gridCol w="1907316">
                  <a:extLst>
                    <a:ext uri="{9D8B030D-6E8A-4147-A177-3AD203B41FA5}">
                      <a16:colId xmlns:a16="http://schemas.microsoft.com/office/drawing/2014/main" val="3745889840"/>
                    </a:ext>
                  </a:extLst>
                </a:gridCol>
                <a:gridCol w="1908257">
                  <a:extLst>
                    <a:ext uri="{9D8B030D-6E8A-4147-A177-3AD203B41FA5}">
                      <a16:colId xmlns:a16="http://schemas.microsoft.com/office/drawing/2014/main" val="1952243534"/>
                    </a:ext>
                  </a:extLst>
                </a:gridCol>
              </a:tblGrid>
              <a:tr h="331997">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01300158"/>
                  </a:ext>
                </a:extLst>
              </a:tr>
              <a:tr h="248998">
                <a:tc>
                  <a:txBody>
                    <a:bodyPr/>
                    <a:lstStyle/>
                    <a:p>
                      <a:r>
                        <a:rPr lang="en-US" sz="1200" dirty="0"/>
                        <a:t>Alcohol lamp</a:t>
                      </a:r>
                    </a:p>
                  </a:txBody>
                  <a:tcPr>
                    <a:lnL>
                      <a:noFill/>
                    </a:lnL>
                    <a:lnR>
                      <a:noFill/>
                    </a:lnR>
                    <a:lnT w="12700" cmpd="sng">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Any brand</a:t>
                      </a:r>
                    </a:p>
                  </a:txBody>
                  <a:tcPr>
                    <a:lnL>
                      <a:noFill/>
                    </a:lnL>
                    <a:lnR>
                      <a:noFill/>
                    </a:lnR>
                    <a:lnT w="12700" cmpd="sng">
                      <a:noFill/>
                    </a:lnT>
                    <a:lnB>
                      <a:noFill/>
                    </a:lnB>
                    <a:lnTlToBr w="12700" cmpd="sng">
                      <a:noFill/>
                      <a:prstDash val="solid"/>
                    </a:lnTlToBr>
                    <a:lnBlToTr w="12700" cmpd="sng">
                      <a:noFill/>
                      <a:prstDash val="solid"/>
                    </a:lnBlToTr>
                  </a:tcPr>
                </a:tc>
                <a:tc>
                  <a:txBody>
                    <a:bodyPr/>
                    <a:lstStyle/>
                    <a:p>
                      <a:endParaRPr lang="en-US" sz="1200" dirty="0"/>
                    </a:p>
                  </a:txBody>
                  <a:tcPr>
                    <a:lnL>
                      <a:noFill/>
                    </a:lnL>
                    <a:lnR>
                      <a:noFill/>
                    </a:lnR>
                    <a:lnT w="12700" cmpd="sng">
                      <a:noFill/>
                    </a:lnT>
                    <a:lnB>
                      <a:noFill/>
                    </a:lnB>
                    <a:lnTlToBr w="12700" cmpd="sng">
                      <a:noFill/>
                      <a:prstDash val="solid"/>
                    </a:lnTlToBr>
                    <a:lnBlToTr w="12700" cmpd="sng">
                      <a:noFill/>
                      <a:prstDash val="solid"/>
                    </a:lnBlToTr>
                  </a:tcPr>
                </a:tc>
                <a:tc>
                  <a:txBody>
                    <a:bodyPr/>
                    <a:lstStyle/>
                    <a:p>
                      <a:r>
                        <a:rPr lang="en-US" sz="1200" dirty="0"/>
                        <a:t>for providing heat</a:t>
                      </a:r>
                    </a:p>
                  </a:txBody>
                  <a:tcP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86404516"/>
                  </a:ext>
                </a:extLst>
              </a:tr>
              <a:tr h="282417">
                <a:tc>
                  <a:txBody>
                    <a:bodyPr/>
                    <a:lstStyle/>
                    <a:p>
                      <a:r>
                        <a:rPr lang="en-US" sz="1200" dirty="0" err="1"/>
                        <a:t>Brechbuehler</a:t>
                      </a:r>
                      <a:r>
                        <a:rPr lang="en-US" sz="1200" dirty="0"/>
                        <a:t> helium pressure cell </a:t>
                      </a:r>
                    </a:p>
                  </a:txBody>
                  <a:tcPr>
                    <a:lnL>
                      <a:noFill/>
                    </a:lnL>
                    <a:lnR>
                      <a:noFill/>
                    </a:lnR>
                    <a:lnT w="12700" cmpd="sng">
                      <a:noFill/>
                    </a:lnT>
                    <a:lnB>
                      <a:noFill/>
                    </a:lnB>
                    <a:lnTlToBr w="12700" cmpd="sng">
                      <a:noFill/>
                      <a:prstDash val="solid"/>
                    </a:lnTlToBr>
                    <a:lnBlToTr w="12700" cmpd="sng">
                      <a:noFill/>
                      <a:prstDash val="solid"/>
                    </a:lnBlToTr>
                  </a:tcPr>
                </a:tc>
                <a:tc>
                  <a:txBody>
                    <a:bodyPr/>
                    <a:lstStyle/>
                    <a:p>
                      <a:r>
                        <a:rPr lang="en-US" sz="1200" dirty="0" err="1"/>
                        <a:t>BioSurplus</a:t>
                      </a:r>
                      <a:endParaRPr lang="en-US" sz="1200" dirty="0"/>
                    </a:p>
                  </a:txBody>
                  <a:tcPr>
                    <a:lnL>
                      <a:noFill/>
                    </a:lnL>
                    <a:lnR>
                      <a:noFill/>
                    </a:lnR>
                    <a:lnT w="12700" cmpd="sng">
                      <a:noFill/>
                    </a:lnT>
                    <a:lnB>
                      <a:noFill/>
                    </a:lnB>
                    <a:lnTlToBr w="12700" cmpd="sng">
                      <a:noFill/>
                      <a:prstDash val="solid"/>
                    </a:lnTlToBr>
                    <a:lnBlToTr w="12700" cmpd="sng">
                      <a:noFill/>
                      <a:prstDash val="solid"/>
                    </a:lnBlToTr>
                  </a:tcPr>
                </a:tc>
                <a:tc>
                  <a:txBody>
                    <a:bodyPr/>
                    <a:lstStyle/>
                    <a:p>
                      <a:endParaRPr lang="en-US" sz="1200" dirty="0"/>
                    </a:p>
                  </a:txBody>
                  <a:tcPr>
                    <a:lnL>
                      <a:noFill/>
                    </a:lnL>
                    <a:lnR>
                      <a:noFill/>
                    </a:lnR>
                    <a:lnT w="12700" cmpd="sng">
                      <a:noFill/>
                    </a:lnT>
                    <a:lnB>
                      <a:noFill/>
                    </a:lnB>
                    <a:lnTlToBr w="12700" cmpd="sng">
                      <a:noFill/>
                      <a:prstDash val="solid"/>
                    </a:lnTlToBr>
                    <a:lnBlToTr w="12700" cmpd="sng">
                      <a:noFill/>
                      <a:prstDash val="solid"/>
                    </a:lnBlToTr>
                  </a:tcPr>
                </a:tc>
                <a:tc>
                  <a:txBody>
                    <a:bodyPr/>
                    <a:lstStyle/>
                    <a:p>
                      <a:r>
                        <a:rPr lang="en-US" sz="1200" dirty="0"/>
                        <a:t>for packing column</a:t>
                      </a:r>
                    </a:p>
                  </a:txBody>
                  <a:tcP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36626409"/>
                  </a:ext>
                </a:extLst>
              </a:tr>
              <a:tr h="382238">
                <a:tc>
                  <a:txBody>
                    <a:bodyPr/>
                    <a:lstStyle/>
                    <a:p>
                      <a:r>
                        <a:rPr lang="en-US" sz="1200" dirty="0"/>
                        <a:t>Ceramic column cutter</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Thermo Fisher</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200"/>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for cutting silica capillary </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58824953"/>
                  </a:ext>
                </a:extLst>
              </a:tr>
              <a:tr h="382238">
                <a:tc>
                  <a:txBody>
                    <a:bodyPr/>
                    <a:lstStyle/>
                    <a:p>
                      <a:r>
                        <a:rPr lang="en-US" sz="1200" dirty="0"/>
                        <a:t>Dimethyl sulfoxide (DMSO) ≥ 99%</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Sigma-Aldrich</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200"/>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Stored in a flammable cabinet</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98938323"/>
                  </a:ext>
                </a:extLst>
              </a:tr>
              <a:tr h="248998">
                <a:tc>
                  <a:txBody>
                    <a:bodyPr/>
                    <a:lstStyle/>
                    <a:p>
                      <a:r>
                        <a:rPr lang="en-US" sz="1200" dirty="0"/>
                        <a:t>Formamide ≥ 99.5%</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Sigma-Aldrich</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200" dirty="0"/>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for making frit</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87689054"/>
                  </a:ext>
                </a:extLst>
              </a:tr>
              <a:tr h="535133">
                <a:tc>
                  <a:txBody>
                    <a:bodyPr/>
                    <a:lstStyle/>
                    <a:p>
                      <a:r>
                        <a:rPr lang="en-US" sz="1200" dirty="0"/>
                        <a:t>Hydrofluoric acid (HF) (50%) </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Fisher Scientific</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200" dirty="0"/>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for opening the emitter after polymerization </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20615488"/>
                  </a:ext>
                </a:extLst>
              </a:tr>
              <a:tr h="414996">
                <a:tc>
                  <a:txBody>
                    <a:bodyPr/>
                    <a:lstStyle/>
                    <a:p>
                      <a:r>
                        <a:rPr lang="en-US" sz="1200" dirty="0"/>
                        <a:t>KASIL (Potassium Silicate Solution)</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PQ Corporation PO Box</a:t>
                      </a:r>
                    </a:p>
                    <a:p>
                      <a:r>
                        <a:rPr lang="en-US" sz="1200" dirty="0"/>
                        <a:t>Valley Forge PA 19482 </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200" dirty="0"/>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making frit</a:t>
                      </a:r>
                    </a:p>
                    <a:p>
                      <a:endParaRPr lang="en-US" sz="12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30427920"/>
                  </a:ext>
                </a:extLst>
              </a:tr>
              <a:tr h="414996">
                <a:tc>
                  <a:txBody>
                    <a:bodyPr/>
                    <a:lstStyle/>
                    <a:p>
                      <a:r>
                        <a:rPr lang="en-US" sz="1200" dirty="0"/>
                        <a:t>Orbitrap Fusion Lumos</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Thermo Fisher Scientific</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200" dirty="0"/>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for MS data acquisition</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62240184"/>
                  </a:ext>
                </a:extLst>
              </a:tr>
              <a:tr h="248998">
                <a:tc>
                  <a:txBody>
                    <a:bodyPr/>
                    <a:lstStyle/>
                    <a:p>
                      <a:r>
                        <a:rPr lang="en-US" sz="1200" dirty="0"/>
                        <a:t>P2000 Laser Puller</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Sutter</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200" dirty="0"/>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for pulling capillary </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99047986"/>
                  </a:ext>
                </a:extLst>
              </a:tr>
              <a:tr h="282417">
                <a:tc>
                  <a:txBody>
                    <a:bodyPr/>
                    <a:lstStyle/>
                    <a:p>
                      <a:r>
                        <a:rPr lang="en-US" sz="1200" dirty="0"/>
                        <a:t>PTFE 1/16" Ferrule 0.4 mm ID (long)</a:t>
                      </a:r>
                    </a:p>
                    <a:p>
                      <a:r>
                        <a:rPr lang="en-US" sz="1200" dirty="0"/>
                        <a:t> for Tube Fitting</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Chromre</a:t>
                      </a:r>
                      <a:endParaRPr lang="en-US" sz="1200" dirty="0"/>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214104</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For bomb setting</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59631181"/>
                  </a:ext>
                </a:extLst>
              </a:tr>
              <a:tr h="414996">
                <a:tc>
                  <a:txBody>
                    <a:bodyPr/>
                    <a:lstStyle/>
                    <a:p>
                      <a:r>
                        <a:rPr lang="pt-BR" sz="1200" dirty="0"/>
                        <a:t>Reprosil-Pur 120 C18-AQ, 1.9 um, 1g</a:t>
                      </a:r>
                      <a:endParaRPr lang="en-US" sz="1200" dirty="0"/>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Dr. </a:t>
                      </a:r>
                      <a:r>
                        <a:rPr lang="en-US" sz="1200" dirty="0" err="1"/>
                        <a:t>Masch</a:t>
                      </a:r>
                      <a:r>
                        <a:rPr lang="en-US" sz="1200" dirty="0"/>
                        <a:t> GmbH</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r119.aq.0001</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200" dirty="0"/>
                        <a:t>Batch 5910</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95149581"/>
                  </a:ext>
                </a:extLst>
              </a:tr>
              <a:tr h="382238">
                <a:tc>
                  <a:txBody>
                    <a:bodyPr/>
                    <a:lstStyle/>
                    <a:p>
                      <a:r>
                        <a:rPr lang="en-US" sz="1200" dirty="0"/>
                        <a:t>Soldering</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200" dirty="0"/>
                        <a:t>Any brand</a:t>
                      </a:r>
                    </a:p>
                  </a:txBody>
                  <a:tcPr>
                    <a:lnL>
                      <a:noFill/>
                    </a:lnL>
                    <a:lnR>
                      <a:noFill/>
                    </a:lnR>
                    <a:lnT>
                      <a:noFill/>
                    </a:lnT>
                    <a:lnB w="12700" cmpd="sng">
                      <a:noFill/>
                    </a:lnB>
                    <a:lnTlToBr w="12700" cmpd="sng">
                      <a:noFill/>
                      <a:prstDash val="solid"/>
                    </a:lnTlToBr>
                    <a:lnBlToTr w="12700" cmpd="sng">
                      <a:noFill/>
                      <a:prstDash val="solid"/>
                    </a:lnBlToTr>
                  </a:tcPr>
                </a:tc>
                <a:tc>
                  <a:txBody>
                    <a:bodyPr/>
                    <a:lstStyle/>
                    <a:p>
                      <a:endParaRPr lang="en-US" sz="1200" dirty="0"/>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200" dirty="0"/>
                        <a:t>For initiating </a:t>
                      </a:r>
                      <a:r>
                        <a:rPr lang="en-US" sz="1200" dirty="0" err="1"/>
                        <a:t>polimerization</a:t>
                      </a:r>
                      <a:endParaRPr lang="en-US" sz="1200" dirty="0"/>
                    </a:p>
                  </a:txBody>
                  <a:tcP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34769039"/>
                  </a:ext>
                </a:extLst>
              </a:tr>
              <a:tr h="414996">
                <a:tc>
                  <a:txBody>
                    <a:bodyPr/>
                    <a:lstStyle/>
                    <a:p>
                      <a:r>
                        <a:rPr lang="en-US" sz="1200" dirty="0"/>
                        <a:t>Stainless Steel Pipe Fitting, Hex Coupling, </a:t>
                      </a:r>
                    </a:p>
                    <a:p>
                      <a:r>
                        <a:rPr lang="en-US" sz="1200" dirty="0"/>
                        <a:t>1/4 in. Female NPT</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200" dirty="0"/>
                        <a:t>Swagelok</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200" dirty="0"/>
                        <a:t>SS-4-HCG</a:t>
                      </a:r>
                    </a:p>
                  </a:txBody>
                  <a:tcPr>
                    <a:lnL>
                      <a:noFill/>
                    </a:lnL>
                    <a:lnR>
                      <a:noFill/>
                    </a:lnR>
                    <a:lnT>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bomb setting</a:t>
                      </a:r>
                    </a:p>
                    <a:p>
                      <a:endParaRPr lang="en-US" sz="1200" dirty="0"/>
                    </a:p>
                  </a:txBody>
                  <a:tcP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8749923"/>
                  </a:ext>
                </a:extLst>
              </a:tr>
              <a:tr h="248998">
                <a:tc>
                  <a:txBody>
                    <a:bodyPr/>
                    <a:lstStyle/>
                    <a:p>
                      <a:r>
                        <a:rPr lang="en-US" sz="1200" dirty="0"/>
                        <a:t>TSP075375 fused silica, 75 µm ID x 360 µOD</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200" dirty="0"/>
                        <a:t>MOLEX/</a:t>
                      </a:r>
                      <a:r>
                        <a:rPr lang="en-US" sz="1200" dirty="0" err="1"/>
                        <a:t>Polymicro</a:t>
                      </a:r>
                      <a:endParaRPr lang="en-US" sz="1200" dirty="0"/>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200" dirty="0"/>
                        <a:t>1068150019</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200" dirty="0"/>
                        <a:t>For column tubing</a:t>
                      </a:r>
                    </a:p>
                  </a:txBody>
                  <a:tcP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57315406"/>
                  </a:ext>
                </a:extLst>
              </a:tr>
              <a:tr h="248998">
                <a:tc>
                  <a:txBody>
                    <a:bodyPr/>
                    <a:lstStyle/>
                    <a:p>
                      <a:r>
                        <a:rPr lang="en-US" sz="1200" dirty="0"/>
                        <a:t>Ultimate 3000 UHPLC </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200" dirty="0" err="1"/>
                        <a:t>Dionex</a:t>
                      </a:r>
                      <a:r>
                        <a:rPr lang="en-US" sz="1200" dirty="0"/>
                        <a:t> </a:t>
                      </a:r>
                    </a:p>
                  </a:txBody>
                  <a:tcPr>
                    <a:lnL>
                      <a:noFill/>
                    </a:lnL>
                    <a:lnR>
                      <a:noFill/>
                    </a:lnR>
                    <a:lnT>
                      <a:noFill/>
                    </a:lnT>
                    <a:lnB w="12700" cmpd="sng">
                      <a:noFill/>
                    </a:lnB>
                    <a:lnTlToBr w="12700" cmpd="sng">
                      <a:noFill/>
                      <a:prstDash val="solid"/>
                    </a:lnTlToBr>
                    <a:lnBlToTr w="12700" cmpd="sng">
                      <a:noFill/>
                      <a:prstDash val="solid"/>
                    </a:lnBlToTr>
                  </a:tcPr>
                </a:tc>
                <a:tc>
                  <a:txBody>
                    <a:bodyPr/>
                    <a:lstStyle/>
                    <a:p>
                      <a:endParaRPr lang="en-US" sz="1200" dirty="0"/>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200" dirty="0"/>
                        <a:t>HPLC type </a:t>
                      </a:r>
                    </a:p>
                  </a:txBody>
                  <a:tcP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9328908"/>
                  </a:ext>
                </a:extLst>
              </a:tr>
            </a:tbl>
          </a:graphicData>
        </a:graphic>
      </p:graphicFrame>
      <p:sp>
        <p:nvSpPr>
          <p:cNvPr id="24" name="TextBox 23">
            <a:extLst>
              <a:ext uri="{FF2B5EF4-FFF2-40B4-BE49-F238E27FC236}">
                <a16:creationId xmlns:a16="http://schemas.microsoft.com/office/drawing/2014/main" id="{D153EB9F-AA4F-44A9-BF2C-88A64E2AEB49}"/>
              </a:ext>
            </a:extLst>
          </p:cNvPr>
          <p:cNvSpPr txBox="1"/>
          <p:nvPr/>
        </p:nvSpPr>
        <p:spPr>
          <a:xfrm>
            <a:off x="829429" y="330083"/>
            <a:ext cx="9229442" cy="307777"/>
          </a:xfrm>
          <a:prstGeom prst="rect">
            <a:avLst/>
          </a:prstGeom>
          <a:noFill/>
        </p:spPr>
        <p:txBody>
          <a:bodyPr wrap="square">
            <a:spAutoFit/>
          </a:bodyPr>
          <a:lstStyle/>
          <a:p>
            <a:r>
              <a:rPr lang="en-US" sz="1400" b="1" dirty="0"/>
              <a:t>Name	                                                          Company	                        Catalog Number                     Comments</a:t>
            </a:r>
          </a:p>
        </p:txBody>
      </p:sp>
      <p:sp>
        <p:nvSpPr>
          <p:cNvPr id="7" name="TextBox 6">
            <a:extLst>
              <a:ext uri="{FF2B5EF4-FFF2-40B4-BE49-F238E27FC236}">
                <a16:creationId xmlns:a16="http://schemas.microsoft.com/office/drawing/2014/main" id="{AAE37C27-09B4-4834-B9EF-863D39D6056D}"/>
              </a:ext>
            </a:extLst>
          </p:cNvPr>
          <p:cNvSpPr txBox="1"/>
          <p:nvPr/>
        </p:nvSpPr>
        <p:spPr>
          <a:xfrm>
            <a:off x="102426" y="6441297"/>
            <a:ext cx="10246863" cy="276999"/>
          </a:xfrm>
          <a:prstGeom prst="rect">
            <a:avLst/>
          </a:prstGeom>
          <a:noFill/>
        </p:spPr>
        <p:txBody>
          <a:bodyPr wrap="square" rtlCol="0">
            <a:spAutoFit/>
          </a:bodyPr>
          <a:lstStyle/>
          <a:p>
            <a:r>
              <a:rPr lang="en-US" sz="1200" b="1" i="0" dirty="0">
                <a:solidFill>
                  <a:srgbClr val="000000"/>
                </a:solidFill>
                <a:effectLst/>
                <a:latin typeface="Calibri "/>
              </a:rPr>
              <a:t>Table of material. </a:t>
            </a:r>
            <a:endParaRPr lang="en-US" sz="1200" b="1" dirty="0">
              <a:latin typeface="Calibri "/>
            </a:endParaRPr>
          </a:p>
        </p:txBody>
      </p:sp>
    </p:spTree>
    <p:extLst>
      <p:ext uri="{BB962C8B-B14F-4D97-AF65-F5344CB8AC3E}">
        <p14:creationId xmlns:p14="http://schemas.microsoft.com/office/powerpoint/2010/main" val="98066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6FD4F956-5889-4145-9111-A1FEF221B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125" y="308983"/>
            <a:ext cx="6464939" cy="5170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9B3594-F9DA-444C-85D6-9B59D6B8A6D2}"/>
              </a:ext>
            </a:extLst>
          </p:cNvPr>
          <p:cNvSpPr txBox="1"/>
          <p:nvPr/>
        </p:nvSpPr>
        <p:spPr>
          <a:xfrm>
            <a:off x="684055" y="5884269"/>
            <a:ext cx="10184042" cy="276999"/>
          </a:xfrm>
          <a:prstGeom prst="rect">
            <a:avLst/>
          </a:prstGeom>
          <a:noFill/>
        </p:spPr>
        <p:txBody>
          <a:bodyPr wrap="square" rtlCol="0">
            <a:spAutoFit/>
          </a:bodyPr>
          <a:lstStyle/>
          <a:p>
            <a:r>
              <a:rPr lang="en-US" sz="1200" b="1" i="0" dirty="0">
                <a:solidFill>
                  <a:srgbClr val="000000"/>
                </a:solidFill>
                <a:effectLst/>
                <a:latin typeface="Calibri "/>
              </a:rPr>
              <a:t>Figure 2. Representative image illustrating loading of column on laser puller. </a:t>
            </a:r>
            <a:r>
              <a:rPr lang="en-US" sz="1200" i="0" dirty="0">
                <a:solidFill>
                  <a:srgbClr val="000000"/>
                </a:solidFill>
                <a:effectLst/>
                <a:latin typeface="Calibri "/>
              </a:rPr>
              <a:t>Note how the polished portion of the capillary is aligned inside the laser puller.</a:t>
            </a:r>
            <a:endParaRPr lang="en-US" sz="1200" dirty="0">
              <a:latin typeface="Calibri "/>
            </a:endParaRPr>
          </a:p>
        </p:txBody>
      </p:sp>
    </p:spTree>
    <p:extLst>
      <p:ext uri="{BB962C8B-B14F-4D97-AF65-F5344CB8AC3E}">
        <p14:creationId xmlns:p14="http://schemas.microsoft.com/office/powerpoint/2010/main" val="3713170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182340A-9F28-4C05-89EF-C9A2AB2837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72" t="21222" r="45265" b="23646"/>
          <a:stretch/>
        </p:blipFill>
        <p:spPr bwMode="auto">
          <a:xfrm>
            <a:off x="2870980" y="2456032"/>
            <a:ext cx="2288454" cy="2665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6035F6C-72AB-4178-B8D8-A503753E7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25" t="23316" r="55013" b="23651"/>
          <a:stretch/>
        </p:blipFill>
        <p:spPr bwMode="auto">
          <a:xfrm>
            <a:off x="6437347" y="2394180"/>
            <a:ext cx="2371243" cy="27621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CCC967-F9B0-4652-8E4D-D50D5D3A82C4}"/>
              </a:ext>
            </a:extLst>
          </p:cNvPr>
          <p:cNvSpPr txBox="1"/>
          <p:nvPr/>
        </p:nvSpPr>
        <p:spPr>
          <a:xfrm>
            <a:off x="3244290" y="1757981"/>
            <a:ext cx="3277210" cy="276999"/>
          </a:xfrm>
          <a:prstGeom prst="rect">
            <a:avLst/>
          </a:prstGeom>
          <a:noFill/>
        </p:spPr>
        <p:txBody>
          <a:bodyPr wrap="square" rtlCol="0">
            <a:spAutoFit/>
          </a:bodyPr>
          <a:lstStyle/>
          <a:p>
            <a:r>
              <a:rPr lang="en-US" sz="1200" dirty="0">
                <a:solidFill>
                  <a:srgbClr val="000000"/>
                </a:solidFill>
                <a:latin typeface="Calibri "/>
              </a:rPr>
              <a:t>A</a:t>
            </a:r>
            <a:r>
              <a:rPr lang="en-US" sz="1200" i="0" dirty="0">
                <a:solidFill>
                  <a:srgbClr val="000000"/>
                </a:solidFill>
                <a:effectLst/>
                <a:latin typeface="Calibri "/>
              </a:rPr>
              <a:t>)</a:t>
            </a:r>
            <a:endParaRPr lang="en-US" sz="1200" dirty="0">
              <a:latin typeface="Calibri "/>
            </a:endParaRPr>
          </a:p>
        </p:txBody>
      </p:sp>
      <p:sp>
        <p:nvSpPr>
          <p:cNvPr id="6" name="TextBox 5">
            <a:extLst>
              <a:ext uri="{FF2B5EF4-FFF2-40B4-BE49-F238E27FC236}">
                <a16:creationId xmlns:a16="http://schemas.microsoft.com/office/drawing/2014/main" id="{4C69E0EC-6DC1-4286-B3F0-844E5AECCC6A}"/>
              </a:ext>
            </a:extLst>
          </p:cNvPr>
          <p:cNvSpPr txBox="1"/>
          <p:nvPr/>
        </p:nvSpPr>
        <p:spPr>
          <a:xfrm>
            <a:off x="6997653" y="1774602"/>
            <a:ext cx="3226004" cy="276999"/>
          </a:xfrm>
          <a:prstGeom prst="rect">
            <a:avLst/>
          </a:prstGeom>
          <a:noFill/>
        </p:spPr>
        <p:txBody>
          <a:bodyPr wrap="square" rtlCol="0">
            <a:spAutoFit/>
          </a:bodyPr>
          <a:lstStyle/>
          <a:p>
            <a:r>
              <a:rPr lang="en-US" sz="1200" dirty="0">
                <a:solidFill>
                  <a:srgbClr val="000000"/>
                </a:solidFill>
                <a:latin typeface="Calibri "/>
              </a:rPr>
              <a:t>B</a:t>
            </a:r>
            <a:r>
              <a:rPr lang="en-US" sz="1200" i="0" dirty="0">
                <a:solidFill>
                  <a:srgbClr val="000000"/>
                </a:solidFill>
                <a:effectLst/>
                <a:latin typeface="Calibri "/>
              </a:rPr>
              <a:t>)</a:t>
            </a:r>
            <a:endParaRPr lang="en-US" sz="1200" dirty="0">
              <a:latin typeface="Calibri "/>
            </a:endParaRPr>
          </a:p>
        </p:txBody>
      </p:sp>
      <p:sp>
        <p:nvSpPr>
          <p:cNvPr id="7" name="TextBox 6">
            <a:extLst>
              <a:ext uri="{FF2B5EF4-FFF2-40B4-BE49-F238E27FC236}">
                <a16:creationId xmlns:a16="http://schemas.microsoft.com/office/drawing/2014/main" id="{E5538241-3562-446C-ADC4-35C4FA0E9381}"/>
              </a:ext>
            </a:extLst>
          </p:cNvPr>
          <p:cNvSpPr txBox="1"/>
          <p:nvPr/>
        </p:nvSpPr>
        <p:spPr>
          <a:xfrm>
            <a:off x="621234" y="5870309"/>
            <a:ext cx="10246863" cy="461665"/>
          </a:xfrm>
          <a:prstGeom prst="rect">
            <a:avLst/>
          </a:prstGeom>
          <a:noFill/>
        </p:spPr>
        <p:txBody>
          <a:bodyPr wrap="square" rtlCol="0">
            <a:spAutoFit/>
          </a:bodyPr>
          <a:lstStyle/>
          <a:p>
            <a:r>
              <a:rPr lang="en-US" sz="1200" b="1" i="0" dirty="0">
                <a:solidFill>
                  <a:srgbClr val="000000"/>
                </a:solidFill>
                <a:effectLst/>
                <a:latin typeface="Calibri "/>
              </a:rPr>
              <a:t>Figure </a:t>
            </a:r>
            <a:r>
              <a:rPr lang="en-US" sz="1200" b="1" dirty="0">
                <a:solidFill>
                  <a:srgbClr val="000000"/>
                </a:solidFill>
                <a:latin typeface="Calibri "/>
              </a:rPr>
              <a:t>3</a:t>
            </a:r>
            <a:r>
              <a:rPr lang="en-US" sz="1200" b="1" i="0" dirty="0">
                <a:solidFill>
                  <a:srgbClr val="000000"/>
                </a:solidFill>
                <a:effectLst/>
                <a:latin typeface="Calibri "/>
              </a:rPr>
              <a:t>. Comparison of pulled column tips with or without frit. </a:t>
            </a:r>
            <a:r>
              <a:rPr lang="en-US" sz="1200" i="0" dirty="0">
                <a:solidFill>
                  <a:srgbClr val="000000"/>
                </a:solidFill>
                <a:effectLst/>
                <a:latin typeface="Calibri "/>
              </a:rPr>
              <a:t>(A) A microscopic view of laser pulled tip before initiating frit polymerization.  (B) A microscopic view of laser pulled tip after frit polymerization. </a:t>
            </a:r>
            <a:endParaRPr lang="en-US" sz="1200" dirty="0">
              <a:latin typeface="Calibri "/>
            </a:endParaRPr>
          </a:p>
        </p:txBody>
      </p:sp>
      <p:cxnSp>
        <p:nvCxnSpPr>
          <p:cNvPr id="11" name="Straight Arrow Connector 10">
            <a:extLst>
              <a:ext uri="{FF2B5EF4-FFF2-40B4-BE49-F238E27FC236}">
                <a16:creationId xmlns:a16="http://schemas.microsoft.com/office/drawing/2014/main" id="{F08C566A-3506-4F3C-98F2-38A0ED3D617D}"/>
              </a:ext>
            </a:extLst>
          </p:cNvPr>
          <p:cNvCxnSpPr/>
          <p:nvPr/>
        </p:nvCxnSpPr>
        <p:spPr>
          <a:xfrm>
            <a:off x="5730864" y="3291668"/>
            <a:ext cx="0" cy="79064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27CB6BA-36CD-483C-A946-C84D5AC6E13F}"/>
              </a:ext>
            </a:extLst>
          </p:cNvPr>
          <p:cNvSpPr txBox="1"/>
          <p:nvPr/>
        </p:nvSpPr>
        <p:spPr>
          <a:xfrm rot="16200000">
            <a:off x="5378439" y="3344556"/>
            <a:ext cx="969500" cy="261610"/>
          </a:xfrm>
          <a:prstGeom prst="rect">
            <a:avLst/>
          </a:prstGeom>
          <a:noFill/>
        </p:spPr>
        <p:txBody>
          <a:bodyPr wrap="square">
            <a:spAutoFit/>
          </a:bodyPr>
          <a:lstStyle/>
          <a:p>
            <a:r>
              <a:rPr lang="en-US" sz="1100" b="1" dirty="0">
                <a:solidFill>
                  <a:srgbClr val="000000"/>
                </a:solidFill>
                <a:latin typeface="Roboto"/>
              </a:rPr>
              <a:t>360</a:t>
            </a:r>
            <a:r>
              <a:rPr lang="en-US" sz="1100" b="1" i="0" dirty="0">
                <a:solidFill>
                  <a:srgbClr val="000000"/>
                </a:solidFill>
                <a:effectLst/>
                <a:latin typeface="Roboto"/>
              </a:rPr>
              <a:t> µm</a:t>
            </a:r>
            <a:endParaRPr lang="en-US" sz="1100" b="1" dirty="0"/>
          </a:p>
        </p:txBody>
      </p:sp>
      <p:cxnSp>
        <p:nvCxnSpPr>
          <p:cNvPr id="15" name="Straight Connector 14">
            <a:extLst>
              <a:ext uri="{FF2B5EF4-FFF2-40B4-BE49-F238E27FC236}">
                <a16:creationId xmlns:a16="http://schemas.microsoft.com/office/drawing/2014/main" id="{F041E877-7D0F-42DB-9EA9-C78D03316892}"/>
              </a:ext>
            </a:extLst>
          </p:cNvPr>
          <p:cNvCxnSpPr>
            <a:cxnSpLocks/>
          </p:cNvCxnSpPr>
          <p:nvPr/>
        </p:nvCxnSpPr>
        <p:spPr>
          <a:xfrm>
            <a:off x="5160325" y="4097956"/>
            <a:ext cx="5503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6282E7-BEE7-4DBA-8E45-821CBFA58FE3}"/>
              </a:ext>
            </a:extLst>
          </p:cNvPr>
          <p:cNvCxnSpPr>
            <a:cxnSpLocks/>
          </p:cNvCxnSpPr>
          <p:nvPr/>
        </p:nvCxnSpPr>
        <p:spPr>
          <a:xfrm>
            <a:off x="5153270" y="3272760"/>
            <a:ext cx="5503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4D0CE23-A016-4026-8375-0BB9690DFACA}"/>
              </a:ext>
            </a:extLst>
          </p:cNvPr>
          <p:cNvSpPr txBox="1"/>
          <p:nvPr/>
        </p:nvSpPr>
        <p:spPr>
          <a:xfrm rot="16200000">
            <a:off x="5029890" y="3368000"/>
            <a:ext cx="936566" cy="261610"/>
          </a:xfrm>
          <a:prstGeom prst="rect">
            <a:avLst/>
          </a:prstGeom>
          <a:noFill/>
        </p:spPr>
        <p:txBody>
          <a:bodyPr wrap="square">
            <a:spAutoFit/>
          </a:bodyPr>
          <a:lstStyle/>
          <a:p>
            <a:r>
              <a:rPr lang="en-US" sz="1100" b="1" i="0" dirty="0">
                <a:solidFill>
                  <a:srgbClr val="000000"/>
                </a:solidFill>
                <a:effectLst/>
                <a:latin typeface="Roboto"/>
              </a:rPr>
              <a:t>75 µm</a:t>
            </a:r>
            <a:endParaRPr lang="en-US" sz="1100" b="1" dirty="0"/>
          </a:p>
        </p:txBody>
      </p:sp>
      <p:cxnSp>
        <p:nvCxnSpPr>
          <p:cNvPr id="18" name="Straight Connector 17">
            <a:extLst>
              <a:ext uri="{FF2B5EF4-FFF2-40B4-BE49-F238E27FC236}">
                <a16:creationId xmlns:a16="http://schemas.microsoft.com/office/drawing/2014/main" id="{2540F134-DDDB-448F-8704-F8965B7B0BFC}"/>
              </a:ext>
            </a:extLst>
          </p:cNvPr>
          <p:cNvCxnSpPr>
            <a:cxnSpLocks/>
          </p:cNvCxnSpPr>
          <p:nvPr/>
        </p:nvCxnSpPr>
        <p:spPr>
          <a:xfrm>
            <a:off x="5148440" y="3807412"/>
            <a:ext cx="1753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76DF2B-EFCA-4BFB-A721-38F53275B6F2}"/>
              </a:ext>
            </a:extLst>
          </p:cNvPr>
          <p:cNvCxnSpPr>
            <a:cxnSpLocks/>
          </p:cNvCxnSpPr>
          <p:nvPr/>
        </p:nvCxnSpPr>
        <p:spPr>
          <a:xfrm>
            <a:off x="5156411" y="3568893"/>
            <a:ext cx="1594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560B8D-FF26-43C0-BAA4-7A76E2AA0FCD}"/>
              </a:ext>
            </a:extLst>
          </p:cNvPr>
          <p:cNvCxnSpPr/>
          <p:nvPr/>
        </p:nvCxnSpPr>
        <p:spPr>
          <a:xfrm>
            <a:off x="5367368" y="3530295"/>
            <a:ext cx="0" cy="27711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B2AF7E8-B861-418F-8987-AF1957B92E31}"/>
              </a:ext>
            </a:extLst>
          </p:cNvPr>
          <p:cNvSpPr txBox="1"/>
          <p:nvPr/>
        </p:nvSpPr>
        <p:spPr>
          <a:xfrm rot="16200000">
            <a:off x="2355974" y="3410726"/>
            <a:ext cx="936566" cy="261610"/>
          </a:xfrm>
          <a:prstGeom prst="rect">
            <a:avLst/>
          </a:prstGeom>
          <a:noFill/>
        </p:spPr>
        <p:txBody>
          <a:bodyPr wrap="square">
            <a:spAutoFit/>
          </a:bodyPr>
          <a:lstStyle/>
          <a:p>
            <a:r>
              <a:rPr lang="en-US" sz="1100" b="1" dirty="0">
                <a:solidFill>
                  <a:srgbClr val="000000"/>
                </a:solidFill>
                <a:latin typeface="Roboto"/>
              </a:rPr>
              <a:t>1- 5</a:t>
            </a:r>
            <a:r>
              <a:rPr lang="en-US" sz="1100" b="1" i="0" dirty="0">
                <a:solidFill>
                  <a:srgbClr val="000000"/>
                </a:solidFill>
                <a:effectLst/>
                <a:latin typeface="Roboto"/>
              </a:rPr>
              <a:t> µm</a:t>
            </a:r>
            <a:endParaRPr lang="en-US" sz="1100" b="1" dirty="0"/>
          </a:p>
        </p:txBody>
      </p:sp>
      <p:cxnSp>
        <p:nvCxnSpPr>
          <p:cNvPr id="22" name="Straight Connector 21">
            <a:extLst>
              <a:ext uri="{FF2B5EF4-FFF2-40B4-BE49-F238E27FC236}">
                <a16:creationId xmlns:a16="http://schemas.microsoft.com/office/drawing/2014/main" id="{7B5285DB-6643-4E83-A00E-E4AEBDFFD07A}"/>
              </a:ext>
            </a:extLst>
          </p:cNvPr>
          <p:cNvCxnSpPr>
            <a:cxnSpLocks/>
          </p:cNvCxnSpPr>
          <p:nvPr/>
        </p:nvCxnSpPr>
        <p:spPr>
          <a:xfrm>
            <a:off x="2913490" y="3764370"/>
            <a:ext cx="119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518036-9035-49EE-A924-4011BD81ACA1}"/>
              </a:ext>
            </a:extLst>
          </p:cNvPr>
          <p:cNvCxnSpPr>
            <a:cxnSpLocks/>
          </p:cNvCxnSpPr>
          <p:nvPr/>
        </p:nvCxnSpPr>
        <p:spPr>
          <a:xfrm>
            <a:off x="2912330" y="3679450"/>
            <a:ext cx="119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C84B68-EFA0-4995-8486-E6B3552EE64C}"/>
              </a:ext>
            </a:extLst>
          </p:cNvPr>
          <p:cNvCxnSpPr/>
          <p:nvPr/>
        </p:nvCxnSpPr>
        <p:spPr>
          <a:xfrm>
            <a:off x="2972216" y="3461400"/>
            <a:ext cx="0" cy="19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1BE9F0C-371E-4C36-B6E7-80E17C5447E7}"/>
              </a:ext>
            </a:extLst>
          </p:cNvPr>
          <p:cNvCxnSpPr>
            <a:cxnSpLocks/>
          </p:cNvCxnSpPr>
          <p:nvPr/>
        </p:nvCxnSpPr>
        <p:spPr>
          <a:xfrm flipV="1">
            <a:off x="2971054" y="3799818"/>
            <a:ext cx="0" cy="2078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D6C7A19-FB1E-4FDE-AAB5-712630482D84}"/>
              </a:ext>
            </a:extLst>
          </p:cNvPr>
          <p:cNvCxnSpPr/>
          <p:nvPr/>
        </p:nvCxnSpPr>
        <p:spPr>
          <a:xfrm>
            <a:off x="9373349" y="3339368"/>
            <a:ext cx="0" cy="79064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D6FEE03-217A-4650-BF34-64A50A7A24A3}"/>
              </a:ext>
            </a:extLst>
          </p:cNvPr>
          <p:cNvSpPr txBox="1"/>
          <p:nvPr/>
        </p:nvSpPr>
        <p:spPr>
          <a:xfrm rot="16200000">
            <a:off x="9000323" y="3426555"/>
            <a:ext cx="1010178" cy="261610"/>
          </a:xfrm>
          <a:prstGeom prst="rect">
            <a:avLst/>
          </a:prstGeom>
          <a:noFill/>
        </p:spPr>
        <p:txBody>
          <a:bodyPr wrap="square">
            <a:spAutoFit/>
          </a:bodyPr>
          <a:lstStyle/>
          <a:p>
            <a:r>
              <a:rPr lang="en-US" sz="1100" b="1" dirty="0">
                <a:solidFill>
                  <a:srgbClr val="000000"/>
                </a:solidFill>
                <a:latin typeface="Roboto"/>
              </a:rPr>
              <a:t>360</a:t>
            </a:r>
            <a:r>
              <a:rPr lang="en-US" sz="1100" b="1" i="0" dirty="0">
                <a:solidFill>
                  <a:srgbClr val="000000"/>
                </a:solidFill>
                <a:effectLst/>
                <a:latin typeface="Roboto"/>
              </a:rPr>
              <a:t> µm</a:t>
            </a:r>
            <a:endParaRPr lang="en-US" sz="1100" b="1" dirty="0"/>
          </a:p>
        </p:txBody>
      </p:sp>
      <p:cxnSp>
        <p:nvCxnSpPr>
          <p:cNvPr id="29" name="Straight Connector 28">
            <a:extLst>
              <a:ext uri="{FF2B5EF4-FFF2-40B4-BE49-F238E27FC236}">
                <a16:creationId xmlns:a16="http://schemas.microsoft.com/office/drawing/2014/main" id="{E6891474-1B74-42C2-8FF3-BB954A11FEAC}"/>
              </a:ext>
            </a:extLst>
          </p:cNvPr>
          <p:cNvCxnSpPr>
            <a:cxnSpLocks/>
          </p:cNvCxnSpPr>
          <p:nvPr/>
        </p:nvCxnSpPr>
        <p:spPr>
          <a:xfrm>
            <a:off x="8795830" y="4110756"/>
            <a:ext cx="5503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067365D-EF5F-4004-91A8-CFF42165766B}"/>
              </a:ext>
            </a:extLst>
          </p:cNvPr>
          <p:cNvCxnSpPr>
            <a:cxnSpLocks/>
          </p:cNvCxnSpPr>
          <p:nvPr/>
        </p:nvCxnSpPr>
        <p:spPr>
          <a:xfrm>
            <a:off x="8788775" y="3334420"/>
            <a:ext cx="5503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43025BA-261B-4F11-8A4F-27DA142AF8A8}"/>
              </a:ext>
            </a:extLst>
          </p:cNvPr>
          <p:cNvSpPr txBox="1"/>
          <p:nvPr/>
        </p:nvSpPr>
        <p:spPr>
          <a:xfrm rot="16200000">
            <a:off x="8665395" y="3429663"/>
            <a:ext cx="936566" cy="261610"/>
          </a:xfrm>
          <a:prstGeom prst="rect">
            <a:avLst/>
          </a:prstGeom>
          <a:noFill/>
        </p:spPr>
        <p:txBody>
          <a:bodyPr wrap="square">
            <a:spAutoFit/>
          </a:bodyPr>
          <a:lstStyle/>
          <a:p>
            <a:r>
              <a:rPr lang="en-US" sz="1100" b="1" i="0" dirty="0">
                <a:solidFill>
                  <a:srgbClr val="000000"/>
                </a:solidFill>
                <a:effectLst/>
                <a:latin typeface="Roboto"/>
              </a:rPr>
              <a:t>75 µm</a:t>
            </a:r>
            <a:endParaRPr lang="en-US" sz="1100" b="1" dirty="0"/>
          </a:p>
        </p:txBody>
      </p:sp>
      <p:cxnSp>
        <p:nvCxnSpPr>
          <p:cNvPr id="32" name="Straight Connector 31">
            <a:extLst>
              <a:ext uri="{FF2B5EF4-FFF2-40B4-BE49-F238E27FC236}">
                <a16:creationId xmlns:a16="http://schemas.microsoft.com/office/drawing/2014/main" id="{DA1D34DD-3133-4D0B-BF80-8A5D223C6909}"/>
              </a:ext>
            </a:extLst>
          </p:cNvPr>
          <p:cNvCxnSpPr>
            <a:cxnSpLocks/>
          </p:cNvCxnSpPr>
          <p:nvPr/>
        </p:nvCxnSpPr>
        <p:spPr>
          <a:xfrm>
            <a:off x="8783945" y="3848132"/>
            <a:ext cx="1753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58DC56D-F2DD-41AF-B360-0FE6DB185BCF}"/>
              </a:ext>
            </a:extLst>
          </p:cNvPr>
          <p:cNvCxnSpPr>
            <a:cxnSpLocks/>
          </p:cNvCxnSpPr>
          <p:nvPr/>
        </p:nvCxnSpPr>
        <p:spPr>
          <a:xfrm>
            <a:off x="8791916" y="3609613"/>
            <a:ext cx="1594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F8C7F1D-26A8-4316-8B0B-50C42EAF858E}"/>
              </a:ext>
            </a:extLst>
          </p:cNvPr>
          <p:cNvCxnSpPr/>
          <p:nvPr/>
        </p:nvCxnSpPr>
        <p:spPr>
          <a:xfrm>
            <a:off x="9002873" y="3591955"/>
            <a:ext cx="0" cy="27711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2286384-2E4D-467D-B213-69E1068A2534}"/>
              </a:ext>
            </a:extLst>
          </p:cNvPr>
          <p:cNvSpPr txBox="1"/>
          <p:nvPr/>
        </p:nvSpPr>
        <p:spPr>
          <a:xfrm rot="16200000">
            <a:off x="5858859" y="3465406"/>
            <a:ext cx="936566" cy="261610"/>
          </a:xfrm>
          <a:prstGeom prst="rect">
            <a:avLst/>
          </a:prstGeom>
          <a:noFill/>
        </p:spPr>
        <p:txBody>
          <a:bodyPr wrap="square">
            <a:spAutoFit/>
          </a:bodyPr>
          <a:lstStyle/>
          <a:p>
            <a:r>
              <a:rPr lang="en-US" sz="1100" b="1" dirty="0">
                <a:solidFill>
                  <a:srgbClr val="000000"/>
                </a:solidFill>
                <a:latin typeface="Roboto"/>
              </a:rPr>
              <a:t>1- 5</a:t>
            </a:r>
            <a:r>
              <a:rPr lang="en-US" sz="1100" b="1" i="0" dirty="0">
                <a:solidFill>
                  <a:srgbClr val="000000"/>
                </a:solidFill>
                <a:effectLst/>
                <a:latin typeface="Roboto"/>
              </a:rPr>
              <a:t> µm</a:t>
            </a:r>
            <a:endParaRPr lang="en-US" sz="1100" b="1" dirty="0"/>
          </a:p>
        </p:txBody>
      </p:sp>
      <p:cxnSp>
        <p:nvCxnSpPr>
          <p:cNvPr id="36" name="Straight Connector 35">
            <a:extLst>
              <a:ext uri="{FF2B5EF4-FFF2-40B4-BE49-F238E27FC236}">
                <a16:creationId xmlns:a16="http://schemas.microsoft.com/office/drawing/2014/main" id="{7E732FF8-262A-4D9C-AAB7-7E50ED2BFC0E}"/>
              </a:ext>
            </a:extLst>
          </p:cNvPr>
          <p:cNvCxnSpPr>
            <a:cxnSpLocks/>
          </p:cNvCxnSpPr>
          <p:nvPr/>
        </p:nvCxnSpPr>
        <p:spPr>
          <a:xfrm>
            <a:off x="6409393" y="3805090"/>
            <a:ext cx="119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5DD869-8D41-4E1F-A073-E9AF876A93AD}"/>
              </a:ext>
            </a:extLst>
          </p:cNvPr>
          <p:cNvCxnSpPr>
            <a:cxnSpLocks/>
          </p:cNvCxnSpPr>
          <p:nvPr/>
        </p:nvCxnSpPr>
        <p:spPr>
          <a:xfrm>
            <a:off x="6401255" y="3692250"/>
            <a:ext cx="119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5CDB49F-D91D-435C-BFDC-38C681B87C46}"/>
              </a:ext>
            </a:extLst>
          </p:cNvPr>
          <p:cNvCxnSpPr/>
          <p:nvPr/>
        </p:nvCxnSpPr>
        <p:spPr>
          <a:xfrm>
            <a:off x="6468119" y="3488160"/>
            <a:ext cx="0" cy="1934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95A9767-4FF7-44F4-BD07-658F584F9F7C}"/>
              </a:ext>
            </a:extLst>
          </p:cNvPr>
          <p:cNvCxnSpPr>
            <a:cxnSpLocks/>
          </p:cNvCxnSpPr>
          <p:nvPr/>
        </p:nvCxnSpPr>
        <p:spPr>
          <a:xfrm flipV="1">
            <a:off x="6480917" y="3847518"/>
            <a:ext cx="0" cy="2078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068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ADFD425-9EFC-470A-8E04-688A7C43B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723" y="512065"/>
            <a:ext cx="3296001" cy="49560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15A876-7CDE-47B7-B512-ABDC46B6AD24}"/>
              </a:ext>
            </a:extLst>
          </p:cNvPr>
          <p:cNvSpPr txBox="1"/>
          <p:nvPr/>
        </p:nvSpPr>
        <p:spPr>
          <a:xfrm>
            <a:off x="621234" y="5870309"/>
            <a:ext cx="10246863" cy="461665"/>
          </a:xfrm>
          <a:prstGeom prst="rect">
            <a:avLst/>
          </a:prstGeom>
          <a:noFill/>
        </p:spPr>
        <p:txBody>
          <a:bodyPr wrap="square" rtlCol="0">
            <a:spAutoFit/>
          </a:bodyPr>
          <a:lstStyle/>
          <a:p>
            <a:r>
              <a:rPr lang="en-US" sz="1200" b="1" i="0" dirty="0">
                <a:solidFill>
                  <a:srgbClr val="000000"/>
                </a:solidFill>
                <a:effectLst/>
                <a:latin typeface="Calibri "/>
              </a:rPr>
              <a:t>Figure 4. Representation of HF Etching station. </a:t>
            </a:r>
            <a:r>
              <a:rPr lang="en-US" sz="1200" i="0" dirty="0">
                <a:solidFill>
                  <a:srgbClr val="000000"/>
                </a:solidFill>
                <a:effectLst/>
                <a:latin typeface="Calibri "/>
              </a:rPr>
              <a:t>HF etching station for immersing the emitter after polymerization of the frit. Here, HF neutralizer solution is labeled as “HF EATER” which is used to wash the column tip after HF etching to safeguard against acid contamination.</a:t>
            </a:r>
            <a:endParaRPr lang="en-US" sz="1200" b="1" dirty="0">
              <a:latin typeface="Calibri "/>
            </a:endParaRPr>
          </a:p>
        </p:txBody>
      </p:sp>
    </p:spTree>
    <p:extLst>
      <p:ext uri="{BB962C8B-B14F-4D97-AF65-F5344CB8AC3E}">
        <p14:creationId xmlns:p14="http://schemas.microsoft.com/office/powerpoint/2010/main" val="3398091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0E375705-55A7-4007-8A78-3B7DFDD22545}"/>
              </a:ext>
            </a:extLst>
          </p:cNvPr>
          <p:cNvGrpSpPr/>
          <p:nvPr/>
        </p:nvGrpSpPr>
        <p:grpSpPr>
          <a:xfrm>
            <a:off x="1680119" y="380990"/>
            <a:ext cx="6996600" cy="5323035"/>
            <a:chOff x="227922" y="73536"/>
            <a:chExt cx="8980647" cy="6286624"/>
          </a:xfrm>
        </p:grpSpPr>
        <p:pic>
          <p:nvPicPr>
            <p:cNvPr id="4" name="Picture 3" descr="Diagram, engineering drawing&#10;&#10;Description automatically generated">
              <a:extLst>
                <a:ext uri="{FF2B5EF4-FFF2-40B4-BE49-F238E27FC236}">
                  <a16:creationId xmlns:a16="http://schemas.microsoft.com/office/drawing/2014/main" id="{62C196B6-1666-4DB6-A5D0-FC8D7E51E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5012" y="782320"/>
              <a:ext cx="5257114" cy="5577840"/>
            </a:xfrm>
            <a:prstGeom prst="rect">
              <a:avLst/>
            </a:prstGeom>
          </p:spPr>
        </p:pic>
        <p:sp>
          <p:nvSpPr>
            <p:cNvPr id="5" name="TextBox 4">
              <a:extLst>
                <a:ext uri="{FF2B5EF4-FFF2-40B4-BE49-F238E27FC236}">
                  <a16:creationId xmlns:a16="http://schemas.microsoft.com/office/drawing/2014/main" id="{FBA40DE7-2B8B-4177-8F45-33490B30E2CC}"/>
                </a:ext>
              </a:extLst>
            </p:cNvPr>
            <p:cNvSpPr txBox="1"/>
            <p:nvPr/>
          </p:nvSpPr>
          <p:spPr>
            <a:xfrm>
              <a:off x="7078019" y="2440213"/>
              <a:ext cx="1209039" cy="508887"/>
            </a:xfrm>
            <a:prstGeom prst="rect">
              <a:avLst/>
            </a:prstGeom>
            <a:noFill/>
          </p:spPr>
          <p:txBody>
            <a:bodyPr wrap="square" rtlCol="0">
              <a:spAutoFit/>
            </a:bodyPr>
            <a:lstStyle/>
            <a:p>
              <a:pPr algn="ctr"/>
              <a:r>
                <a:rPr lang="en-US" sz="1100" dirty="0"/>
                <a:t>Pressurized </a:t>
              </a:r>
            </a:p>
            <a:p>
              <a:pPr algn="ctr"/>
              <a:r>
                <a:rPr lang="en-US" sz="1100" dirty="0"/>
                <a:t>Helium Gas</a:t>
              </a:r>
            </a:p>
          </p:txBody>
        </p:sp>
        <p:cxnSp>
          <p:nvCxnSpPr>
            <p:cNvPr id="7" name="Straight Connector 6">
              <a:extLst>
                <a:ext uri="{FF2B5EF4-FFF2-40B4-BE49-F238E27FC236}">
                  <a16:creationId xmlns:a16="http://schemas.microsoft.com/office/drawing/2014/main" id="{F5295423-B44F-43FC-AF99-DF67C61783BB}"/>
                </a:ext>
              </a:extLst>
            </p:cNvPr>
            <p:cNvCxnSpPr>
              <a:cxnSpLocks/>
            </p:cNvCxnSpPr>
            <p:nvPr/>
          </p:nvCxnSpPr>
          <p:spPr>
            <a:xfrm flipV="1">
              <a:off x="7116571" y="601980"/>
              <a:ext cx="130896" cy="180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0AAA7C9-4E01-491E-917D-5B3438A9FE34}"/>
                </a:ext>
              </a:extLst>
            </p:cNvPr>
            <p:cNvSpPr txBox="1"/>
            <p:nvPr/>
          </p:nvSpPr>
          <p:spPr>
            <a:xfrm>
              <a:off x="6692530" y="73536"/>
              <a:ext cx="1447823" cy="508887"/>
            </a:xfrm>
            <a:prstGeom prst="rect">
              <a:avLst/>
            </a:prstGeom>
            <a:noFill/>
          </p:spPr>
          <p:txBody>
            <a:bodyPr wrap="square" rtlCol="0">
              <a:spAutoFit/>
            </a:bodyPr>
            <a:lstStyle/>
            <a:p>
              <a:pPr algn="ctr"/>
              <a:r>
                <a:rPr lang="en-US" sz="1100" dirty="0"/>
                <a:t>Cylinder pressure gauge</a:t>
              </a:r>
            </a:p>
          </p:txBody>
        </p:sp>
        <p:sp>
          <p:nvSpPr>
            <p:cNvPr id="9" name="TextBox 8">
              <a:extLst>
                <a:ext uri="{FF2B5EF4-FFF2-40B4-BE49-F238E27FC236}">
                  <a16:creationId xmlns:a16="http://schemas.microsoft.com/office/drawing/2014/main" id="{57E96748-F729-4D5C-8017-1FB470C1F9FC}"/>
                </a:ext>
              </a:extLst>
            </p:cNvPr>
            <p:cNvSpPr txBox="1"/>
            <p:nvPr/>
          </p:nvSpPr>
          <p:spPr>
            <a:xfrm>
              <a:off x="5025153" y="157711"/>
              <a:ext cx="1514537" cy="508887"/>
            </a:xfrm>
            <a:prstGeom prst="rect">
              <a:avLst/>
            </a:prstGeom>
            <a:noFill/>
          </p:spPr>
          <p:txBody>
            <a:bodyPr wrap="square" rtlCol="0">
              <a:spAutoFit/>
            </a:bodyPr>
            <a:lstStyle/>
            <a:p>
              <a:pPr algn="ctr"/>
              <a:r>
                <a:rPr lang="en-US" sz="1100" dirty="0"/>
                <a:t>Working pressure gauge</a:t>
              </a:r>
            </a:p>
          </p:txBody>
        </p:sp>
        <p:cxnSp>
          <p:nvCxnSpPr>
            <p:cNvPr id="11" name="Straight Connector 10">
              <a:extLst>
                <a:ext uri="{FF2B5EF4-FFF2-40B4-BE49-F238E27FC236}">
                  <a16:creationId xmlns:a16="http://schemas.microsoft.com/office/drawing/2014/main" id="{4EFF92D2-8649-4AD8-9758-962DB5CBD605}"/>
                </a:ext>
              </a:extLst>
            </p:cNvPr>
            <p:cNvCxnSpPr>
              <a:cxnSpLocks/>
            </p:cNvCxnSpPr>
            <p:nvPr/>
          </p:nvCxnSpPr>
          <p:spPr>
            <a:xfrm flipH="1" flipV="1">
              <a:off x="6121912" y="662093"/>
              <a:ext cx="66712" cy="150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32D248-3B40-49AF-B26B-6A804A65CE6F}"/>
                </a:ext>
              </a:extLst>
            </p:cNvPr>
            <p:cNvCxnSpPr>
              <a:cxnSpLocks/>
            </p:cNvCxnSpPr>
            <p:nvPr/>
          </p:nvCxnSpPr>
          <p:spPr>
            <a:xfrm flipV="1">
              <a:off x="7991595" y="719580"/>
              <a:ext cx="257386" cy="210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F66FD71-2906-4B58-B440-131532DC763A}"/>
                </a:ext>
              </a:extLst>
            </p:cNvPr>
            <p:cNvSpPr txBox="1"/>
            <p:nvPr/>
          </p:nvSpPr>
          <p:spPr>
            <a:xfrm>
              <a:off x="7999529" y="482146"/>
              <a:ext cx="1209040" cy="261609"/>
            </a:xfrm>
            <a:prstGeom prst="rect">
              <a:avLst/>
            </a:prstGeom>
            <a:noFill/>
          </p:spPr>
          <p:txBody>
            <a:bodyPr wrap="square" rtlCol="0">
              <a:spAutoFit/>
            </a:bodyPr>
            <a:lstStyle/>
            <a:p>
              <a:pPr algn="ctr"/>
              <a:r>
                <a:rPr lang="en-US" sz="1100" dirty="0"/>
                <a:t>Cylinder valve</a:t>
              </a:r>
            </a:p>
          </p:txBody>
        </p:sp>
        <p:cxnSp>
          <p:nvCxnSpPr>
            <p:cNvPr id="16" name="Straight Connector 15">
              <a:extLst>
                <a:ext uri="{FF2B5EF4-FFF2-40B4-BE49-F238E27FC236}">
                  <a16:creationId xmlns:a16="http://schemas.microsoft.com/office/drawing/2014/main" id="{FA336AB7-4E71-46C3-8663-EB813ED1D060}"/>
                </a:ext>
              </a:extLst>
            </p:cNvPr>
            <p:cNvCxnSpPr>
              <a:cxnSpLocks/>
            </p:cNvCxnSpPr>
            <p:nvPr/>
          </p:nvCxnSpPr>
          <p:spPr>
            <a:xfrm flipH="1" flipV="1">
              <a:off x="5385436" y="1552366"/>
              <a:ext cx="102784" cy="212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6539B2-E20F-44E7-BEF3-E7A3F2264AB0}"/>
                </a:ext>
              </a:extLst>
            </p:cNvPr>
            <p:cNvSpPr txBox="1"/>
            <p:nvPr/>
          </p:nvSpPr>
          <p:spPr>
            <a:xfrm>
              <a:off x="5830147" y="1969075"/>
              <a:ext cx="1209040" cy="261610"/>
            </a:xfrm>
            <a:prstGeom prst="rect">
              <a:avLst/>
            </a:prstGeom>
            <a:noFill/>
          </p:spPr>
          <p:txBody>
            <a:bodyPr wrap="square" rtlCol="0">
              <a:spAutoFit/>
            </a:bodyPr>
            <a:lstStyle/>
            <a:p>
              <a:pPr algn="ctr"/>
              <a:r>
                <a:rPr lang="en-US" sz="1100" dirty="0"/>
                <a:t>Helium regulator</a:t>
              </a:r>
            </a:p>
          </p:txBody>
        </p:sp>
        <p:pic>
          <p:nvPicPr>
            <p:cNvPr id="19" name="Picture 18">
              <a:extLst>
                <a:ext uri="{FF2B5EF4-FFF2-40B4-BE49-F238E27FC236}">
                  <a16:creationId xmlns:a16="http://schemas.microsoft.com/office/drawing/2014/main" id="{A5DCECA0-C1FB-47B2-80AC-A26D3FCFAD4C}"/>
                </a:ext>
              </a:extLst>
            </p:cNvPr>
            <p:cNvPicPr>
              <a:picLocks noChangeAspect="1"/>
            </p:cNvPicPr>
            <p:nvPr/>
          </p:nvPicPr>
          <p:blipFill>
            <a:blip r:embed="rId3"/>
            <a:stretch>
              <a:fillRect/>
            </a:stretch>
          </p:blipFill>
          <p:spPr>
            <a:xfrm rot="5400000">
              <a:off x="6573201" y="1435760"/>
              <a:ext cx="215430" cy="215430"/>
            </a:xfrm>
            <a:prstGeom prst="rect">
              <a:avLst/>
            </a:prstGeom>
          </p:spPr>
        </p:pic>
        <p:cxnSp>
          <p:nvCxnSpPr>
            <p:cNvPr id="20" name="Straight Connector 19">
              <a:extLst>
                <a:ext uri="{FF2B5EF4-FFF2-40B4-BE49-F238E27FC236}">
                  <a16:creationId xmlns:a16="http://schemas.microsoft.com/office/drawing/2014/main" id="{B9BF27BF-A975-4FB4-A624-9631B25CA5F5}"/>
                </a:ext>
              </a:extLst>
            </p:cNvPr>
            <p:cNvCxnSpPr>
              <a:cxnSpLocks/>
            </p:cNvCxnSpPr>
            <p:nvPr/>
          </p:nvCxnSpPr>
          <p:spPr>
            <a:xfrm flipV="1">
              <a:off x="6434397" y="1658834"/>
              <a:ext cx="138804" cy="3219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1847864-7DE5-4E64-AA0B-ABEA756044BB}"/>
                </a:ext>
              </a:extLst>
            </p:cNvPr>
            <p:cNvSpPr txBox="1"/>
            <p:nvPr/>
          </p:nvSpPr>
          <p:spPr>
            <a:xfrm>
              <a:off x="4730549" y="1304955"/>
              <a:ext cx="1209040" cy="261610"/>
            </a:xfrm>
            <a:prstGeom prst="rect">
              <a:avLst/>
            </a:prstGeom>
            <a:noFill/>
          </p:spPr>
          <p:txBody>
            <a:bodyPr wrap="square" rtlCol="0">
              <a:spAutoFit/>
            </a:bodyPr>
            <a:lstStyle/>
            <a:p>
              <a:pPr algn="ctr"/>
              <a:r>
                <a:rPr lang="en-US" sz="1100" dirty="0"/>
                <a:t>Helium hose</a:t>
              </a:r>
            </a:p>
          </p:txBody>
        </p:sp>
        <p:cxnSp>
          <p:nvCxnSpPr>
            <p:cNvPr id="24" name="Straight Connector 23">
              <a:extLst>
                <a:ext uri="{FF2B5EF4-FFF2-40B4-BE49-F238E27FC236}">
                  <a16:creationId xmlns:a16="http://schemas.microsoft.com/office/drawing/2014/main" id="{3C2D1ABA-84B6-4F60-B8CE-734B03FEE9C1}"/>
                </a:ext>
              </a:extLst>
            </p:cNvPr>
            <p:cNvCxnSpPr>
              <a:cxnSpLocks/>
            </p:cNvCxnSpPr>
            <p:nvPr/>
          </p:nvCxnSpPr>
          <p:spPr>
            <a:xfrm flipH="1">
              <a:off x="4873868" y="5767404"/>
              <a:ext cx="2443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113D6B5-77B1-4416-9254-52A3F32BBF1A}"/>
                </a:ext>
              </a:extLst>
            </p:cNvPr>
            <p:cNvSpPr txBox="1"/>
            <p:nvPr/>
          </p:nvSpPr>
          <p:spPr>
            <a:xfrm>
              <a:off x="5068051" y="5612931"/>
              <a:ext cx="1428740" cy="308945"/>
            </a:xfrm>
            <a:prstGeom prst="rect">
              <a:avLst/>
            </a:prstGeom>
            <a:noFill/>
          </p:spPr>
          <p:txBody>
            <a:bodyPr wrap="square" rtlCol="0">
              <a:spAutoFit/>
            </a:bodyPr>
            <a:lstStyle/>
            <a:p>
              <a:pPr algn="ctr"/>
              <a:r>
                <a:rPr lang="en-US" sz="1100" dirty="0"/>
                <a:t>Magnetic stirrer</a:t>
              </a:r>
            </a:p>
          </p:txBody>
        </p:sp>
        <p:cxnSp>
          <p:nvCxnSpPr>
            <p:cNvPr id="31" name="Straight Connector 30">
              <a:extLst>
                <a:ext uri="{FF2B5EF4-FFF2-40B4-BE49-F238E27FC236}">
                  <a16:creationId xmlns:a16="http://schemas.microsoft.com/office/drawing/2014/main" id="{D9C60A58-1DEB-45ED-B75F-BF1236576C57}"/>
                </a:ext>
              </a:extLst>
            </p:cNvPr>
            <p:cNvCxnSpPr>
              <a:cxnSpLocks/>
            </p:cNvCxnSpPr>
            <p:nvPr/>
          </p:nvCxnSpPr>
          <p:spPr>
            <a:xfrm flipH="1">
              <a:off x="3930399" y="5111982"/>
              <a:ext cx="82328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BE35299-A381-4794-B2CE-C742650745F4}"/>
                </a:ext>
              </a:extLst>
            </p:cNvPr>
            <p:cNvSpPr txBox="1"/>
            <p:nvPr/>
          </p:nvSpPr>
          <p:spPr>
            <a:xfrm>
              <a:off x="4732298" y="5013833"/>
              <a:ext cx="1547108" cy="308967"/>
            </a:xfrm>
            <a:prstGeom prst="rect">
              <a:avLst/>
            </a:prstGeom>
            <a:noFill/>
          </p:spPr>
          <p:txBody>
            <a:bodyPr wrap="square" rtlCol="0">
              <a:spAutoFit/>
            </a:bodyPr>
            <a:lstStyle/>
            <a:p>
              <a:pPr algn="ctr"/>
              <a:r>
                <a:rPr lang="en-US" sz="1100" dirty="0"/>
                <a:t>Magnetic stir bar</a:t>
              </a:r>
            </a:p>
          </p:txBody>
        </p:sp>
        <p:cxnSp>
          <p:nvCxnSpPr>
            <p:cNvPr id="35" name="Straight Connector 34">
              <a:extLst>
                <a:ext uri="{FF2B5EF4-FFF2-40B4-BE49-F238E27FC236}">
                  <a16:creationId xmlns:a16="http://schemas.microsoft.com/office/drawing/2014/main" id="{1538517F-7DDB-4424-AF9E-E30BE5E444D2}"/>
                </a:ext>
              </a:extLst>
            </p:cNvPr>
            <p:cNvCxnSpPr>
              <a:cxnSpLocks/>
            </p:cNvCxnSpPr>
            <p:nvPr/>
          </p:nvCxnSpPr>
          <p:spPr>
            <a:xfrm flipH="1">
              <a:off x="2589777" y="4034113"/>
              <a:ext cx="497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48C7A74-2F40-4212-A02F-0EF8F5DFEC7B}"/>
                </a:ext>
              </a:extLst>
            </p:cNvPr>
            <p:cNvSpPr txBox="1"/>
            <p:nvPr/>
          </p:nvSpPr>
          <p:spPr>
            <a:xfrm>
              <a:off x="2481689" y="2542162"/>
              <a:ext cx="992934" cy="261609"/>
            </a:xfrm>
            <a:prstGeom prst="rect">
              <a:avLst/>
            </a:prstGeom>
            <a:noFill/>
          </p:spPr>
          <p:txBody>
            <a:bodyPr wrap="square" rtlCol="0">
              <a:spAutoFit/>
            </a:bodyPr>
            <a:lstStyle/>
            <a:p>
              <a:pPr algn="ctr"/>
              <a:r>
                <a:rPr lang="en-US" sz="1100" dirty="0"/>
                <a:t>Column</a:t>
              </a:r>
            </a:p>
          </p:txBody>
        </p:sp>
        <p:cxnSp>
          <p:nvCxnSpPr>
            <p:cNvPr id="38" name="Straight Connector 37">
              <a:extLst>
                <a:ext uri="{FF2B5EF4-FFF2-40B4-BE49-F238E27FC236}">
                  <a16:creationId xmlns:a16="http://schemas.microsoft.com/office/drawing/2014/main" id="{8B8B361D-AA6F-4F3E-8E3F-ED0AEAF43FFE}"/>
                </a:ext>
              </a:extLst>
            </p:cNvPr>
            <p:cNvCxnSpPr>
              <a:cxnSpLocks/>
            </p:cNvCxnSpPr>
            <p:nvPr/>
          </p:nvCxnSpPr>
          <p:spPr>
            <a:xfrm flipH="1">
              <a:off x="3356891" y="2714041"/>
              <a:ext cx="399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B1CC202-AC79-4384-90B4-EA17AD5A507F}"/>
                </a:ext>
              </a:extLst>
            </p:cNvPr>
            <p:cNvSpPr txBox="1"/>
            <p:nvPr/>
          </p:nvSpPr>
          <p:spPr>
            <a:xfrm>
              <a:off x="563985" y="3000601"/>
              <a:ext cx="2732056" cy="508887"/>
            </a:xfrm>
            <a:prstGeom prst="rect">
              <a:avLst/>
            </a:prstGeom>
            <a:noFill/>
          </p:spPr>
          <p:txBody>
            <a:bodyPr wrap="square" rtlCol="0">
              <a:spAutoFit/>
            </a:bodyPr>
            <a:lstStyle/>
            <a:p>
              <a:pPr algn="ctr"/>
              <a:r>
                <a:rPr lang="en-US" sz="1100" dirty="0"/>
                <a:t>Flow of </a:t>
              </a:r>
              <a:r>
                <a:rPr lang="en-US" sz="1100" b="0" i="0" dirty="0" err="1">
                  <a:solidFill>
                    <a:srgbClr val="222222"/>
                  </a:solidFill>
                  <a:effectLst/>
                </a:rPr>
                <a:t>Reprosil-Pur</a:t>
              </a:r>
              <a:r>
                <a:rPr lang="en-US" sz="1100" b="0" i="0" dirty="0">
                  <a:solidFill>
                    <a:srgbClr val="222222"/>
                  </a:solidFill>
                  <a:effectLst/>
                </a:rPr>
                <a:t> 120 C18-AQ</a:t>
              </a:r>
            </a:p>
            <a:p>
              <a:pPr algn="ctr"/>
              <a:r>
                <a:rPr lang="en-US" sz="1100" dirty="0"/>
                <a:t>slurry under pressure</a:t>
              </a:r>
            </a:p>
          </p:txBody>
        </p:sp>
        <p:cxnSp>
          <p:nvCxnSpPr>
            <p:cNvPr id="41" name="Straight Connector 40">
              <a:extLst>
                <a:ext uri="{FF2B5EF4-FFF2-40B4-BE49-F238E27FC236}">
                  <a16:creationId xmlns:a16="http://schemas.microsoft.com/office/drawing/2014/main" id="{A0DA9E08-5A24-4675-9FFA-15CC85F9F386}"/>
                </a:ext>
              </a:extLst>
            </p:cNvPr>
            <p:cNvCxnSpPr>
              <a:cxnSpLocks/>
            </p:cNvCxnSpPr>
            <p:nvPr/>
          </p:nvCxnSpPr>
          <p:spPr>
            <a:xfrm flipH="1">
              <a:off x="2985012" y="4687643"/>
              <a:ext cx="6226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26484CF-1437-448C-898D-2CC3B8F7E48B}"/>
                </a:ext>
              </a:extLst>
            </p:cNvPr>
            <p:cNvSpPr txBox="1"/>
            <p:nvPr/>
          </p:nvSpPr>
          <p:spPr>
            <a:xfrm>
              <a:off x="806641" y="4517838"/>
              <a:ext cx="2280364" cy="308967"/>
            </a:xfrm>
            <a:prstGeom prst="rect">
              <a:avLst/>
            </a:prstGeom>
            <a:noFill/>
          </p:spPr>
          <p:txBody>
            <a:bodyPr wrap="square" rtlCol="0">
              <a:spAutoFit/>
            </a:bodyPr>
            <a:lstStyle/>
            <a:p>
              <a:pPr algn="ctr"/>
              <a:r>
                <a:rPr lang="en-US" sz="1100" dirty="0"/>
                <a:t>2ml microcentrifuge tube </a:t>
              </a:r>
            </a:p>
          </p:txBody>
        </p:sp>
        <p:cxnSp>
          <p:nvCxnSpPr>
            <p:cNvPr id="44" name="Straight Connector 43">
              <a:extLst>
                <a:ext uri="{FF2B5EF4-FFF2-40B4-BE49-F238E27FC236}">
                  <a16:creationId xmlns:a16="http://schemas.microsoft.com/office/drawing/2014/main" id="{BBAF055C-53AC-4AA7-B13F-212D1446DF38}"/>
                </a:ext>
              </a:extLst>
            </p:cNvPr>
            <p:cNvCxnSpPr>
              <a:cxnSpLocks/>
            </p:cNvCxnSpPr>
            <p:nvPr/>
          </p:nvCxnSpPr>
          <p:spPr>
            <a:xfrm flipV="1">
              <a:off x="5291796" y="4121427"/>
              <a:ext cx="257386" cy="210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90DB4B0-4A87-4BA2-9FE4-D1383870EBB4}"/>
                </a:ext>
              </a:extLst>
            </p:cNvPr>
            <p:cNvSpPr txBox="1"/>
            <p:nvPr/>
          </p:nvSpPr>
          <p:spPr>
            <a:xfrm>
              <a:off x="5443182" y="3657470"/>
              <a:ext cx="1357461" cy="508887"/>
            </a:xfrm>
            <a:prstGeom prst="rect">
              <a:avLst/>
            </a:prstGeom>
            <a:noFill/>
          </p:spPr>
          <p:txBody>
            <a:bodyPr wrap="square" rtlCol="0">
              <a:spAutoFit/>
            </a:bodyPr>
            <a:lstStyle/>
            <a:p>
              <a:pPr algn="ctr"/>
              <a:r>
                <a:rPr lang="en-US" sz="1100" dirty="0"/>
                <a:t>Packing chamber valve</a:t>
              </a:r>
            </a:p>
          </p:txBody>
        </p:sp>
        <p:pic>
          <p:nvPicPr>
            <p:cNvPr id="49" name="Picture 48">
              <a:extLst>
                <a:ext uri="{FF2B5EF4-FFF2-40B4-BE49-F238E27FC236}">
                  <a16:creationId xmlns:a16="http://schemas.microsoft.com/office/drawing/2014/main" id="{31588493-1F01-4B50-9CEA-6076998C3D7F}"/>
                </a:ext>
              </a:extLst>
            </p:cNvPr>
            <p:cNvPicPr>
              <a:picLocks noChangeAspect="1"/>
            </p:cNvPicPr>
            <p:nvPr/>
          </p:nvPicPr>
          <p:blipFill>
            <a:blip r:embed="rId4"/>
            <a:stretch>
              <a:fillRect/>
            </a:stretch>
          </p:blipFill>
          <p:spPr>
            <a:xfrm>
              <a:off x="4861177" y="4554099"/>
              <a:ext cx="134849" cy="125217"/>
            </a:xfrm>
            <a:prstGeom prst="rect">
              <a:avLst/>
            </a:prstGeom>
          </p:spPr>
        </p:pic>
        <p:cxnSp>
          <p:nvCxnSpPr>
            <p:cNvPr id="50" name="Straight Connector 49">
              <a:extLst>
                <a:ext uri="{FF2B5EF4-FFF2-40B4-BE49-F238E27FC236}">
                  <a16:creationId xmlns:a16="http://schemas.microsoft.com/office/drawing/2014/main" id="{F8CC36DD-529B-493C-8D7C-7CE491CB0DC3}"/>
                </a:ext>
              </a:extLst>
            </p:cNvPr>
            <p:cNvCxnSpPr>
              <a:cxnSpLocks/>
            </p:cNvCxnSpPr>
            <p:nvPr/>
          </p:nvCxnSpPr>
          <p:spPr>
            <a:xfrm flipH="1" flipV="1">
              <a:off x="5026109" y="4638176"/>
              <a:ext cx="523073" cy="96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D65DE31-2627-4E31-A124-0B602EA32A82}"/>
                </a:ext>
              </a:extLst>
            </p:cNvPr>
            <p:cNvSpPr txBox="1"/>
            <p:nvPr/>
          </p:nvSpPr>
          <p:spPr>
            <a:xfrm>
              <a:off x="5385435" y="4616707"/>
              <a:ext cx="1790374" cy="508887"/>
            </a:xfrm>
            <a:prstGeom prst="rect">
              <a:avLst/>
            </a:prstGeom>
            <a:noFill/>
          </p:spPr>
          <p:txBody>
            <a:bodyPr wrap="square" rtlCol="0">
              <a:spAutoFit/>
            </a:bodyPr>
            <a:lstStyle/>
            <a:p>
              <a:pPr algn="ctr"/>
              <a:r>
                <a:rPr lang="en-US" sz="1100" dirty="0"/>
                <a:t>Pressure release valve</a:t>
              </a:r>
            </a:p>
          </p:txBody>
        </p:sp>
        <p:sp>
          <p:nvSpPr>
            <p:cNvPr id="53" name="TextBox 52">
              <a:extLst>
                <a:ext uri="{FF2B5EF4-FFF2-40B4-BE49-F238E27FC236}">
                  <a16:creationId xmlns:a16="http://schemas.microsoft.com/office/drawing/2014/main" id="{BC3701F9-05F2-49B2-9D78-0E7F33BEF6DE}"/>
                </a:ext>
              </a:extLst>
            </p:cNvPr>
            <p:cNvSpPr txBox="1"/>
            <p:nvPr/>
          </p:nvSpPr>
          <p:spPr>
            <a:xfrm>
              <a:off x="4997260" y="2784004"/>
              <a:ext cx="1282147" cy="508887"/>
            </a:xfrm>
            <a:prstGeom prst="rect">
              <a:avLst/>
            </a:prstGeom>
            <a:noFill/>
          </p:spPr>
          <p:txBody>
            <a:bodyPr wrap="square" rtlCol="0">
              <a:spAutoFit/>
            </a:bodyPr>
            <a:lstStyle/>
            <a:p>
              <a:pPr algn="ctr"/>
              <a:r>
                <a:rPr lang="en-US" sz="1100" dirty="0"/>
                <a:t>Helium flow inside hose</a:t>
              </a:r>
            </a:p>
          </p:txBody>
        </p:sp>
        <p:sp>
          <p:nvSpPr>
            <p:cNvPr id="55" name="TextBox 54">
              <a:extLst>
                <a:ext uri="{FF2B5EF4-FFF2-40B4-BE49-F238E27FC236}">
                  <a16:creationId xmlns:a16="http://schemas.microsoft.com/office/drawing/2014/main" id="{68216B2F-56C5-4647-A18B-7A5C325B461F}"/>
                </a:ext>
              </a:extLst>
            </p:cNvPr>
            <p:cNvSpPr txBox="1"/>
            <p:nvPr/>
          </p:nvSpPr>
          <p:spPr>
            <a:xfrm>
              <a:off x="227922" y="5122191"/>
              <a:ext cx="2550379" cy="508887"/>
            </a:xfrm>
            <a:prstGeom prst="rect">
              <a:avLst/>
            </a:prstGeom>
            <a:noFill/>
          </p:spPr>
          <p:txBody>
            <a:bodyPr wrap="square">
              <a:spAutoFit/>
            </a:bodyPr>
            <a:lstStyle/>
            <a:p>
              <a:pPr algn="ctr"/>
              <a:r>
                <a:rPr lang="en-US" sz="1100" b="0" i="0" dirty="0" err="1">
                  <a:solidFill>
                    <a:srgbClr val="222222"/>
                  </a:solidFill>
                  <a:effectLst/>
                </a:rPr>
                <a:t>Reprosil-Pur</a:t>
              </a:r>
              <a:r>
                <a:rPr lang="en-US" sz="1100" b="0" i="0" dirty="0">
                  <a:solidFill>
                    <a:srgbClr val="222222"/>
                  </a:solidFill>
                  <a:effectLst/>
                </a:rPr>
                <a:t> 120 C18-AQ</a:t>
              </a:r>
            </a:p>
            <a:p>
              <a:pPr algn="ctr"/>
              <a:r>
                <a:rPr lang="en-US" sz="1100" dirty="0">
                  <a:solidFill>
                    <a:srgbClr val="222222"/>
                  </a:solidFill>
                </a:rPr>
                <a:t>suspension in methanol</a:t>
              </a:r>
              <a:endParaRPr lang="en-US" sz="1100" dirty="0"/>
            </a:p>
          </p:txBody>
        </p:sp>
        <p:cxnSp>
          <p:nvCxnSpPr>
            <p:cNvPr id="56" name="Straight Connector 55">
              <a:extLst>
                <a:ext uri="{FF2B5EF4-FFF2-40B4-BE49-F238E27FC236}">
                  <a16:creationId xmlns:a16="http://schemas.microsoft.com/office/drawing/2014/main" id="{F0E880DA-5F03-4D4B-80E5-D2EBD9DC4282}"/>
                </a:ext>
              </a:extLst>
            </p:cNvPr>
            <p:cNvCxnSpPr>
              <a:cxnSpLocks/>
            </p:cNvCxnSpPr>
            <p:nvPr/>
          </p:nvCxnSpPr>
          <p:spPr>
            <a:xfrm flipH="1">
              <a:off x="2509151" y="4933491"/>
              <a:ext cx="1280784" cy="336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724D860-490D-46DF-8168-F0B15CD9BDE8}"/>
                </a:ext>
              </a:extLst>
            </p:cNvPr>
            <p:cNvSpPr txBox="1"/>
            <p:nvPr/>
          </p:nvSpPr>
          <p:spPr>
            <a:xfrm>
              <a:off x="563986" y="3837122"/>
              <a:ext cx="2007606" cy="508887"/>
            </a:xfrm>
            <a:prstGeom prst="rect">
              <a:avLst/>
            </a:prstGeom>
            <a:noFill/>
          </p:spPr>
          <p:txBody>
            <a:bodyPr wrap="square" rtlCol="0">
              <a:spAutoFit/>
            </a:bodyPr>
            <a:lstStyle/>
            <a:p>
              <a:pPr algn="ctr"/>
              <a:r>
                <a:rPr lang="en-US" sz="1100" dirty="0"/>
                <a:t>High pressure packing chamber (bomb)</a:t>
              </a:r>
            </a:p>
          </p:txBody>
        </p:sp>
        <p:cxnSp>
          <p:nvCxnSpPr>
            <p:cNvPr id="60" name="Straight Connector 59">
              <a:extLst>
                <a:ext uri="{FF2B5EF4-FFF2-40B4-BE49-F238E27FC236}">
                  <a16:creationId xmlns:a16="http://schemas.microsoft.com/office/drawing/2014/main" id="{1A71AEFA-B7D6-4435-8D08-487798EBB9F1}"/>
                </a:ext>
              </a:extLst>
            </p:cNvPr>
            <p:cNvCxnSpPr>
              <a:cxnSpLocks/>
              <a:endCxn id="40" idx="3"/>
            </p:cNvCxnSpPr>
            <p:nvPr/>
          </p:nvCxnSpPr>
          <p:spPr>
            <a:xfrm flipH="1" flipV="1">
              <a:off x="3296041" y="3255045"/>
              <a:ext cx="436967" cy="291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CE9E7B80-5F76-4ED5-8C4D-08A9AB77830F}"/>
              </a:ext>
            </a:extLst>
          </p:cNvPr>
          <p:cNvSpPr txBox="1"/>
          <p:nvPr/>
        </p:nvSpPr>
        <p:spPr>
          <a:xfrm>
            <a:off x="621234" y="5870309"/>
            <a:ext cx="10246863" cy="646331"/>
          </a:xfrm>
          <a:prstGeom prst="rect">
            <a:avLst/>
          </a:prstGeom>
          <a:noFill/>
        </p:spPr>
        <p:txBody>
          <a:bodyPr wrap="square" rtlCol="0">
            <a:spAutoFit/>
          </a:bodyPr>
          <a:lstStyle/>
          <a:p>
            <a:r>
              <a:rPr lang="en-US" sz="1200" b="1" i="0" dirty="0">
                <a:solidFill>
                  <a:srgbClr val="000000"/>
                </a:solidFill>
                <a:effectLst/>
                <a:latin typeface="Calibri "/>
              </a:rPr>
              <a:t>Figure </a:t>
            </a:r>
            <a:r>
              <a:rPr lang="en-US" sz="1200" b="1" dirty="0">
                <a:solidFill>
                  <a:srgbClr val="000000"/>
                </a:solidFill>
                <a:latin typeface="Calibri "/>
              </a:rPr>
              <a:t>5</a:t>
            </a:r>
            <a:r>
              <a:rPr lang="en-US" sz="1200" b="1" i="0" dirty="0">
                <a:solidFill>
                  <a:srgbClr val="000000"/>
                </a:solidFill>
                <a:effectLst/>
                <a:latin typeface="Calibri "/>
              </a:rPr>
              <a:t>. </a:t>
            </a:r>
            <a:r>
              <a:rPr lang="en-US" sz="1200" b="1" dirty="0">
                <a:solidFill>
                  <a:srgbClr val="000000"/>
                </a:solidFill>
                <a:latin typeface="Calibri "/>
              </a:rPr>
              <a:t>Schematic representation of column packing hardware. </a:t>
            </a:r>
            <a:r>
              <a:rPr lang="en-US" sz="1200" dirty="0">
                <a:solidFill>
                  <a:srgbClr val="000000"/>
                </a:solidFill>
                <a:latin typeface="Calibri "/>
              </a:rPr>
              <a:t>S</a:t>
            </a:r>
            <a:r>
              <a:rPr lang="en-US" sz="1200" i="0" dirty="0">
                <a:solidFill>
                  <a:srgbClr val="000000"/>
                </a:solidFill>
                <a:effectLst/>
                <a:latin typeface="Calibri "/>
              </a:rPr>
              <a:t>chematic diagram of column packing set-up. Hardware system basically consists of pressurized helium gas that is connected through a three-way valve to a high pressure packing chamber housing the vial containing slurry, and column with its tip pointing upwards. </a:t>
            </a:r>
            <a:endParaRPr lang="en-US" sz="1200" dirty="0">
              <a:latin typeface="Calibri "/>
            </a:endParaRPr>
          </a:p>
        </p:txBody>
      </p:sp>
    </p:spTree>
    <p:extLst>
      <p:ext uri="{BB962C8B-B14F-4D97-AF65-F5344CB8AC3E}">
        <p14:creationId xmlns:p14="http://schemas.microsoft.com/office/powerpoint/2010/main" val="1293169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C24028-706A-4E79-96DA-9DDD7431A558}"/>
              </a:ext>
            </a:extLst>
          </p:cNvPr>
          <p:cNvSpPr txBox="1"/>
          <p:nvPr/>
        </p:nvSpPr>
        <p:spPr>
          <a:xfrm>
            <a:off x="3759680" y="176788"/>
            <a:ext cx="3277210" cy="276999"/>
          </a:xfrm>
          <a:prstGeom prst="rect">
            <a:avLst/>
          </a:prstGeom>
          <a:noFill/>
        </p:spPr>
        <p:txBody>
          <a:bodyPr wrap="square" rtlCol="0">
            <a:spAutoFit/>
          </a:bodyPr>
          <a:lstStyle/>
          <a:p>
            <a:r>
              <a:rPr lang="en-US" sz="1200" dirty="0">
                <a:solidFill>
                  <a:srgbClr val="000000"/>
                </a:solidFill>
                <a:latin typeface="Calibri "/>
              </a:rPr>
              <a:t>A</a:t>
            </a:r>
            <a:r>
              <a:rPr lang="en-US" sz="1200" i="0" dirty="0">
                <a:solidFill>
                  <a:srgbClr val="000000"/>
                </a:solidFill>
                <a:effectLst/>
                <a:latin typeface="Calibri "/>
              </a:rPr>
              <a:t>)</a:t>
            </a:r>
            <a:endParaRPr lang="en-US" sz="1200" dirty="0">
              <a:latin typeface="Calibri "/>
            </a:endParaRPr>
          </a:p>
        </p:txBody>
      </p:sp>
      <p:pic>
        <p:nvPicPr>
          <p:cNvPr id="4098" name="Picture 2">
            <a:extLst>
              <a:ext uri="{FF2B5EF4-FFF2-40B4-BE49-F238E27FC236}">
                <a16:creationId xmlns:a16="http://schemas.microsoft.com/office/drawing/2014/main" id="{94912D82-2623-417C-A40A-B057766EE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6015" y="708129"/>
            <a:ext cx="2503856" cy="4451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52FEBC-C631-414A-9518-E101D1CBBD8D}"/>
              </a:ext>
            </a:extLst>
          </p:cNvPr>
          <p:cNvSpPr txBox="1"/>
          <p:nvPr/>
        </p:nvSpPr>
        <p:spPr>
          <a:xfrm>
            <a:off x="7513043" y="193409"/>
            <a:ext cx="3226004" cy="276999"/>
          </a:xfrm>
          <a:prstGeom prst="rect">
            <a:avLst/>
          </a:prstGeom>
          <a:noFill/>
        </p:spPr>
        <p:txBody>
          <a:bodyPr wrap="square" rtlCol="0">
            <a:spAutoFit/>
          </a:bodyPr>
          <a:lstStyle/>
          <a:p>
            <a:r>
              <a:rPr lang="en-US" sz="1200" dirty="0">
                <a:solidFill>
                  <a:srgbClr val="000000"/>
                </a:solidFill>
                <a:latin typeface="Calibri "/>
              </a:rPr>
              <a:t>B</a:t>
            </a:r>
            <a:r>
              <a:rPr lang="en-US" sz="1200" i="0" dirty="0">
                <a:solidFill>
                  <a:srgbClr val="000000"/>
                </a:solidFill>
                <a:effectLst/>
                <a:latin typeface="Calibri "/>
              </a:rPr>
              <a:t>)</a:t>
            </a:r>
            <a:endParaRPr lang="en-US" sz="1200" dirty="0">
              <a:latin typeface="Calibri "/>
            </a:endParaRPr>
          </a:p>
        </p:txBody>
      </p:sp>
      <p:pic>
        <p:nvPicPr>
          <p:cNvPr id="5" name="Picture 4">
            <a:extLst>
              <a:ext uri="{FF2B5EF4-FFF2-40B4-BE49-F238E27FC236}">
                <a16:creationId xmlns:a16="http://schemas.microsoft.com/office/drawing/2014/main" id="{D7C666B6-EB80-478A-B851-0A15E339C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495" y="1319745"/>
            <a:ext cx="2582455" cy="322806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F997633F-94EC-4B19-9014-EBA5C7918311}"/>
              </a:ext>
            </a:extLst>
          </p:cNvPr>
          <p:cNvCxnSpPr/>
          <p:nvPr/>
        </p:nvCxnSpPr>
        <p:spPr>
          <a:xfrm>
            <a:off x="4597943" y="872562"/>
            <a:ext cx="2733882" cy="10806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9C9A0B8-FBE9-403B-A87F-7BF578EFA9C2}"/>
              </a:ext>
            </a:extLst>
          </p:cNvPr>
          <p:cNvSpPr txBox="1"/>
          <p:nvPr/>
        </p:nvSpPr>
        <p:spPr>
          <a:xfrm>
            <a:off x="621234" y="5870309"/>
            <a:ext cx="10246863" cy="461665"/>
          </a:xfrm>
          <a:prstGeom prst="rect">
            <a:avLst/>
          </a:prstGeom>
          <a:noFill/>
        </p:spPr>
        <p:txBody>
          <a:bodyPr wrap="square" rtlCol="0">
            <a:spAutoFit/>
          </a:bodyPr>
          <a:lstStyle/>
          <a:p>
            <a:r>
              <a:rPr lang="en-US" sz="1200" b="1" i="0" dirty="0">
                <a:solidFill>
                  <a:srgbClr val="000000"/>
                </a:solidFill>
                <a:effectLst/>
                <a:latin typeface="Calibri "/>
              </a:rPr>
              <a:t>Figure 6. Column packing station.</a:t>
            </a:r>
            <a:r>
              <a:rPr lang="en-US" sz="1200" i="0" dirty="0">
                <a:solidFill>
                  <a:srgbClr val="000000"/>
                </a:solidFill>
                <a:effectLst/>
                <a:latin typeface="Calibri "/>
              </a:rPr>
              <a:t> (A) An overall view of column set up on packing bomb (B) A close view of column tip during packing on bomb. Note the solvent droplet formed at the tip of the column.</a:t>
            </a:r>
            <a:endParaRPr lang="en-US" sz="1200" dirty="0">
              <a:latin typeface="Calibri "/>
            </a:endParaRPr>
          </a:p>
        </p:txBody>
      </p:sp>
      <p:cxnSp>
        <p:nvCxnSpPr>
          <p:cNvPr id="32" name="Connector: Curved 31">
            <a:extLst>
              <a:ext uri="{FF2B5EF4-FFF2-40B4-BE49-F238E27FC236}">
                <a16:creationId xmlns:a16="http://schemas.microsoft.com/office/drawing/2014/main" id="{4FDD1246-0B07-40C5-B2D5-E4282951BBAD}"/>
              </a:ext>
            </a:extLst>
          </p:cNvPr>
          <p:cNvCxnSpPr>
            <a:cxnSpLocks/>
          </p:cNvCxnSpPr>
          <p:nvPr/>
        </p:nvCxnSpPr>
        <p:spPr>
          <a:xfrm rot="5400000">
            <a:off x="4728065" y="2825049"/>
            <a:ext cx="335047" cy="157390"/>
          </a:xfrm>
          <a:prstGeom prst="curvedConnector3">
            <a:avLst>
              <a:gd name="adj1" fmla="val 43750"/>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8793F2C-4925-4E51-9889-94BAB2EFFD86}"/>
              </a:ext>
            </a:extLst>
          </p:cNvPr>
          <p:cNvCxnSpPr/>
          <p:nvPr/>
        </p:nvCxnSpPr>
        <p:spPr>
          <a:xfrm flipH="1">
            <a:off x="4692547" y="3252828"/>
            <a:ext cx="161711"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AF2CE6E-4C9C-40F7-86C7-843C0B8B7EB9}"/>
              </a:ext>
            </a:extLst>
          </p:cNvPr>
          <p:cNvCxnSpPr>
            <a:cxnSpLocks/>
          </p:cNvCxnSpPr>
          <p:nvPr/>
        </p:nvCxnSpPr>
        <p:spPr>
          <a:xfrm flipV="1">
            <a:off x="4540580" y="2585077"/>
            <a:ext cx="1" cy="44124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93177DA-1C52-4301-A75B-AB2245998191}"/>
              </a:ext>
            </a:extLst>
          </p:cNvPr>
          <p:cNvSpPr txBox="1"/>
          <p:nvPr/>
        </p:nvSpPr>
        <p:spPr>
          <a:xfrm>
            <a:off x="4367651" y="4807526"/>
            <a:ext cx="540314" cy="201381"/>
          </a:xfrm>
          <a:prstGeom prst="rect">
            <a:avLst/>
          </a:prstGeom>
          <a:solidFill>
            <a:schemeClr val="bg2">
              <a:lumMod val="50000"/>
            </a:schemeClr>
          </a:solidFill>
        </p:spPr>
        <p:txBody>
          <a:bodyPr wrap="square" rtlCol="0">
            <a:spAutoFit/>
          </a:bodyPr>
          <a:lstStyle/>
          <a:p>
            <a:endParaRPr lang="en-US" dirty="0"/>
          </a:p>
        </p:txBody>
      </p:sp>
    </p:spTree>
    <p:extLst>
      <p:ext uri="{BB962C8B-B14F-4D97-AF65-F5344CB8AC3E}">
        <p14:creationId xmlns:p14="http://schemas.microsoft.com/office/powerpoint/2010/main" val="2385905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9E60F506-D86F-461E-96DF-802F2931D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577" y="693322"/>
            <a:ext cx="3705448" cy="463315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516164D6-5688-4A43-8A75-5E497532AF1E}"/>
              </a:ext>
            </a:extLst>
          </p:cNvPr>
          <p:cNvCxnSpPr>
            <a:cxnSpLocks/>
          </p:cNvCxnSpPr>
          <p:nvPr/>
        </p:nvCxnSpPr>
        <p:spPr>
          <a:xfrm flipV="1">
            <a:off x="5458803" y="1646324"/>
            <a:ext cx="195184" cy="5652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B66EE446-A1CB-4F92-A113-17B0D16F62EF}"/>
              </a:ext>
            </a:extLst>
          </p:cNvPr>
          <p:cNvCxnSpPr>
            <a:cxnSpLocks/>
          </p:cNvCxnSpPr>
          <p:nvPr/>
        </p:nvCxnSpPr>
        <p:spPr>
          <a:xfrm>
            <a:off x="5482301" y="3164590"/>
            <a:ext cx="127406" cy="6816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9C048E2F-CA72-4FB9-9A7B-3D4F73C63112}"/>
              </a:ext>
            </a:extLst>
          </p:cNvPr>
          <p:cNvSpPr txBox="1"/>
          <p:nvPr/>
        </p:nvSpPr>
        <p:spPr>
          <a:xfrm>
            <a:off x="621234" y="5870309"/>
            <a:ext cx="10246863" cy="461665"/>
          </a:xfrm>
          <a:prstGeom prst="rect">
            <a:avLst/>
          </a:prstGeom>
          <a:noFill/>
        </p:spPr>
        <p:txBody>
          <a:bodyPr wrap="square" rtlCol="0">
            <a:spAutoFit/>
          </a:bodyPr>
          <a:lstStyle/>
          <a:p>
            <a:r>
              <a:rPr lang="en-US" sz="1200" b="1" i="0" dirty="0">
                <a:solidFill>
                  <a:srgbClr val="000000"/>
                </a:solidFill>
                <a:effectLst/>
                <a:latin typeface="Calibri "/>
              </a:rPr>
              <a:t>Figure 7. Visualization of slurry movement through the column while packing on bomb. </a:t>
            </a:r>
            <a:r>
              <a:rPr lang="en-US" sz="1200" i="0" dirty="0">
                <a:solidFill>
                  <a:srgbClr val="000000"/>
                </a:solidFill>
                <a:effectLst/>
                <a:latin typeface="Calibri "/>
              </a:rPr>
              <a:t>Note the inset image where movement of slurry from the bottom to the tip of the capillary is seen due to helium gas flow inside the pressurized chamber.</a:t>
            </a:r>
            <a:endParaRPr lang="en-US" sz="1200" dirty="0">
              <a:latin typeface="Calibri "/>
            </a:endParaRPr>
          </a:p>
        </p:txBody>
      </p:sp>
    </p:spTree>
    <p:extLst>
      <p:ext uri="{BB962C8B-B14F-4D97-AF65-F5344CB8AC3E}">
        <p14:creationId xmlns:p14="http://schemas.microsoft.com/office/powerpoint/2010/main" val="2084321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134BBA35-F584-4B01-BEF5-0CA6BFCCF8F8}"/>
              </a:ext>
            </a:extLst>
          </p:cNvPr>
          <p:cNvPicPr>
            <a:picLocks noChangeAspect="1"/>
          </p:cNvPicPr>
          <p:nvPr/>
        </p:nvPicPr>
        <p:blipFill rotWithShape="1">
          <a:blip r:embed="rId2">
            <a:extLst>
              <a:ext uri="{28A0092B-C50C-407E-A947-70E740481C1C}">
                <a14:useLocalDpi xmlns:a14="http://schemas.microsoft.com/office/drawing/2010/main" val="0"/>
              </a:ext>
            </a:extLst>
          </a:blip>
          <a:srcRect l="2567" t="20218" r="4614" b="2360"/>
          <a:stretch/>
        </p:blipFill>
        <p:spPr>
          <a:xfrm>
            <a:off x="473067" y="461935"/>
            <a:ext cx="11316412" cy="4614468"/>
          </a:xfrm>
          <a:prstGeom prst="rect">
            <a:avLst/>
          </a:prstGeom>
        </p:spPr>
      </p:pic>
      <p:sp>
        <p:nvSpPr>
          <p:cNvPr id="4" name="Rectangle 3">
            <a:extLst>
              <a:ext uri="{FF2B5EF4-FFF2-40B4-BE49-F238E27FC236}">
                <a16:creationId xmlns:a16="http://schemas.microsoft.com/office/drawing/2014/main" id="{43B35B4F-0786-4F46-A431-16467F00E07C}"/>
              </a:ext>
            </a:extLst>
          </p:cNvPr>
          <p:cNvSpPr/>
          <p:nvPr/>
        </p:nvSpPr>
        <p:spPr>
          <a:xfrm>
            <a:off x="5291528" y="495492"/>
            <a:ext cx="1011008" cy="458417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rgbClr val="00B0F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TextBox 7">
            <a:extLst>
              <a:ext uri="{FF2B5EF4-FFF2-40B4-BE49-F238E27FC236}">
                <a16:creationId xmlns:a16="http://schemas.microsoft.com/office/drawing/2014/main" id="{7998B418-56B0-4EFD-B480-28F4C37C5995}"/>
              </a:ext>
            </a:extLst>
          </p:cNvPr>
          <p:cNvSpPr txBox="1"/>
          <p:nvPr/>
        </p:nvSpPr>
        <p:spPr>
          <a:xfrm>
            <a:off x="786710" y="743587"/>
            <a:ext cx="1778924" cy="584775"/>
          </a:xfrm>
          <a:prstGeom prst="rect">
            <a:avLst/>
          </a:prstGeom>
          <a:noFill/>
        </p:spPr>
        <p:txBody>
          <a:bodyPr wrap="square" rtlCol="0">
            <a:spAutoFit/>
          </a:bodyPr>
          <a:lstStyle/>
          <a:p>
            <a:r>
              <a:rPr lang="en-US" sz="1600" dirty="0">
                <a:solidFill>
                  <a:srgbClr val="C00000"/>
                </a:solidFill>
                <a:latin typeface="Calibri "/>
              </a:rPr>
              <a:t>09/2018</a:t>
            </a:r>
          </a:p>
          <a:p>
            <a:endParaRPr lang="en-US" sz="1600" dirty="0">
              <a:solidFill>
                <a:srgbClr val="C00000"/>
              </a:solidFill>
              <a:latin typeface="Calibri "/>
            </a:endParaRPr>
          </a:p>
        </p:txBody>
      </p:sp>
      <p:sp>
        <p:nvSpPr>
          <p:cNvPr id="9" name="TextBox 8">
            <a:extLst>
              <a:ext uri="{FF2B5EF4-FFF2-40B4-BE49-F238E27FC236}">
                <a16:creationId xmlns:a16="http://schemas.microsoft.com/office/drawing/2014/main" id="{F3E3DB09-2BA2-4E47-A30E-0BDD265CCF86}"/>
              </a:ext>
            </a:extLst>
          </p:cNvPr>
          <p:cNvSpPr txBox="1"/>
          <p:nvPr/>
        </p:nvSpPr>
        <p:spPr>
          <a:xfrm>
            <a:off x="786710" y="1796085"/>
            <a:ext cx="1778924" cy="584775"/>
          </a:xfrm>
          <a:prstGeom prst="rect">
            <a:avLst/>
          </a:prstGeom>
          <a:noFill/>
        </p:spPr>
        <p:txBody>
          <a:bodyPr wrap="square" rtlCol="0">
            <a:spAutoFit/>
          </a:bodyPr>
          <a:lstStyle/>
          <a:p>
            <a:r>
              <a:rPr lang="en-US" sz="1600" dirty="0">
                <a:solidFill>
                  <a:srgbClr val="C00000"/>
                </a:solidFill>
                <a:latin typeface="Calibri "/>
              </a:rPr>
              <a:t>03/2019</a:t>
            </a:r>
          </a:p>
          <a:p>
            <a:endParaRPr lang="en-US" sz="1600" dirty="0">
              <a:solidFill>
                <a:srgbClr val="C00000"/>
              </a:solidFill>
              <a:latin typeface="Calibri "/>
            </a:endParaRPr>
          </a:p>
        </p:txBody>
      </p:sp>
      <p:sp>
        <p:nvSpPr>
          <p:cNvPr id="10" name="TextBox 9">
            <a:extLst>
              <a:ext uri="{FF2B5EF4-FFF2-40B4-BE49-F238E27FC236}">
                <a16:creationId xmlns:a16="http://schemas.microsoft.com/office/drawing/2014/main" id="{DFD029DE-5BA4-4CD0-AEB8-B65D2C65754E}"/>
              </a:ext>
            </a:extLst>
          </p:cNvPr>
          <p:cNvSpPr txBox="1"/>
          <p:nvPr/>
        </p:nvSpPr>
        <p:spPr>
          <a:xfrm>
            <a:off x="793479" y="2912763"/>
            <a:ext cx="1778924" cy="584775"/>
          </a:xfrm>
          <a:prstGeom prst="rect">
            <a:avLst/>
          </a:prstGeom>
          <a:noFill/>
        </p:spPr>
        <p:txBody>
          <a:bodyPr wrap="square" rtlCol="0">
            <a:spAutoFit/>
          </a:bodyPr>
          <a:lstStyle/>
          <a:p>
            <a:r>
              <a:rPr lang="en-US" sz="1600" dirty="0">
                <a:solidFill>
                  <a:srgbClr val="C00000"/>
                </a:solidFill>
                <a:latin typeface="Calibri "/>
              </a:rPr>
              <a:t>05/2019</a:t>
            </a:r>
          </a:p>
          <a:p>
            <a:endParaRPr lang="en-US" sz="1600" dirty="0">
              <a:solidFill>
                <a:srgbClr val="C00000"/>
              </a:solidFill>
              <a:latin typeface="Calibri "/>
            </a:endParaRPr>
          </a:p>
        </p:txBody>
      </p:sp>
      <p:sp>
        <p:nvSpPr>
          <p:cNvPr id="13" name="TextBox 12">
            <a:extLst>
              <a:ext uri="{FF2B5EF4-FFF2-40B4-BE49-F238E27FC236}">
                <a16:creationId xmlns:a16="http://schemas.microsoft.com/office/drawing/2014/main" id="{95E4AED8-9919-41FB-BAC5-90B0DD738643}"/>
              </a:ext>
            </a:extLst>
          </p:cNvPr>
          <p:cNvSpPr txBox="1"/>
          <p:nvPr/>
        </p:nvSpPr>
        <p:spPr>
          <a:xfrm>
            <a:off x="828378" y="3933082"/>
            <a:ext cx="1772157" cy="584775"/>
          </a:xfrm>
          <a:prstGeom prst="rect">
            <a:avLst/>
          </a:prstGeom>
          <a:noFill/>
        </p:spPr>
        <p:txBody>
          <a:bodyPr wrap="square" rtlCol="0">
            <a:spAutoFit/>
          </a:bodyPr>
          <a:lstStyle/>
          <a:p>
            <a:r>
              <a:rPr lang="en-US" sz="1600" dirty="0">
                <a:solidFill>
                  <a:srgbClr val="C00000"/>
                </a:solidFill>
                <a:latin typeface="Calibri "/>
              </a:rPr>
              <a:t>09/2020</a:t>
            </a:r>
          </a:p>
          <a:p>
            <a:endParaRPr lang="en-US" sz="1600" dirty="0">
              <a:solidFill>
                <a:srgbClr val="C00000"/>
              </a:solidFill>
              <a:latin typeface="Calibri "/>
            </a:endParaRPr>
          </a:p>
        </p:txBody>
      </p:sp>
      <p:sp>
        <p:nvSpPr>
          <p:cNvPr id="11" name="TextBox 10">
            <a:extLst>
              <a:ext uri="{FF2B5EF4-FFF2-40B4-BE49-F238E27FC236}">
                <a16:creationId xmlns:a16="http://schemas.microsoft.com/office/drawing/2014/main" id="{FA62C6A3-2C1F-43F7-ACD9-86CF700398C2}"/>
              </a:ext>
            </a:extLst>
          </p:cNvPr>
          <p:cNvSpPr txBox="1"/>
          <p:nvPr/>
        </p:nvSpPr>
        <p:spPr>
          <a:xfrm>
            <a:off x="600609" y="5911558"/>
            <a:ext cx="10846580" cy="461665"/>
          </a:xfrm>
          <a:prstGeom prst="rect">
            <a:avLst/>
          </a:prstGeom>
          <a:noFill/>
        </p:spPr>
        <p:txBody>
          <a:bodyPr wrap="square" rtlCol="0">
            <a:spAutoFit/>
          </a:bodyPr>
          <a:lstStyle/>
          <a:p>
            <a:r>
              <a:rPr lang="en-US" sz="1200" b="1" i="0" dirty="0">
                <a:solidFill>
                  <a:srgbClr val="000000"/>
                </a:solidFill>
                <a:effectLst/>
                <a:latin typeface="Calibri "/>
              </a:rPr>
              <a:t>Figure 8. Evaluation of column performance using a series of columns prepared at different points in time. </a:t>
            </a:r>
            <a:r>
              <a:rPr lang="en-US" sz="1200" i="0" dirty="0">
                <a:solidFill>
                  <a:srgbClr val="000000"/>
                </a:solidFill>
                <a:effectLst/>
                <a:latin typeface="Calibri "/>
              </a:rPr>
              <a:t>Comparison of the retention time alignment, peak ion intensity and width in a series of columns packed at different time points over a period of two years in 70 minute LC-MS analysis of HEK293 cell tryptic digest.</a:t>
            </a:r>
            <a:endParaRPr lang="en-US" sz="1200" dirty="0">
              <a:latin typeface="Calibri "/>
            </a:endParaRPr>
          </a:p>
        </p:txBody>
      </p:sp>
      <p:sp>
        <p:nvSpPr>
          <p:cNvPr id="14" name="TextBox 13">
            <a:extLst>
              <a:ext uri="{FF2B5EF4-FFF2-40B4-BE49-F238E27FC236}">
                <a16:creationId xmlns:a16="http://schemas.microsoft.com/office/drawing/2014/main" id="{39BCA92D-923A-4C6A-AA93-82BE280C4D26}"/>
              </a:ext>
            </a:extLst>
          </p:cNvPr>
          <p:cNvSpPr txBox="1"/>
          <p:nvPr/>
        </p:nvSpPr>
        <p:spPr>
          <a:xfrm rot="5400000">
            <a:off x="-2213752" y="3074141"/>
            <a:ext cx="5186253" cy="187380"/>
          </a:xfrm>
          <a:prstGeom prst="rect">
            <a:avLst/>
          </a:prstGeom>
          <a:solidFill>
            <a:schemeClr val="bg1"/>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FF4C777E-B77D-4374-B99C-98799DB6ABCE}"/>
              </a:ext>
            </a:extLst>
          </p:cNvPr>
          <p:cNvSpPr txBox="1"/>
          <p:nvPr/>
        </p:nvSpPr>
        <p:spPr>
          <a:xfrm rot="16200000">
            <a:off x="-1531331" y="1586833"/>
            <a:ext cx="3485713" cy="307777"/>
          </a:xfrm>
          <a:prstGeom prst="rect">
            <a:avLst/>
          </a:prstGeom>
          <a:noFill/>
        </p:spPr>
        <p:txBody>
          <a:bodyPr wrap="square" rtlCol="0">
            <a:spAutoFit/>
          </a:bodyPr>
          <a:lstStyle/>
          <a:p>
            <a:r>
              <a:rPr lang="en-US" sz="1400" dirty="0"/>
              <a:t>Relative Abundance</a:t>
            </a:r>
          </a:p>
        </p:txBody>
      </p:sp>
      <p:sp>
        <p:nvSpPr>
          <p:cNvPr id="15" name="TextBox 14">
            <a:extLst>
              <a:ext uri="{FF2B5EF4-FFF2-40B4-BE49-F238E27FC236}">
                <a16:creationId xmlns:a16="http://schemas.microsoft.com/office/drawing/2014/main" id="{00053ED2-EAF3-4F1C-85EA-0C7630F87B14}"/>
              </a:ext>
            </a:extLst>
          </p:cNvPr>
          <p:cNvSpPr txBox="1"/>
          <p:nvPr/>
        </p:nvSpPr>
        <p:spPr>
          <a:xfrm>
            <a:off x="4692543" y="5110903"/>
            <a:ext cx="3485713" cy="307777"/>
          </a:xfrm>
          <a:prstGeom prst="rect">
            <a:avLst/>
          </a:prstGeom>
          <a:noFill/>
        </p:spPr>
        <p:txBody>
          <a:bodyPr wrap="square" rtlCol="0">
            <a:spAutoFit/>
          </a:bodyPr>
          <a:lstStyle/>
          <a:p>
            <a:r>
              <a:rPr lang="en-US" sz="1400" dirty="0"/>
              <a:t>Time (Minutes)</a:t>
            </a:r>
          </a:p>
        </p:txBody>
      </p:sp>
      <p:sp>
        <p:nvSpPr>
          <p:cNvPr id="16" name="Rectangle 15">
            <a:extLst>
              <a:ext uri="{FF2B5EF4-FFF2-40B4-BE49-F238E27FC236}">
                <a16:creationId xmlns:a16="http://schemas.microsoft.com/office/drawing/2014/main" id="{BCF717D2-DF26-4310-8E80-39962ECA9D7B}"/>
              </a:ext>
            </a:extLst>
          </p:cNvPr>
          <p:cNvSpPr/>
          <p:nvPr/>
        </p:nvSpPr>
        <p:spPr>
          <a:xfrm>
            <a:off x="8075452" y="494334"/>
            <a:ext cx="1011008" cy="458417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rgbClr val="00B0F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78771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6B398B82-39C5-47ED-8ED3-62A7E886A3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DA23E5BF-CB39-4B7B-8962-38058648AE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CBBE41DA-FA7A-435D-B665-4B30210EA88C}"/>
              </a:ext>
            </a:extLst>
          </p:cNvPr>
          <p:cNvSpPr txBox="1"/>
          <p:nvPr/>
        </p:nvSpPr>
        <p:spPr>
          <a:xfrm>
            <a:off x="621234" y="5870309"/>
            <a:ext cx="10246863" cy="461665"/>
          </a:xfrm>
          <a:prstGeom prst="rect">
            <a:avLst/>
          </a:prstGeom>
          <a:noFill/>
        </p:spPr>
        <p:txBody>
          <a:bodyPr wrap="square" rtlCol="0">
            <a:spAutoFit/>
          </a:bodyPr>
          <a:lstStyle/>
          <a:p>
            <a:r>
              <a:rPr lang="en-US" sz="1200" b="1" i="0" dirty="0">
                <a:solidFill>
                  <a:srgbClr val="000000"/>
                </a:solidFill>
                <a:effectLst/>
                <a:latin typeface="Calibri "/>
              </a:rPr>
              <a:t>Figure 9. A bar graph representation of number of proteins and peptides identified in 70-minute LC-MS analysis of HEK293 cell tryptic digest on columns analyzed in Figure 8. </a:t>
            </a:r>
            <a:r>
              <a:rPr lang="en-US" sz="1200" i="0" dirty="0">
                <a:solidFill>
                  <a:srgbClr val="000000"/>
                </a:solidFill>
                <a:effectLst/>
                <a:latin typeface="Calibri "/>
              </a:rPr>
              <a:t>Data reflect consistent performance of the columns packed using our approach.</a:t>
            </a:r>
            <a:endParaRPr lang="en-US" sz="1200" dirty="0">
              <a:latin typeface="Calibri "/>
            </a:endParaRPr>
          </a:p>
        </p:txBody>
      </p:sp>
      <p:sp>
        <p:nvSpPr>
          <p:cNvPr id="3" name="TextBox 2">
            <a:extLst>
              <a:ext uri="{FF2B5EF4-FFF2-40B4-BE49-F238E27FC236}">
                <a16:creationId xmlns:a16="http://schemas.microsoft.com/office/drawing/2014/main" id="{00395455-3C9E-43E5-B3CB-36F0AB22F363}"/>
              </a:ext>
            </a:extLst>
          </p:cNvPr>
          <p:cNvSpPr txBox="1"/>
          <p:nvPr/>
        </p:nvSpPr>
        <p:spPr>
          <a:xfrm>
            <a:off x="3476116" y="594397"/>
            <a:ext cx="4725563" cy="545409"/>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13BE13CB-DA16-432D-89E7-BA2A33A60DBC}"/>
              </a:ext>
            </a:extLst>
          </p:cNvPr>
          <p:cNvSpPr txBox="1"/>
          <p:nvPr/>
        </p:nvSpPr>
        <p:spPr>
          <a:xfrm>
            <a:off x="4701424" y="5029800"/>
            <a:ext cx="3500255" cy="307777"/>
          </a:xfrm>
          <a:prstGeom prst="rect">
            <a:avLst/>
          </a:prstGeom>
          <a:noFill/>
        </p:spPr>
        <p:txBody>
          <a:bodyPr wrap="square" rtlCol="0">
            <a:spAutoFit/>
          </a:bodyPr>
          <a:lstStyle/>
          <a:p>
            <a:r>
              <a:rPr lang="en-US" sz="1400" dirty="0"/>
              <a:t>Number of Proteins/Peptides</a:t>
            </a:r>
          </a:p>
        </p:txBody>
      </p:sp>
      <p:sp>
        <p:nvSpPr>
          <p:cNvPr id="7" name="TextBox 6">
            <a:extLst>
              <a:ext uri="{FF2B5EF4-FFF2-40B4-BE49-F238E27FC236}">
                <a16:creationId xmlns:a16="http://schemas.microsoft.com/office/drawing/2014/main" id="{858F3966-09E1-4C34-B58B-8A72789B83C2}"/>
              </a:ext>
            </a:extLst>
          </p:cNvPr>
          <p:cNvSpPr txBox="1"/>
          <p:nvPr/>
        </p:nvSpPr>
        <p:spPr>
          <a:xfrm>
            <a:off x="5074571" y="5304916"/>
            <a:ext cx="1416971" cy="369332"/>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DBA8E2D0-B2CA-4A43-8D75-F9CE8F48ADE8}"/>
              </a:ext>
            </a:extLst>
          </p:cNvPr>
          <p:cNvSpPr txBox="1"/>
          <p:nvPr/>
        </p:nvSpPr>
        <p:spPr>
          <a:xfrm rot="16200000">
            <a:off x="2061275" y="2350095"/>
            <a:ext cx="1280566" cy="307777"/>
          </a:xfrm>
          <a:prstGeom prst="rect">
            <a:avLst/>
          </a:prstGeom>
          <a:noFill/>
        </p:spPr>
        <p:txBody>
          <a:bodyPr wrap="square" rtlCol="0">
            <a:spAutoFit/>
          </a:bodyPr>
          <a:lstStyle/>
          <a:p>
            <a:r>
              <a:rPr lang="en-US" sz="1400" dirty="0"/>
              <a:t>Date</a:t>
            </a:r>
          </a:p>
        </p:txBody>
      </p:sp>
      <p:graphicFrame>
        <p:nvGraphicFramePr>
          <p:cNvPr id="17" name="Chart 16">
            <a:extLst>
              <a:ext uri="{FF2B5EF4-FFF2-40B4-BE49-F238E27FC236}">
                <a16:creationId xmlns:a16="http://schemas.microsoft.com/office/drawing/2014/main" id="{C4C7728C-F136-48FD-876F-C2A429351EFB}"/>
              </a:ext>
            </a:extLst>
          </p:cNvPr>
          <p:cNvGraphicFramePr>
            <a:graphicFrameLocks/>
          </p:cNvGraphicFramePr>
          <p:nvPr>
            <p:extLst>
              <p:ext uri="{D42A27DB-BD31-4B8C-83A1-F6EECF244321}">
                <p14:modId xmlns:p14="http://schemas.microsoft.com/office/powerpoint/2010/main" val="2066359334"/>
              </p:ext>
            </p:extLst>
          </p:nvPr>
        </p:nvGraphicFramePr>
        <p:xfrm>
          <a:off x="2878079" y="992377"/>
          <a:ext cx="6020963" cy="39332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0674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31362</TotalTime>
  <Words>673</Words>
  <Application>Microsoft Office PowerPoint</Application>
  <PresentationFormat>Widescreen</PresentationFormat>
  <Paragraphs>101</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yasaman jami</dc:creator>
  <cp:lastModifiedBy>Jami Alahmadi, Yasaman</cp:lastModifiedBy>
  <cp:revision>217</cp:revision>
  <dcterms:created xsi:type="dcterms:W3CDTF">2020-11-05T16:36:06Z</dcterms:created>
  <dcterms:modified xsi:type="dcterms:W3CDTF">2021-03-14T07:22:25Z</dcterms:modified>
</cp:coreProperties>
</file>