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D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D994DA37-D383-4A98-90DB-B8B067149D69}" type="datetimeFigureOut">
              <a:rPr lang="de-DE" smtClean="0"/>
              <a:t>19.02.2021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421020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994DA37-D383-4A98-90DB-B8B067149D69}" type="datetimeFigureOut">
              <a:rPr lang="de-DE" smtClean="0"/>
              <a:t>19.02.2021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291646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994DA37-D383-4A98-90DB-B8B067149D69}" type="datetimeFigureOut">
              <a:rPr lang="de-DE" smtClean="0"/>
              <a:t>19.02.2021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114992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D994DA37-D383-4A98-90DB-B8B067149D69}" type="datetimeFigureOut">
              <a:rPr lang="de-DE" smtClean="0"/>
              <a:t>19.02.2021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394397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94DA37-D383-4A98-90DB-B8B067149D69}" type="datetimeFigureOut">
              <a:rPr lang="de-DE" smtClean="0"/>
              <a:t>19.02.2021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47192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D994DA37-D383-4A98-90DB-B8B067149D69}" type="datetimeFigureOut">
              <a:rPr lang="de-DE" smtClean="0"/>
              <a:t>19.02.2021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228138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D994DA37-D383-4A98-90DB-B8B067149D69}" type="datetimeFigureOut">
              <a:rPr lang="de-DE" smtClean="0"/>
              <a:t>19.02.2021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144597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D994DA37-D383-4A98-90DB-B8B067149D69}" type="datetimeFigureOut">
              <a:rPr lang="de-DE" smtClean="0"/>
              <a:t>19.02.2021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114185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4DA37-D383-4A98-90DB-B8B067149D69}" type="datetimeFigureOut">
              <a:rPr lang="de-DE" smtClean="0"/>
              <a:t>19.02.2021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366058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4DA37-D383-4A98-90DB-B8B067149D69}" type="datetimeFigureOut">
              <a:rPr lang="de-DE" smtClean="0"/>
              <a:t>19.02.2021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40053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4DA37-D383-4A98-90DB-B8B067149D69}" type="datetimeFigureOut">
              <a:rPr lang="de-DE" smtClean="0"/>
              <a:t>19.02.2021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2E163C-C9EC-4089-B944-E0EA895D2F46}" type="slidenum">
              <a:rPr lang="de-DE" smtClean="0"/>
              <a:t>‹#›</a:t>
            </a:fld>
            <a:endParaRPr lang="de-DE"/>
          </a:p>
        </p:txBody>
      </p:sp>
    </p:spTree>
    <p:extLst>
      <p:ext uri="{BB962C8B-B14F-4D97-AF65-F5344CB8AC3E}">
        <p14:creationId xmlns:p14="http://schemas.microsoft.com/office/powerpoint/2010/main" val="243709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DA37-D383-4A98-90DB-B8B067149D69}" type="datetimeFigureOut">
              <a:rPr lang="de-DE" smtClean="0"/>
              <a:t>19.02.2021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E163C-C9EC-4089-B944-E0EA895D2F46}" type="slidenum">
              <a:rPr lang="de-DE" smtClean="0"/>
              <a:t>‹#›</a:t>
            </a:fld>
            <a:endParaRPr lang="de-DE"/>
          </a:p>
        </p:txBody>
      </p:sp>
    </p:spTree>
    <p:extLst>
      <p:ext uri="{BB962C8B-B14F-4D97-AF65-F5344CB8AC3E}">
        <p14:creationId xmlns:p14="http://schemas.microsoft.com/office/powerpoint/2010/main" val="129978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5615" y="338483"/>
            <a:ext cx="9401175" cy="4086225"/>
          </a:xfrm>
          <a:prstGeom prst="rect">
            <a:avLst/>
          </a:prstGeom>
        </p:spPr>
      </p:pic>
      <p:sp>
        <p:nvSpPr>
          <p:cNvPr id="5" name="Rectangle 4"/>
          <p:cNvSpPr/>
          <p:nvPr/>
        </p:nvSpPr>
        <p:spPr>
          <a:xfrm>
            <a:off x="5652654" y="1130531"/>
            <a:ext cx="947651" cy="540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1255221" y="6342611"/>
            <a:ext cx="10191404" cy="369332"/>
          </a:xfrm>
          <a:prstGeom prst="rect">
            <a:avLst/>
          </a:prstGeom>
          <a:solidFill>
            <a:schemeClr val="accent4">
              <a:lumMod val="20000"/>
              <a:lumOff val="80000"/>
            </a:schemeClr>
          </a:solidFill>
        </p:spPr>
        <p:txBody>
          <a:bodyPr wrap="square" rtlCol="0">
            <a:spAutoFit/>
          </a:bodyPr>
          <a:lstStyle/>
          <a:p>
            <a:r>
              <a:rPr lang="en-US" dirty="0" smtClean="0"/>
              <a:t>Unfortunately, our dashboard cannot be translated fully.  Therapeutic plan (in German </a:t>
            </a:r>
            <a:r>
              <a:rPr lang="en-US" dirty="0" err="1" smtClean="0"/>
              <a:t>Therapieplan</a:t>
            </a:r>
            <a:r>
              <a:rPr lang="en-US" dirty="0"/>
              <a:t>)</a:t>
            </a:r>
            <a:endParaRPr lang="de-DE" dirty="0"/>
          </a:p>
        </p:txBody>
      </p:sp>
      <p:sp>
        <p:nvSpPr>
          <p:cNvPr id="7" name="TextBox 6"/>
          <p:cNvSpPr txBox="1"/>
          <p:nvPr/>
        </p:nvSpPr>
        <p:spPr>
          <a:xfrm>
            <a:off x="1604356" y="4630189"/>
            <a:ext cx="7822277" cy="923330"/>
          </a:xfrm>
          <a:prstGeom prst="rect">
            <a:avLst/>
          </a:prstGeom>
          <a:noFill/>
        </p:spPr>
        <p:txBody>
          <a:bodyPr wrap="square" rtlCol="0">
            <a:spAutoFit/>
          </a:bodyPr>
          <a:lstStyle/>
          <a:p>
            <a:r>
              <a:rPr lang="en-US" smtClean="0"/>
              <a:t>1.3.3.	Set the patient’s current body weight in the telemedicine dashboard by clicking on the Therapeutic Plan button, fill in Weight in kg, and click on Confirm Data.</a:t>
            </a:r>
            <a:endParaRPr lang="de-DE" dirty="0"/>
          </a:p>
        </p:txBody>
      </p:sp>
    </p:spTree>
    <p:extLst>
      <p:ext uri="{BB962C8B-B14F-4D97-AF65-F5344CB8AC3E}">
        <p14:creationId xmlns:p14="http://schemas.microsoft.com/office/powerpoint/2010/main" val="184779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8592" y="124691"/>
            <a:ext cx="7048500" cy="4657725"/>
          </a:xfrm>
          <a:prstGeom prst="rect">
            <a:avLst/>
          </a:prstGeom>
        </p:spPr>
      </p:pic>
      <p:sp>
        <p:nvSpPr>
          <p:cNvPr id="3" name="Rectangle 2"/>
          <p:cNvSpPr/>
          <p:nvPr/>
        </p:nvSpPr>
        <p:spPr>
          <a:xfrm>
            <a:off x="4929448" y="689956"/>
            <a:ext cx="1205346" cy="540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3"/>
          <p:cNvSpPr/>
          <p:nvPr/>
        </p:nvSpPr>
        <p:spPr>
          <a:xfrm>
            <a:off x="3061856" y="1731818"/>
            <a:ext cx="845127" cy="234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Box 4"/>
          <p:cNvSpPr txBox="1"/>
          <p:nvPr/>
        </p:nvSpPr>
        <p:spPr>
          <a:xfrm>
            <a:off x="9052560" y="1147156"/>
            <a:ext cx="2601884" cy="923330"/>
          </a:xfrm>
          <a:prstGeom prst="rect">
            <a:avLst/>
          </a:prstGeom>
          <a:noFill/>
          <a:ln w="28575">
            <a:solidFill>
              <a:srgbClr val="FF0000"/>
            </a:solidFill>
          </a:ln>
        </p:spPr>
        <p:txBody>
          <a:bodyPr wrap="square" rtlCol="0">
            <a:spAutoFit/>
          </a:bodyPr>
          <a:lstStyle/>
          <a:p>
            <a:r>
              <a:rPr lang="en-US" dirty="0" smtClean="0"/>
              <a:t>In red frames: setting of weight and frequency Table (Tag means day)</a:t>
            </a:r>
            <a:endParaRPr lang="de-DE" dirty="0"/>
          </a:p>
        </p:txBody>
      </p:sp>
      <p:sp>
        <p:nvSpPr>
          <p:cNvPr id="6" name="Rectangle 5"/>
          <p:cNvSpPr/>
          <p:nvPr/>
        </p:nvSpPr>
        <p:spPr>
          <a:xfrm>
            <a:off x="1055716" y="4256116"/>
            <a:ext cx="1321724" cy="4488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p:cNvSpPr txBox="1"/>
          <p:nvPr/>
        </p:nvSpPr>
        <p:spPr>
          <a:xfrm>
            <a:off x="9052560" y="2693324"/>
            <a:ext cx="2601884" cy="646331"/>
          </a:xfrm>
          <a:prstGeom prst="rect">
            <a:avLst/>
          </a:prstGeom>
          <a:noFill/>
          <a:ln w="28575">
            <a:solidFill>
              <a:srgbClr val="00B050"/>
            </a:solidFill>
          </a:ln>
        </p:spPr>
        <p:txBody>
          <a:bodyPr wrap="square" rtlCol="0">
            <a:spAutoFit/>
          </a:bodyPr>
          <a:lstStyle/>
          <a:p>
            <a:r>
              <a:rPr lang="en-US" dirty="0" err="1" smtClean="0"/>
              <a:t>uebernehmen</a:t>
            </a:r>
            <a:r>
              <a:rPr lang="en-US" dirty="0" smtClean="0"/>
              <a:t> means Confirm data in German </a:t>
            </a:r>
            <a:endParaRPr lang="de-DE" dirty="0"/>
          </a:p>
        </p:txBody>
      </p:sp>
      <p:sp>
        <p:nvSpPr>
          <p:cNvPr id="8" name="TextBox 7"/>
          <p:cNvSpPr txBox="1"/>
          <p:nvPr/>
        </p:nvSpPr>
        <p:spPr>
          <a:xfrm>
            <a:off x="698269" y="5145578"/>
            <a:ext cx="5228706" cy="1200329"/>
          </a:xfrm>
          <a:prstGeom prst="rect">
            <a:avLst/>
          </a:prstGeom>
          <a:noFill/>
        </p:spPr>
        <p:txBody>
          <a:bodyPr wrap="square" rtlCol="0">
            <a:spAutoFit/>
          </a:bodyPr>
          <a:lstStyle/>
          <a:p>
            <a:r>
              <a:rPr lang="en-US" smtClean="0"/>
              <a:t>1.3.3.	Set the patient’s current body weight in the telemedicine dashboard by clicking on the Therapeutic Plan button, fill in Weight in kg, and click on Confirm Data.</a:t>
            </a:r>
            <a:endParaRPr lang="de-DE" dirty="0"/>
          </a:p>
        </p:txBody>
      </p:sp>
      <p:sp>
        <p:nvSpPr>
          <p:cNvPr id="11" name="TextBox 10"/>
          <p:cNvSpPr txBox="1"/>
          <p:nvPr/>
        </p:nvSpPr>
        <p:spPr>
          <a:xfrm>
            <a:off x="6641869" y="5145578"/>
            <a:ext cx="4680066" cy="923330"/>
          </a:xfrm>
          <a:prstGeom prst="rect">
            <a:avLst/>
          </a:prstGeom>
          <a:noFill/>
        </p:spPr>
        <p:txBody>
          <a:bodyPr wrap="square" rtlCol="0">
            <a:spAutoFit/>
          </a:bodyPr>
          <a:lstStyle/>
          <a:p>
            <a:r>
              <a:rPr lang="en-US" smtClean="0"/>
              <a:t>1.3.4.	Define the therapeutic plan for home measurements with the patient and fill out the Frequency table in TBase.</a:t>
            </a:r>
            <a:endParaRPr lang="de-DE" dirty="0"/>
          </a:p>
        </p:txBody>
      </p:sp>
    </p:spTree>
    <p:extLst>
      <p:ext uri="{BB962C8B-B14F-4D97-AF65-F5344CB8AC3E}">
        <p14:creationId xmlns:p14="http://schemas.microsoft.com/office/powerpoint/2010/main" val="188127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110" y="240636"/>
            <a:ext cx="2632089" cy="5503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6248573" y="240636"/>
            <a:ext cx="2603528" cy="556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3316778" y="240636"/>
            <a:ext cx="2595216" cy="5544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9293629" y="440575"/>
            <a:ext cx="2319251" cy="5078313"/>
          </a:xfrm>
          <a:prstGeom prst="rect">
            <a:avLst/>
          </a:prstGeom>
          <a:noFill/>
        </p:spPr>
        <p:txBody>
          <a:bodyPr wrap="square" rtlCol="0">
            <a:spAutoFit/>
          </a:bodyPr>
          <a:lstStyle/>
          <a:p>
            <a:r>
              <a:rPr lang="en-US" dirty="0" smtClean="0"/>
              <a:t>3.1.2	After receiving the initial login data from the nurse, change the login data, and confirm participation digitally. Enter the new login data into the app and push Sign in. After the app opens, enter the well-being status, and click on the Send button. Observe the buzzing sound and the confirmation sign (green banner showing Feedback sent).</a:t>
            </a:r>
            <a:endParaRPr lang="de-DE" dirty="0"/>
          </a:p>
        </p:txBody>
      </p:sp>
    </p:spTree>
    <p:extLst>
      <p:ext uri="{BB962C8B-B14F-4D97-AF65-F5344CB8AC3E}">
        <p14:creationId xmlns:p14="http://schemas.microsoft.com/office/powerpoint/2010/main" val="12640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8" y="170758"/>
            <a:ext cx="2794721" cy="6006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3358342" y="170758"/>
            <a:ext cx="2824423" cy="6047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6480378" y="211782"/>
            <a:ext cx="2830230" cy="6006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509760" y="170758"/>
            <a:ext cx="2319251" cy="3970318"/>
          </a:xfrm>
          <a:prstGeom prst="rect">
            <a:avLst/>
          </a:prstGeom>
          <a:noFill/>
        </p:spPr>
        <p:txBody>
          <a:bodyPr wrap="square" rtlCol="0">
            <a:spAutoFit/>
          </a:bodyPr>
          <a:lstStyle/>
          <a:p>
            <a:r>
              <a:rPr lang="en-US" dirty="0" smtClean="0"/>
              <a:t>3.1.3.	Measure the blood pressure, enter the data into the app, and push the Send button. Observe the buzzing sound and the green banner pop-up showing Vital Data Sent. Look at the </a:t>
            </a:r>
            <a:r>
              <a:rPr lang="en-US" dirty="0" smtClean="0">
                <a:solidFill>
                  <a:srgbClr val="00B0F0"/>
                </a:solidFill>
              </a:rPr>
              <a:t>Show History</a:t>
            </a:r>
            <a:r>
              <a:rPr lang="en-US" dirty="0" smtClean="0"/>
              <a:t> list and observe the table with all the values and transmission information</a:t>
            </a:r>
            <a:endParaRPr lang="de-DE" dirty="0"/>
          </a:p>
        </p:txBody>
      </p:sp>
    </p:spTree>
    <p:extLst>
      <p:ext uri="{BB962C8B-B14F-4D97-AF65-F5344CB8AC3E}">
        <p14:creationId xmlns:p14="http://schemas.microsoft.com/office/powerpoint/2010/main" val="269296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4720" y="294538"/>
            <a:ext cx="2900449" cy="6163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6646742" y="269296"/>
            <a:ext cx="2940776" cy="6162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9784080" y="342985"/>
            <a:ext cx="2011680" cy="5909310"/>
          </a:xfrm>
          <a:prstGeom prst="rect">
            <a:avLst/>
          </a:prstGeom>
          <a:noFill/>
        </p:spPr>
        <p:txBody>
          <a:bodyPr wrap="square" rtlCol="0">
            <a:spAutoFit/>
          </a:bodyPr>
          <a:lstStyle/>
          <a:p>
            <a:r>
              <a:rPr lang="en-US" dirty="0" smtClean="0">
                <a:solidFill>
                  <a:srgbClr val="FF0000"/>
                </a:solidFill>
              </a:rPr>
              <a:t>3.1.4.	Open the Communication page and send a text message to the nurse. Start a video session by clicking on the Video button (camera icon). </a:t>
            </a:r>
            <a:r>
              <a:rPr lang="en-US" dirty="0" smtClean="0"/>
              <a:t>Open the Lab Results page and look at recent laboratory data. Open the Medication page, scroll through the medication plan, and confirm medication intake. Set the alert function for timely medication intake.</a:t>
            </a:r>
            <a:endParaRPr lang="de-DE" dirty="0"/>
          </a:p>
        </p:txBody>
      </p:sp>
      <p:pic>
        <p:nvPicPr>
          <p:cNvPr id="5" name="Picture 4"/>
          <p:cNvPicPr>
            <a:picLocks noChangeAspect="1"/>
          </p:cNvPicPr>
          <p:nvPr/>
        </p:nvPicPr>
        <p:blipFill>
          <a:blip r:embed="rId4"/>
          <a:stretch>
            <a:fillRect/>
          </a:stretch>
        </p:blipFill>
        <p:spPr>
          <a:xfrm>
            <a:off x="221627" y="198074"/>
            <a:ext cx="2981520" cy="6335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095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235" y="415462"/>
            <a:ext cx="2774009" cy="5918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4525958" y="415462"/>
            <a:ext cx="2756425" cy="5918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149097" y="415462"/>
            <a:ext cx="2011680" cy="5909310"/>
          </a:xfrm>
          <a:prstGeom prst="rect">
            <a:avLst/>
          </a:prstGeom>
          <a:noFill/>
        </p:spPr>
        <p:txBody>
          <a:bodyPr wrap="square" rtlCol="0">
            <a:spAutoFit/>
          </a:bodyPr>
          <a:lstStyle/>
          <a:p>
            <a:r>
              <a:rPr lang="en-US" dirty="0" smtClean="0"/>
              <a:t>3.1.4.	Open the Communication page and send a text message to the nurse. Start a video session by clicking on the Video button (camera icon). </a:t>
            </a:r>
            <a:r>
              <a:rPr lang="en-US" dirty="0" smtClean="0">
                <a:solidFill>
                  <a:srgbClr val="FF0000"/>
                </a:solidFill>
              </a:rPr>
              <a:t>Open the Lab Results page and look at recent laboratory data. </a:t>
            </a:r>
            <a:r>
              <a:rPr lang="en-US" dirty="0" smtClean="0"/>
              <a:t>Open the Medication page, scroll through the medication plan, and confirm medication intake. Set the alert function for timely medication intake.</a:t>
            </a:r>
            <a:endParaRPr lang="de-DE" dirty="0"/>
          </a:p>
        </p:txBody>
      </p:sp>
    </p:spTree>
    <p:extLst>
      <p:ext uri="{BB962C8B-B14F-4D97-AF65-F5344CB8AC3E}">
        <p14:creationId xmlns:p14="http://schemas.microsoft.com/office/powerpoint/2010/main" val="407127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21" y="288348"/>
            <a:ext cx="2896848" cy="617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4308704" y="288348"/>
            <a:ext cx="2912935" cy="6178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329353" y="423170"/>
            <a:ext cx="2011680" cy="5909310"/>
          </a:xfrm>
          <a:prstGeom prst="rect">
            <a:avLst/>
          </a:prstGeom>
          <a:noFill/>
        </p:spPr>
        <p:txBody>
          <a:bodyPr wrap="square" rtlCol="0">
            <a:spAutoFit/>
          </a:bodyPr>
          <a:lstStyle/>
          <a:p>
            <a:r>
              <a:rPr lang="en-US" dirty="0" smtClean="0"/>
              <a:t>3.1.4.	Open the Communication page and send a text message to the nurse. Start a video session by clicking on the Video button (camera icon). Open the Lab Results page and look at recent laboratory data. </a:t>
            </a:r>
            <a:r>
              <a:rPr lang="en-US" dirty="0" smtClean="0">
                <a:solidFill>
                  <a:srgbClr val="FF0000"/>
                </a:solidFill>
              </a:rPr>
              <a:t>Open the Medication page, scroll through the medication plan, and confirm medication intake. Set the alert function for timely medication intake.</a:t>
            </a:r>
            <a:endParaRPr lang="de-DE" dirty="0">
              <a:solidFill>
                <a:srgbClr val="FF0000"/>
              </a:solidFill>
            </a:endParaRPr>
          </a:p>
        </p:txBody>
      </p:sp>
    </p:spTree>
    <p:extLst>
      <p:ext uri="{BB962C8B-B14F-4D97-AF65-F5344CB8AC3E}">
        <p14:creationId xmlns:p14="http://schemas.microsoft.com/office/powerpoint/2010/main" val="126384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Charité Universitaetsmedizin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Düttmann-Rehnolt, Wiebke</dc:creator>
  <cp:lastModifiedBy>Düttmann-Rehnolt, Wiebke</cp:lastModifiedBy>
  <cp:revision>5</cp:revision>
  <dcterms:created xsi:type="dcterms:W3CDTF">2021-02-19T16:49:41Z</dcterms:created>
  <dcterms:modified xsi:type="dcterms:W3CDTF">2021-02-19T17:32:13Z</dcterms:modified>
</cp:coreProperties>
</file>