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CA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CA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1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CA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4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CA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53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CA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88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CA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18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CA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67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CA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86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CA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949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170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CA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87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CA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38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CA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FE51-1735-4B61-8046-A911ADC62068}" type="datetimeFigureOut">
              <a:rPr lang="en-CA" smtClean="0"/>
              <a:t>2020-12-21</a:t>
            </a:fld>
            <a:endParaRPr lang="en-CA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8CE94-8AC0-407B-AF4D-F0422A601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16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Figure 1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73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bgerundetes Rechteck 50"/>
          <p:cNvSpPr/>
          <p:nvPr/>
        </p:nvSpPr>
        <p:spPr>
          <a:xfrm>
            <a:off x="3098803" y="4279834"/>
            <a:ext cx="2953061" cy="2503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s Rechteck 25"/>
          <p:cNvSpPr/>
          <p:nvPr/>
        </p:nvSpPr>
        <p:spPr>
          <a:xfrm>
            <a:off x="295187" y="1320863"/>
            <a:ext cx="2572332" cy="27495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/>
          <p:cNvSpPr/>
          <p:nvPr/>
        </p:nvSpPr>
        <p:spPr>
          <a:xfrm>
            <a:off x="6179079" y="1276218"/>
            <a:ext cx="2617135" cy="28002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A638584-7CD8-6A4A-8B61-F74D7945CFEA}"/>
              </a:ext>
            </a:extLst>
          </p:cNvPr>
          <p:cNvSpPr/>
          <p:nvPr/>
        </p:nvSpPr>
        <p:spPr>
          <a:xfrm>
            <a:off x="-779240" y="155071"/>
            <a:ext cx="12192000" cy="6874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0FF63D-6963-5140-85C6-670DCAD09E09}"/>
              </a:ext>
            </a:extLst>
          </p:cNvPr>
          <p:cNvSpPr/>
          <p:nvPr/>
        </p:nvSpPr>
        <p:spPr>
          <a:xfrm>
            <a:off x="311532" y="1582868"/>
            <a:ext cx="2748300" cy="134207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noProof="0" dirty="0">
                <a:solidFill>
                  <a:srgbClr val="042E38"/>
                </a:solidFill>
                <a:latin typeface="Arial Rounded MT Bold" panose="020F0704030504030204" pitchFamily="34" charset="77"/>
                <a:cs typeface="Cordia New" panose="020B0304020202020204" pitchFamily="34" charset="-34"/>
              </a:rPr>
              <a:t>Kidney center – TBase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42E38"/>
              </a:solidFill>
              <a:effectLst/>
              <a:uLnTx/>
              <a:uFillTx/>
              <a:latin typeface="Arial Rounded MT Bold" panose="020F0704030504030204" pitchFamily="34" charset="77"/>
              <a:cs typeface="Cordia New" panose="020B0304020202020204" pitchFamily="34" charset="-34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723C4E-8753-7940-93AA-48C7576EB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11136"/>
            <a:ext cx="1103657" cy="109392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CB90EE7-76C3-3E49-AE68-120762C8C5F2}"/>
              </a:ext>
            </a:extLst>
          </p:cNvPr>
          <p:cNvGrpSpPr/>
          <p:nvPr/>
        </p:nvGrpSpPr>
        <p:grpSpPr>
          <a:xfrm>
            <a:off x="21320" y="2492900"/>
            <a:ext cx="1754924" cy="1347648"/>
            <a:chOff x="2378487" y="4226565"/>
            <a:chExt cx="2480220" cy="183312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F24C7E5-44CC-FE48-A706-5B896D0E2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487" y="4226565"/>
              <a:ext cx="1415185" cy="1415185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B66E34B-4093-2048-96BB-FE2E7097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574" y="4257735"/>
              <a:ext cx="1377133" cy="1377132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72E0E87-6489-DC45-A839-20905A66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195" y="4734125"/>
              <a:ext cx="1325563" cy="1325566"/>
            </a:xfrm>
            <a:prstGeom prst="rect">
              <a:avLst/>
            </a:prstGeom>
          </p:spPr>
        </p:pic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40446BC0-E3D1-A341-9BEE-B465C13E40E6}"/>
              </a:ext>
            </a:extLst>
          </p:cNvPr>
          <p:cNvSpPr/>
          <p:nvPr/>
        </p:nvSpPr>
        <p:spPr>
          <a:xfrm>
            <a:off x="5906644" y="1697208"/>
            <a:ext cx="2769812" cy="11273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 err="1">
                <a:solidFill>
                  <a:srgbClr val="042E38"/>
                </a:solidFill>
                <a:latin typeface="Arial Rounded MT Bold" panose="020F0704030504030204" pitchFamily="34" charset="77"/>
              </a:rPr>
              <a:t>Local</a:t>
            </a:r>
            <a:r>
              <a:rPr lang="de-DE" sz="1600" b="1" dirty="0">
                <a:solidFill>
                  <a:srgbClr val="042E38"/>
                </a:solidFill>
                <a:latin typeface="Arial Rounded MT Bold" panose="020F0704030504030204" pitchFamily="34" charset="77"/>
              </a:rPr>
              <a:t> nephrologist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2E38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– NEPHRO7</a:t>
            </a:r>
          </a:p>
        </p:txBody>
      </p:sp>
      <p:sp>
        <p:nvSpPr>
          <p:cNvPr id="13" name="Form 12">
            <a:extLst>
              <a:ext uri="{FF2B5EF4-FFF2-40B4-BE49-F238E27FC236}">
                <a16:creationId xmlns:a16="http://schemas.microsoft.com/office/drawing/2014/main" id="{9A0ACDF4-FA2E-644B-8048-1C6D8AC88316}"/>
              </a:ext>
            </a:extLst>
          </p:cNvPr>
          <p:cNvSpPr/>
          <p:nvPr/>
        </p:nvSpPr>
        <p:spPr>
          <a:xfrm rot="8228975" flipV="1">
            <a:off x="3091695" y="-102962"/>
            <a:ext cx="1574498" cy="1558586"/>
          </a:xfrm>
          <a:prstGeom prst="swooshArrow">
            <a:avLst>
              <a:gd name="adj1" fmla="val 28320"/>
              <a:gd name="adj2" fmla="val 34191"/>
            </a:avLst>
          </a:prstGeom>
          <a:solidFill>
            <a:srgbClr val="FFD86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AE367C4-EB31-EE48-9F04-8A0690625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67" y="2913872"/>
            <a:ext cx="1061010" cy="106186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B606357-2001-9E49-9302-B8D0084390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5" y="4188254"/>
            <a:ext cx="1147177" cy="1061546"/>
          </a:xfrm>
          <a:prstGeom prst="rect">
            <a:avLst/>
          </a:prstGeom>
        </p:spPr>
      </p:pic>
      <p:sp>
        <p:nvSpPr>
          <p:cNvPr id="16" name="Form 15">
            <a:extLst>
              <a:ext uri="{FF2B5EF4-FFF2-40B4-BE49-F238E27FC236}">
                <a16:creationId xmlns:a16="http://schemas.microsoft.com/office/drawing/2014/main" id="{66A486DA-8492-5745-9B60-D10B246EF7D6}"/>
              </a:ext>
            </a:extLst>
          </p:cNvPr>
          <p:cNvSpPr/>
          <p:nvPr/>
        </p:nvSpPr>
        <p:spPr>
          <a:xfrm rot="1874853">
            <a:off x="4011103" y="526034"/>
            <a:ext cx="1757543" cy="1396262"/>
          </a:xfrm>
          <a:prstGeom prst="swooshArrow">
            <a:avLst>
              <a:gd name="adj1" fmla="val 28320"/>
              <a:gd name="adj2" fmla="val 34191"/>
            </a:avLst>
          </a:prstGeom>
          <a:solidFill>
            <a:srgbClr val="FFD86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rm 16">
            <a:extLst>
              <a:ext uri="{FF2B5EF4-FFF2-40B4-BE49-F238E27FC236}">
                <a16:creationId xmlns:a16="http://schemas.microsoft.com/office/drawing/2014/main" id="{DAC38B01-B7CB-D940-A715-240D5FC3FD19}"/>
              </a:ext>
            </a:extLst>
          </p:cNvPr>
          <p:cNvSpPr/>
          <p:nvPr/>
        </p:nvSpPr>
        <p:spPr>
          <a:xfrm rot="1011220" flipV="1">
            <a:off x="1462035" y="3991114"/>
            <a:ext cx="1685635" cy="1455826"/>
          </a:xfrm>
          <a:prstGeom prst="swooshArrow">
            <a:avLst>
              <a:gd name="adj1" fmla="val 28320"/>
              <a:gd name="adj2" fmla="val 34191"/>
            </a:avLst>
          </a:prstGeom>
          <a:solidFill>
            <a:srgbClr val="FFD86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orm 17">
            <a:extLst>
              <a:ext uri="{FF2B5EF4-FFF2-40B4-BE49-F238E27FC236}">
                <a16:creationId xmlns:a16="http://schemas.microsoft.com/office/drawing/2014/main" id="{542D0164-6361-7B49-BAA2-3BCA96C61AA5}"/>
              </a:ext>
            </a:extLst>
          </p:cNvPr>
          <p:cNvSpPr/>
          <p:nvPr/>
        </p:nvSpPr>
        <p:spPr>
          <a:xfrm rot="14744821">
            <a:off x="595129" y="4597506"/>
            <a:ext cx="2258959" cy="1396262"/>
          </a:xfrm>
          <a:prstGeom prst="swooshArrow">
            <a:avLst>
              <a:gd name="adj1" fmla="val 28320"/>
              <a:gd name="adj2" fmla="val 34191"/>
            </a:avLst>
          </a:prstGeom>
          <a:solidFill>
            <a:srgbClr val="FFD86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rm 18">
            <a:extLst>
              <a:ext uri="{FF2B5EF4-FFF2-40B4-BE49-F238E27FC236}">
                <a16:creationId xmlns:a16="http://schemas.microsoft.com/office/drawing/2014/main" id="{B15A6146-C409-2341-B82F-8D849C6B8B19}"/>
              </a:ext>
            </a:extLst>
          </p:cNvPr>
          <p:cNvSpPr/>
          <p:nvPr/>
        </p:nvSpPr>
        <p:spPr>
          <a:xfrm rot="16200000" flipV="1">
            <a:off x="7036206" y="4222504"/>
            <a:ext cx="1641665" cy="1494818"/>
          </a:xfrm>
          <a:prstGeom prst="swooshArrow">
            <a:avLst>
              <a:gd name="adj1" fmla="val 28320"/>
              <a:gd name="adj2" fmla="val 34191"/>
            </a:avLst>
          </a:prstGeom>
          <a:solidFill>
            <a:srgbClr val="FFD86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809F66F-FBA8-414B-A85A-CA44648B59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09" y="2651133"/>
            <a:ext cx="995497" cy="1033914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5DE7DE1A-C916-2E47-AEB5-B324E99A9CC0}"/>
              </a:ext>
            </a:extLst>
          </p:cNvPr>
          <p:cNvSpPr/>
          <p:nvPr/>
        </p:nvSpPr>
        <p:spPr>
          <a:xfrm>
            <a:off x="3491880" y="4317868"/>
            <a:ext cx="2769812" cy="11273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42E38"/>
                </a:solidFill>
                <a:effectLst/>
                <a:uLnTx/>
                <a:uFillTx/>
                <a:latin typeface="Arial Rounded MT Bold" panose="020F0704030504030204" pitchFamily="34" charset="77"/>
              </a:rPr>
              <a:t>Patient apps: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rgbClr val="042E38"/>
                </a:solidFill>
                <a:latin typeface="Arial Rounded MT Bold" panose="020F0704030504030204" pitchFamily="34" charset="77"/>
              </a:rPr>
              <a:t>Comjoodoc EASY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42E38"/>
                </a:solidFill>
                <a:effectLst/>
                <a:uLnTx/>
                <a:uFillTx/>
                <a:latin typeface="Arial Rounded MT Bold" panose="020F0704030504030204" pitchFamily="34" charset="77"/>
              </a:rPr>
              <a:t>and myTherapy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42E38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84AFBF2-FCF0-7D47-9DB7-6BAC5D45BD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3018" y="5732068"/>
            <a:ext cx="755770" cy="659338"/>
          </a:xfrm>
          <a:prstGeom prst="rect">
            <a:avLst/>
          </a:prstGeom>
        </p:spPr>
      </p:pic>
      <p:sp>
        <p:nvSpPr>
          <p:cNvPr id="75" name="Textfeld 74"/>
          <p:cNvSpPr txBox="1"/>
          <p:nvPr/>
        </p:nvSpPr>
        <p:spPr>
          <a:xfrm>
            <a:off x="171139" y="422996"/>
            <a:ext cx="1810322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b="1" dirty="0"/>
              <a:t>TBase data:</a:t>
            </a:r>
          </a:p>
          <a:p>
            <a:r>
              <a:rPr lang="en-CA" sz="1400" dirty="0"/>
              <a:t>-medication plan</a:t>
            </a:r>
          </a:p>
          <a:p>
            <a:r>
              <a:rPr lang="en-CA" sz="1400" dirty="0"/>
              <a:t>-laboratory values</a:t>
            </a:r>
          </a:p>
          <a:p>
            <a:r>
              <a:rPr lang="en-CA" sz="1400" dirty="0"/>
              <a:t>-medical letters</a:t>
            </a:r>
          </a:p>
          <a:p>
            <a:r>
              <a:rPr lang="en-CA" sz="1400" dirty="0"/>
              <a:t>-medical messages</a:t>
            </a:r>
          </a:p>
          <a:p>
            <a:r>
              <a:rPr lang="en-CA" sz="1400" dirty="0"/>
              <a:t>-video conferences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7176480" y="422996"/>
            <a:ext cx="1611256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b="1" dirty="0"/>
              <a:t>NEPHRO7 data:</a:t>
            </a:r>
          </a:p>
          <a:p>
            <a:r>
              <a:rPr lang="en-CA" sz="1400" dirty="0"/>
              <a:t>-medication plan</a:t>
            </a:r>
          </a:p>
          <a:p>
            <a:r>
              <a:rPr lang="en-CA" sz="1400" dirty="0"/>
              <a:t>-laboratory values</a:t>
            </a:r>
          </a:p>
          <a:p>
            <a:r>
              <a:rPr lang="en-CA" sz="1400" dirty="0"/>
              <a:t>-medical letters</a:t>
            </a:r>
          </a:p>
          <a:p>
            <a:r>
              <a:rPr lang="en-CA" sz="1400" dirty="0"/>
              <a:t>-medical messages</a:t>
            </a:r>
          </a:p>
          <a:p>
            <a:r>
              <a:rPr lang="en-CA" sz="1400" dirty="0"/>
              <a:t>-video conferences</a:t>
            </a:r>
          </a:p>
        </p:txBody>
      </p:sp>
      <p:sp>
        <p:nvSpPr>
          <p:cNvPr id="77" name="Rechteck 76"/>
          <p:cNvSpPr/>
          <p:nvPr/>
        </p:nvSpPr>
        <p:spPr>
          <a:xfrm>
            <a:off x="4182576" y="5428381"/>
            <a:ext cx="2549664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CA" sz="1400" b="1" dirty="0"/>
              <a:t>Patient data:</a:t>
            </a:r>
          </a:p>
          <a:p>
            <a:r>
              <a:rPr lang="en-CA" sz="1400" dirty="0"/>
              <a:t>-medication plan and reminder</a:t>
            </a:r>
          </a:p>
          <a:p>
            <a:r>
              <a:rPr lang="en-CA" sz="1400" dirty="0"/>
              <a:t>-medication intake</a:t>
            </a:r>
          </a:p>
          <a:p>
            <a:r>
              <a:rPr lang="en-CA" sz="1400" dirty="0"/>
              <a:t>-vital sings and well-being</a:t>
            </a:r>
          </a:p>
          <a:p>
            <a:r>
              <a:rPr lang="en-CA" sz="1400" dirty="0"/>
              <a:t>-medical messages</a:t>
            </a:r>
          </a:p>
          <a:p>
            <a:r>
              <a:rPr lang="en-CA" sz="1400" dirty="0"/>
              <a:t>-video conferences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26" y="1265366"/>
            <a:ext cx="610369" cy="75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36" y="531786"/>
            <a:ext cx="1203693" cy="10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feld 82"/>
          <p:cNvSpPr txBox="1"/>
          <p:nvPr/>
        </p:nvSpPr>
        <p:spPr>
          <a:xfrm>
            <a:off x="5975916" y="616519"/>
            <a:ext cx="9260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dirty="0"/>
              <a:t>NEPHRO7 EHR</a:t>
            </a: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95" y="971947"/>
            <a:ext cx="1203693" cy="10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2498346" y="1052736"/>
            <a:ext cx="9935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Dashboard EHR</a:t>
            </a:r>
          </a:p>
        </p:txBody>
      </p:sp>
      <p:sp>
        <p:nvSpPr>
          <p:cNvPr id="49" name="Zylinder 48">
            <a:extLst>
              <a:ext uri="{FF2B5EF4-FFF2-40B4-BE49-F238E27FC236}">
                <a16:creationId xmlns:a16="http://schemas.microsoft.com/office/drawing/2014/main" id="{7C94BDF3-3CBB-48C1-AAF2-B76AAF5D744C}"/>
              </a:ext>
            </a:extLst>
          </p:cNvPr>
          <p:cNvSpPr/>
          <p:nvPr/>
        </p:nvSpPr>
        <p:spPr>
          <a:xfrm>
            <a:off x="3569641" y="1845874"/>
            <a:ext cx="1808998" cy="15309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MACCS</a:t>
            </a:r>
          </a:p>
          <a:p>
            <a:pPr algn="ctr"/>
            <a:r>
              <a:rPr lang="de-DE" dirty="0"/>
              <a:t>plattform</a:t>
            </a:r>
          </a:p>
        </p:txBody>
      </p:sp>
      <p:sp>
        <p:nvSpPr>
          <p:cNvPr id="82" name="Pfeil nach links und rechts 81"/>
          <p:cNvSpPr/>
          <p:nvPr/>
        </p:nvSpPr>
        <p:spPr>
          <a:xfrm>
            <a:off x="5346168" y="2602636"/>
            <a:ext cx="817706" cy="178292"/>
          </a:xfrm>
          <a:prstGeom prst="left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Pfeil nach links und rechts 80"/>
          <p:cNvSpPr/>
          <p:nvPr/>
        </p:nvSpPr>
        <p:spPr>
          <a:xfrm rot="5400000">
            <a:off x="3974599" y="3839711"/>
            <a:ext cx="1161210" cy="177608"/>
          </a:xfrm>
          <a:prstGeom prst="left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Pfeil nach links und rechts 52"/>
          <p:cNvSpPr/>
          <p:nvPr/>
        </p:nvSpPr>
        <p:spPr>
          <a:xfrm>
            <a:off x="2801732" y="2564055"/>
            <a:ext cx="817706" cy="178292"/>
          </a:xfrm>
          <a:prstGeom prst="left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orm 19">
            <a:extLst>
              <a:ext uri="{FF2B5EF4-FFF2-40B4-BE49-F238E27FC236}">
                <a16:creationId xmlns:a16="http://schemas.microsoft.com/office/drawing/2014/main" id="{8E2D299E-A7A9-7741-A282-DD5DCA73BA97}"/>
              </a:ext>
            </a:extLst>
          </p:cNvPr>
          <p:cNvSpPr/>
          <p:nvPr/>
        </p:nvSpPr>
        <p:spPr>
          <a:xfrm rot="9761520">
            <a:off x="6202747" y="4249294"/>
            <a:ext cx="1685635" cy="1455826"/>
          </a:xfrm>
          <a:prstGeom prst="swooshArrow">
            <a:avLst>
              <a:gd name="adj1" fmla="val 28320"/>
              <a:gd name="adj2" fmla="val 34191"/>
            </a:avLst>
          </a:prstGeom>
          <a:solidFill>
            <a:srgbClr val="FFD86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944" y="3717032"/>
            <a:ext cx="931464" cy="2853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feld 3"/>
          <p:cNvSpPr txBox="1"/>
          <p:nvPr/>
        </p:nvSpPr>
        <p:spPr>
          <a:xfrm rot="2950058">
            <a:off x="1235238" y="5372893"/>
            <a:ext cx="2139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Video conferences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3885124" y="640261"/>
            <a:ext cx="2139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Video conferences</a:t>
            </a:r>
          </a:p>
        </p:txBody>
      </p:sp>
      <p:sp>
        <p:nvSpPr>
          <p:cNvPr id="61" name="Textfeld 60"/>
          <p:cNvSpPr txBox="1"/>
          <p:nvPr/>
        </p:nvSpPr>
        <p:spPr>
          <a:xfrm rot="18748618">
            <a:off x="6596234" y="4823806"/>
            <a:ext cx="2139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Video conferences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81690" y="3030870"/>
            <a:ext cx="226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for data exchange</a:t>
            </a: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2736762" y="2604582"/>
            <a:ext cx="931464" cy="2853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5312583" y="2564452"/>
            <a:ext cx="931464" cy="28532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1401167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</Words>
  <Application>Microsoft Office PowerPoint</Application>
  <PresentationFormat>On-screen Show (4:3)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Rounded MT Bold</vt:lpstr>
      <vt:lpstr>Calibri</vt:lpstr>
      <vt:lpstr>Larissa</vt:lpstr>
      <vt:lpstr>Figure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Vidhya Iyer</cp:lastModifiedBy>
  <cp:revision>25</cp:revision>
  <dcterms:created xsi:type="dcterms:W3CDTF">2020-07-28T16:12:02Z</dcterms:created>
  <dcterms:modified xsi:type="dcterms:W3CDTF">2020-12-21T12:48:06Z</dcterms:modified>
</cp:coreProperties>
</file>