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69"/>
  </p:normalViewPr>
  <p:slideViewPr>
    <p:cSldViewPr snapToGrid="0" snapToObjects="1">
      <p:cViewPr varScale="1">
        <p:scale>
          <a:sx n="117" d="100"/>
          <a:sy n="117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4502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19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366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900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51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0734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528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06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7849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973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50885-BD17-D446-A4E4-B44AE7EB2B83}" type="datetimeFigureOut">
              <a:rPr kumimoji="1" lang="ja-JP" altLang="en-US" smtClean="0"/>
              <a:t>2021/3/24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CCF6F-CCFC-2D48-9000-FC35CFEBB7F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768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01C5D5B-B450-1C44-A9C0-DB45DDB83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454"/>
            <a:ext cx="9144000" cy="496332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437087-49C3-A24B-8432-34877813AB81}"/>
              </a:ext>
            </a:extLst>
          </p:cNvPr>
          <p:cNvSpPr/>
          <p:nvPr/>
        </p:nvSpPr>
        <p:spPr>
          <a:xfrm>
            <a:off x="3097203" y="3365603"/>
            <a:ext cx="43812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" altLang="ja-JP" sz="1600" b="1" dirty="0">
                <a:solidFill>
                  <a:schemeClr val="bg1"/>
                </a:solidFill>
                <a:latin typeface="Roboto"/>
              </a:rPr>
              <a:t>142 Hz</a:t>
            </a:r>
            <a:r>
              <a:rPr lang="en-US" altLang="ja-JP" sz="1600" b="1" dirty="0">
                <a:solidFill>
                  <a:schemeClr val="bg1"/>
                </a:solidFill>
                <a:latin typeface="Roboto"/>
              </a:rPr>
              <a:t> reduction = 4260 </a:t>
            </a:r>
            <a:r>
              <a:rPr lang="en-US" altLang="ja-JP" sz="1600" b="1" dirty="0" err="1">
                <a:solidFill>
                  <a:schemeClr val="bg1"/>
                </a:solidFill>
                <a:latin typeface="Roboto"/>
              </a:rPr>
              <a:t>pg</a:t>
            </a:r>
            <a:r>
              <a:rPr lang="en-US" altLang="ja-JP" sz="1600" b="1" dirty="0">
                <a:solidFill>
                  <a:schemeClr val="bg1"/>
                </a:solidFill>
                <a:latin typeface="Roboto"/>
              </a:rPr>
              <a:t> immobilization</a:t>
            </a:r>
          </a:p>
          <a:p>
            <a:pPr algn="r"/>
            <a:r>
              <a:rPr lang="en-US" altLang="ja-JP" sz="1600" b="1" dirty="0">
                <a:solidFill>
                  <a:schemeClr val="bg1"/>
                </a:solidFill>
                <a:latin typeface="Roboto"/>
              </a:rPr>
              <a:t>(1 Hz = 30 </a:t>
            </a:r>
            <a:r>
              <a:rPr lang="en-US" altLang="ja-JP" sz="1600" b="1" dirty="0" err="1">
                <a:solidFill>
                  <a:schemeClr val="bg1"/>
                </a:solidFill>
                <a:latin typeface="Roboto"/>
              </a:rPr>
              <a:t>pg</a:t>
            </a:r>
            <a:r>
              <a:rPr lang="en-US" altLang="ja-JP" sz="1600" b="1" dirty="0">
                <a:solidFill>
                  <a:schemeClr val="bg1"/>
                </a:solidFill>
                <a:latin typeface="Roboto"/>
              </a:rPr>
              <a:t>)</a:t>
            </a:r>
            <a:endParaRPr lang="en" altLang="ja-JP" sz="1600" b="1" dirty="0">
              <a:solidFill>
                <a:schemeClr val="bg1"/>
              </a:solidFill>
              <a:latin typeface="Roboto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14EB342-BE41-9D45-BDFE-D3C504719E06}"/>
              </a:ext>
            </a:extLst>
          </p:cNvPr>
          <p:cNvSpPr/>
          <p:nvPr/>
        </p:nvSpPr>
        <p:spPr>
          <a:xfrm>
            <a:off x="70975" y="87868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Roboto"/>
              </a:rPr>
              <a:t>01:47</a:t>
            </a:r>
            <a:endParaRPr lang="en" altLang="ja-JP" b="1" dirty="0">
              <a:latin typeface="Roboto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F18D3D6-75FA-9C47-AA5A-8A9374B98F82}"/>
              </a:ext>
            </a:extLst>
          </p:cNvPr>
          <p:cNvSpPr/>
          <p:nvPr/>
        </p:nvSpPr>
        <p:spPr>
          <a:xfrm>
            <a:off x="97934" y="564161"/>
            <a:ext cx="9046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Roboto"/>
              </a:rPr>
              <a:t>Please insert the following arrow and text to show the amount of small molecule </a:t>
            </a:r>
          </a:p>
          <a:p>
            <a:r>
              <a:rPr lang="en-US" altLang="ja-JP" b="1" dirty="0">
                <a:latin typeface="Roboto"/>
              </a:rPr>
              <a:t>that has been immobilized on the gold electrode of the sensor chip.</a:t>
            </a:r>
            <a:endParaRPr lang="en" altLang="ja-JP" b="1" dirty="0">
              <a:latin typeface="Roboto"/>
            </a:endParaRPr>
          </a:p>
        </p:txBody>
      </p:sp>
      <p:sp>
        <p:nvSpPr>
          <p:cNvPr id="9" name="下矢印 8">
            <a:extLst>
              <a:ext uri="{FF2B5EF4-FFF2-40B4-BE49-F238E27FC236}">
                <a16:creationId xmlns:a16="http://schemas.microsoft.com/office/drawing/2014/main" id="{EA14670E-BEA0-A14E-B872-025746B1EB54}"/>
              </a:ext>
            </a:extLst>
          </p:cNvPr>
          <p:cNvSpPr/>
          <p:nvPr/>
        </p:nvSpPr>
        <p:spPr>
          <a:xfrm>
            <a:off x="2743200" y="2973334"/>
            <a:ext cx="484632" cy="143463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0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7BC5304-5331-3F42-8F51-AE5582971645}"/>
              </a:ext>
            </a:extLst>
          </p:cNvPr>
          <p:cNvSpPr/>
          <p:nvPr/>
        </p:nvSpPr>
        <p:spPr>
          <a:xfrm>
            <a:off x="70975" y="87868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Roboto"/>
              </a:rPr>
              <a:t>03:48</a:t>
            </a:r>
            <a:endParaRPr lang="en" altLang="ja-JP" b="1" dirty="0">
              <a:latin typeface="Roboto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BE490C6-36B1-474E-B6E5-10686B9857A4}"/>
              </a:ext>
            </a:extLst>
          </p:cNvPr>
          <p:cNvSpPr/>
          <p:nvPr/>
        </p:nvSpPr>
        <p:spPr>
          <a:xfrm>
            <a:off x="-1" y="457200"/>
            <a:ext cx="925285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Roboto"/>
              </a:rPr>
              <a:t>Please insert the narration for the main sample after suspension in </a:t>
            </a:r>
            <a:r>
              <a:rPr lang="en-US" altLang="ja-JP" b="1" i="1" dirty="0">
                <a:latin typeface="Roboto"/>
              </a:rPr>
              <a:t>E. coli</a:t>
            </a:r>
            <a:r>
              <a:rPr lang="en-US" altLang="ja-JP" b="1" dirty="0">
                <a:latin typeface="Roboto"/>
              </a:rPr>
              <a:t> medium.</a:t>
            </a:r>
          </a:p>
          <a:p>
            <a:endParaRPr lang="en-US" altLang="ja-JP" b="1" dirty="0">
              <a:latin typeface="Roboto"/>
            </a:endParaRPr>
          </a:p>
          <a:p>
            <a:r>
              <a:rPr lang="en-US" altLang="ja-JP" b="1" dirty="0">
                <a:latin typeface="Roboto"/>
              </a:rPr>
              <a:t>[cf. Manuscript (2-11)]</a:t>
            </a:r>
          </a:p>
          <a:p>
            <a:r>
              <a:rPr lang="en-US" altLang="ja-JP" b="1" dirty="0">
                <a:solidFill>
                  <a:srgbClr val="0070C0"/>
                </a:solidFill>
                <a:latin typeface="Roboto"/>
              </a:rPr>
              <a:t>“According to the general procedure, conduct the phage plaque isolation and DNA sequencing that encodes the drug-recognizing peptide sequences displayed on each phage capsid. </a:t>
            </a:r>
          </a:p>
          <a:p>
            <a:r>
              <a:rPr lang="en-US" altLang="ja-JP" b="1" dirty="0">
                <a:solidFill>
                  <a:srgbClr val="0070C0"/>
                </a:solidFill>
                <a:latin typeface="Roboto"/>
              </a:rPr>
              <a:t>As an after maintenance of the sensor chip, </a:t>
            </a:r>
            <a:r>
              <a:rPr lang="ja-JP" altLang="en-US" b="1">
                <a:solidFill>
                  <a:srgbClr val="0070C0"/>
                </a:solidFill>
                <a:latin typeface="Roboto"/>
              </a:rPr>
              <a:t>・・・・・</a:t>
            </a:r>
            <a:r>
              <a:rPr lang="en-US" altLang="ja-JP" b="1" dirty="0">
                <a:solidFill>
                  <a:srgbClr val="0070C0"/>
                </a:solidFill>
                <a:latin typeface="Roboto"/>
              </a:rPr>
              <a:t>”</a:t>
            </a:r>
          </a:p>
          <a:p>
            <a:endParaRPr lang="en-US" altLang="ja-JP" b="1" dirty="0">
              <a:latin typeface="Roboto"/>
            </a:endParaRPr>
          </a:p>
          <a:p>
            <a:r>
              <a:rPr lang="en" altLang="ja-JP" b="1" dirty="0">
                <a:latin typeface="Roboto"/>
              </a:rPr>
              <a:t>This distinguishes the important main experimental step from the post maintenance of the sensor chip followed by in the video (1% SDS wipe and treatment with piranha solution). 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44FB7B3-B284-7349-A360-D068954B06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6" r="1071"/>
          <a:stretch/>
        </p:blipFill>
        <p:spPr>
          <a:xfrm>
            <a:off x="1831611" y="3692596"/>
            <a:ext cx="5480777" cy="308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7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</TotalTime>
  <Words>139</Words>
  <Application>Microsoft Macintosh PowerPoint</Application>
  <PresentationFormat>画面に合わせる (4:3)</PresentationFormat>
  <Paragraphs>13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7" baseType="lpstr">
      <vt:lpstr>Roboto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高草木洋一</dc:creator>
  <cp:lastModifiedBy>高草木洋一</cp:lastModifiedBy>
  <cp:revision>10</cp:revision>
  <dcterms:created xsi:type="dcterms:W3CDTF">2021-03-19T02:39:55Z</dcterms:created>
  <dcterms:modified xsi:type="dcterms:W3CDTF">2021-03-24T12:54:55Z</dcterms:modified>
</cp:coreProperties>
</file>