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E8331-4E05-4370-9531-B0B838BC9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F9C73-6750-446A-902B-C3220C2A8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E4B73-20BD-467A-8E36-8B3BFEBE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9F53-3058-4B2F-B67E-850E95D8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A5081-7AA0-4C36-95CC-8E0DBDA2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774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67FF2-8554-432A-AA34-6484780CC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C44CD-C370-4100-B91E-F3AAC026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210EE-9EAE-484B-B909-1E590FC49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C547-D07F-482B-BFC8-DDE3752FA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C689E-9E9E-4443-A7A2-15334AF2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574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BF288-8717-4E33-B136-29063DA92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3A39C6-AAFB-41A7-8B9A-09F11E05F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7F9B6-A038-447B-A724-242CFA22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99E0C-A389-43F5-B640-8C87495B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8642B-8136-4062-BF9A-59AAFA1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792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E9646-A257-4313-9E2F-2073960D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087A5-A6EB-47F1-B2DB-52EE98293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CFCEE-D14A-4E34-88C1-A2ABBAD4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114B5-86EB-4943-A813-B5B9E155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364BE-901E-4FD7-9E55-1A28BE02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526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8FBC-5F4D-48D8-B69B-A2D656E4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92081-E547-4449-8EB0-B5B8A26EE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64C2B-4555-4623-BD68-67AC7C19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1B957-9646-4C66-BB12-7DCBD969A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DB52-55C1-488B-9C9E-05649620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704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9EE9-F5E6-4DFF-B0A0-E8B415A1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01716-C5BC-499A-982E-0A2E8F9EF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7F4EB-AD74-4077-998D-3C7CB974E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9FA96-CC80-4C77-89AF-E209DCBB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FDDA7-2424-4EED-8AE6-0152287E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0A635-87B1-4B0F-8C88-7618274B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96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2827D-C013-4A53-B699-98F0A7DDF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B2AA8-F5C7-4E3E-B68A-B97579D0D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355E5-3E76-4932-B533-AEB92C045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CF87DE-D9BD-4A21-ADB6-E22717698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CEDDF7-7727-429A-BEF9-C5997D694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F2914B-9EE9-49FA-8E3B-543A0427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1DF11-B14C-4B2A-AC94-915AA896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51D68-1100-4024-B33F-3DE3867A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475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EB454-7491-406A-9987-3074238E6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72E4A-FC63-4E9C-8E5D-F52F5B800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330A1-D77E-48F5-AF61-83A0F177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97FCB-5A20-40EC-A393-15812556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870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C368CF-A88A-4A8D-BAF4-6C21D85C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898ADC-FAA8-4891-A2E6-13BBCDD2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F209C-4A83-472A-991D-5BB5F5483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152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83CC4-DE9F-4167-8C0E-69B812831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D2BE-DDA1-4A20-A3E8-1F693079D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85144-3CD0-4FB5-9C82-BAF3C380F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F530E-5750-4990-A390-A6B4C74C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CF966-C625-4A31-AB75-8B07958E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815E6-A266-4388-9B8D-9301D894E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083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C861-E325-4115-9F3E-E082CA563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9C5F9-D63D-4C31-8A9D-A06129821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0E6FB-9E89-410A-98AB-0EA2A08F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62ECD-C4D1-44AF-97A0-680579DF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E469D-A018-415B-B0C3-5999070BA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26F04-DC18-4A26-BCDC-BB19A633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029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AF9AE2-BE0C-4467-9A03-74FDA836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BEDC6-DCE1-4350-879A-BEE9386B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1A645-85CD-4074-A166-DC51C6762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450F-272D-4F65-88A2-344A3308E995}" type="datetimeFigureOut">
              <a:rPr lang="en-AU" smtClean="0"/>
              <a:t>20/09/2020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A5317-7E19-4D19-839F-3ECE377CF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D5FE8-D0D0-463C-8F35-E4AB474905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390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999E84-085B-44D9-AD56-93AE0AF5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Representative 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82310C-CC28-4650-858C-80D64CC0B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dirty="0"/>
              <a:t>59 mice underwent implantation:</a:t>
            </a:r>
          </a:p>
          <a:p>
            <a:pPr lvl="1">
              <a:tabLst>
                <a:tab pos="2062163" algn="l"/>
              </a:tabLst>
            </a:pPr>
            <a:r>
              <a:rPr lang="en-AU" sz="2800" dirty="0"/>
              <a:t>8 (14%) 	gross leakage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45 mice underwent distal pancreatectomy:</a:t>
            </a:r>
          </a:p>
          <a:p>
            <a:pPr lvl="1">
              <a:tabLst>
                <a:tab pos="2062163" algn="l"/>
              </a:tabLst>
            </a:pPr>
            <a:r>
              <a:rPr lang="en-AU" sz="2800" dirty="0"/>
              <a:t>45 (100%) 	successfully performed</a:t>
            </a:r>
          </a:p>
          <a:p>
            <a:pPr lvl="1">
              <a:tabLst>
                <a:tab pos="2062163" algn="l"/>
              </a:tabLst>
            </a:pPr>
            <a:r>
              <a:rPr lang="en-AU" sz="2800" dirty="0"/>
              <a:t>43 (96%)	macroscopic </a:t>
            </a:r>
            <a:r>
              <a:rPr lang="en-AU" sz="2800" i="1" dirty="0"/>
              <a:t>pancreatic </a:t>
            </a:r>
            <a:r>
              <a:rPr lang="en-AU" sz="2800" dirty="0"/>
              <a:t>proximal resection margin &gt;5 mm</a:t>
            </a:r>
          </a:p>
          <a:p>
            <a:pPr lvl="1">
              <a:tabLst>
                <a:tab pos="2062163" algn="l"/>
              </a:tabLst>
            </a:pPr>
            <a:r>
              <a:rPr lang="en-AU" sz="2800" dirty="0"/>
              <a:t>9 (20%)	local metastasis (mainly suture line)</a:t>
            </a:r>
          </a:p>
          <a:p>
            <a:pPr lvl="1">
              <a:tabLst>
                <a:tab pos="2062163" algn="l"/>
              </a:tabLst>
            </a:pPr>
            <a:r>
              <a:rPr lang="en-AU" sz="2800" dirty="0"/>
              <a:t>32 (71%) 	no/minimal residual disease at 1 week post-resection on 				bioluminescence imaging</a:t>
            </a:r>
          </a:p>
          <a:p>
            <a:pPr lvl="1"/>
            <a:endParaRPr lang="en-AU" dirty="0"/>
          </a:p>
          <a:p>
            <a:pPr marL="0" indent="0">
              <a:buNone/>
            </a:pPr>
            <a:r>
              <a:rPr lang="en-AU" dirty="0"/>
              <a:t>Surgery time (anaesthesia induction to wound closure): </a:t>
            </a:r>
          </a:p>
          <a:p>
            <a:pPr lvl="1"/>
            <a:r>
              <a:rPr lang="en-AU" sz="2800" dirty="0"/>
              <a:t>22 ± 0.9 minutes</a:t>
            </a:r>
          </a:p>
        </p:txBody>
      </p:sp>
    </p:spTree>
    <p:extLst>
      <p:ext uri="{BB962C8B-B14F-4D97-AF65-F5344CB8AC3E}">
        <p14:creationId xmlns:p14="http://schemas.microsoft.com/office/powerpoint/2010/main" val="73637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2148</TotalTime>
  <Words>86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Representative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Representative results</dc:title>
  <dc:creator>Tony Pang</dc:creator>
  <cp:lastModifiedBy>Tony Pang</cp:lastModifiedBy>
  <cp:revision>6</cp:revision>
  <dcterms:created xsi:type="dcterms:W3CDTF">2020-08-10T02:07:19Z</dcterms:created>
  <dcterms:modified xsi:type="dcterms:W3CDTF">2020-09-20T07:40:45Z</dcterms:modified>
</cp:coreProperties>
</file>