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9" r:id="rId2"/>
    <p:sldId id="265" r:id="rId3"/>
    <p:sldId id="311" r:id="rId4"/>
    <p:sldId id="291" r:id="rId5"/>
    <p:sldId id="312" r:id="rId6"/>
    <p:sldId id="313" r:id="rId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Sick%20pot%20establish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Sheet2!$C$18:$D$18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0.1111111111111111</c:v>
                  </c:pt>
                </c:numCache>
              </c:numRef>
            </c:plus>
            <c:minus>
              <c:numRef>
                <c:f>Sheet2!$C$18:$D$18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0.1111111111111111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Sheet2!$C$4:$D$4</c:f>
              <c:strCache>
                <c:ptCount val="2"/>
                <c:pt idx="0">
                  <c:v>Control</c:v>
                </c:pt>
                <c:pt idx="1">
                  <c:v>Sick pot</c:v>
                </c:pt>
              </c:strCache>
            </c:strRef>
          </c:cat>
          <c:val>
            <c:numRef>
              <c:f>Sheet2!$C$19:$D$19</c:f>
              <c:numCache>
                <c:formatCode>General</c:formatCode>
                <c:ptCount val="2"/>
                <c:pt idx="0">
                  <c:v>100</c:v>
                </c:pt>
                <c:pt idx="1">
                  <c:v>11.111111111111111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48-43FB-83C8-CD04261DA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0213520"/>
        <c:axId val="930215696"/>
      </c:barChart>
      <c:catAx>
        <c:axId val="930213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0215696"/>
        <c:crosses val="autoZero"/>
        <c:auto val="1"/>
        <c:lblAlgn val="ctr"/>
        <c:lblOffset val="100"/>
        <c:noMultiLvlLbl val="0"/>
      </c:catAx>
      <c:valAx>
        <c:axId val="9302156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No. of plants alive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021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0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8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1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9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3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8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19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0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05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63561-9C53-4ED5-93DE-6C20834CAA1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7D01E-7ADD-4229-A2E6-1EB89E455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7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microsoft.com/office/2007/relationships/hdphoto" Target="../media/hdphoto4.wdp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chart" Target="../charts/chart1.xml"/><Relationship Id="rId4" Type="http://schemas.openxmlformats.org/officeDocument/2006/relationships/image" Target="../media/image2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9BDADE-F876-4944-8477-CCAAEC65EB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72" t="18383" r="33473" b="30079"/>
          <a:stretch/>
        </p:blipFill>
        <p:spPr>
          <a:xfrm>
            <a:off x="744225" y="1272157"/>
            <a:ext cx="1801710" cy="1729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13D6BB1-CD03-49E7-B4C7-BF719CE530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t="4040" r="35417" b="9206"/>
          <a:stretch/>
        </p:blipFill>
        <p:spPr>
          <a:xfrm>
            <a:off x="3099821" y="1272157"/>
            <a:ext cx="1317869" cy="24340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A2E983-8537-4B9E-992E-E5A48DA2D1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3" t="4286" r="39507"/>
          <a:stretch/>
        </p:blipFill>
        <p:spPr>
          <a:xfrm>
            <a:off x="4971576" y="1272157"/>
            <a:ext cx="802465" cy="24340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EF8FE1B-D944-486D-9A3E-33688EB87F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" r="39028" b="37346"/>
          <a:stretch/>
        </p:blipFill>
        <p:spPr>
          <a:xfrm>
            <a:off x="352229" y="4308066"/>
            <a:ext cx="2943871" cy="23050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9132B6-4EF4-4C83-84F8-B9DC0A9D60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76" y="4308066"/>
            <a:ext cx="3088391" cy="230503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1126AB8-9163-48FA-AD73-E5893958AC3C}"/>
              </a:ext>
            </a:extLst>
          </p:cNvPr>
          <p:cNvSpPr txBox="1"/>
          <p:nvPr/>
        </p:nvSpPr>
        <p:spPr>
          <a:xfrm>
            <a:off x="85006" y="0"/>
            <a:ext cx="69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Figure 1</a:t>
            </a:r>
            <a:endParaRPr lang="en-US" sz="1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FA546B6-8AFF-4ACB-915B-5587E2D9A999}"/>
              </a:ext>
            </a:extLst>
          </p:cNvPr>
          <p:cNvSpPr txBox="1"/>
          <p:nvPr/>
        </p:nvSpPr>
        <p:spPr>
          <a:xfrm>
            <a:off x="3099821" y="973403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B</a:t>
            </a:r>
            <a:endParaRPr lang="en-US" sz="1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F6B3719-D5D4-4CBA-B1D7-B36D2A96460C}"/>
              </a:ext>
            </a:extLst>
          </p:cNvPr>
          <p:cNvSpPr txBox="1"/>
          <p:nvPr/>
        </p:nvSpPr>
        <p:spPr>
          <a:xfrm>
            <a:off x="4887410" y="973403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C</a:t>
            </a:r>
            <a:endParaRPr lang="en-US" sz="1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7037D72-5481-495F-A695-F7CDB3F5491C}"/>
              </a:ext>
            </a:extLst>
          </p:cNvPr>
          <p:cNvSpPr txBox="1"/>
          <p:nvPr/>
        </p:nvSpPr>
        <p:spPr>
          <a:xfrm>
            <a:off x="359353" y="4024619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D</a:t>
            </a:r>
            <a:endParaRPr lang="en-US" sz="1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1E8035B-F3DA-433D-B5B3-A4CB8B502956}"/>
              </a:ext>
            </a:extLst>
          </p:cNvPr>
          <p:cNvSpPr txBox="1"/>
          <p:nvPr/>
        </p:nvSpPr>
        <p:spPr>
          <a:xfrm>
            <a:off x="3532262" y="4024619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E</a:t>
            </a:r>
            <a:endParaRPr lang="en-US" sz="12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17728CC-5966-4D4D-941D-9EC84CD2B80A}"/>
              </a:ext>
            </a:extLst>
          </p:cNvPr>
          <p:cNvCxnSpPr/>
          <p:nvPr/>
        </p:nvCxnSpPr>
        <p:spPr>
          <a:xfrm flipH="1">
            <a:off x="5648041" y="5585650"/>
            <a:ext cx="252000" cy="18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D59B579F-AB81-4E01-80AC-D2BB79BB9E4D}"/>
              </a:ext>
            </a:extLst>
          </p:cNvPr>
          <p:cNvCxnSpPr/>
          <p:nvPr/>
        </p:nvCxnSpPr>
        <p:spPr>
          <a:xfrm flipH="1">
            <a:off x="5352399" y="4381690"/>
            <a:ext cx="252000" cy="18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FC5B042F-6A16-4B96-BA90-C82876050BEA}"/>
              </a:ext>
            </a:extLst>
          </p:cNvPr>
          <p:cNvCxnSpPr/>
          <p:nvPr/>
        </p:nvCxnSpPr>
        <p:spPr>
          <a:xfrm>
            <a:off x="964043" y="5939858"/>
            <a:ext cx="158858" cy="762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C3181639-4A26-4665-8394-2BFBE2892E7B}"/>
              </a:ext>
            </a:extLst>
          </p:cNvPr>
          <p:cNvCxnSpPr/>
          <p:nvPr/>
        </p:nvCxnSpPr>
        <p:spPr>
          <a:xfrm>
            <a:off x="1744735" y="5755655"/>
            <a:ext cx="158858" cy="762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5EB0F276-9455-474F-BCD0-25C478B50E69}"/>
              </a:ext>
            </a:extLst>
          </p:cNvPr>
          <p:cNvCxnSpPr/>
          <p:nvPr/>
        </p:nvCxnSpPr>
        <p:spPr>
          <a:xfrm>
            <a:off x="2181615" y="5171455"/>
            <a:ext cx="158858" cy="762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209A22C-3F90-49AE-A642-281322F0D803}"/>
              </a:ext>
            </a:extLst>
          </p:cNvPr>
          <p:cNvSpPr txBox="1"/>
          <p:nvPr/>
        </p:nvSpPr>
        <p:spPr>
          <a:xfrm>
            <a:off x="744225" y="973403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A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8975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890232" y="2548054"/>
            <a:ext cx="507753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200" b="1" dirty="0"/>
              <a:t>Inoculate Potato dextrose broth with </a:t>
            </a:r>
            <a:r>
              <a:rPr lang="en-IN" sz="1200" b="1" i="1" dirty="0"/>
              <a:t>R. bataticola </a:t>
            </a:r>
            <a:r>
              <a:rPr lang="en-IN" sz="1200" b="1" dirty="0"/>
              <a:t>and incubate at 28</a:t>
            </a:r>
            <a:r>
              <a:rPr lang="en-IN" sz="1200" b="1" baseline="30000" dirty="0"/>
              <a:t>o</a:t>
            </a:r>
            <a:r>
              <a:rPr lang="en-IN" sz="1200" b="1" dirty="0"/>
              <a:t>C for 5-days with 180 rpm in a shaker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890229" y="604245"/>
            <a:ext cx="5077542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200" b="1" dirty="0"/>
              <a:t>Surface sterilize the chickpea seeds with 2% sodium hypochlorite</a:t>
            </a:r>
          </a:p>
        </p:txBody>
      </p:sp>
      <p:sp>
        <p:nvSpPr>
          <p:cNvPr id="4" name="Rectangle 3"/>
          <p:cNvSpPr/>
          <p:nvPr/>
        </p:nvSpPr>
        <p:spPr>
          <a:xfrm flipH="1">
            <a:off x="890230" y="1190626"/>
            <a:ext cx="5077541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N" sz="1200" b="1" dirty="0"/>
              <a:t>Sow the seeds in 15-cm height pot containing Soilrite</a:t>
            </a:r>
          </a:p>
        </p:txBody>
      </p:sp>
      <p:sp>
        <p:nvSpPr>
          <p:cNvPr id="10" name="Down Arrow 9"/>
          <p:cNvSpPr/>
          <p:nvPr/>
        </p:nvSpPr>
        <p:spPr>
          <a:xfrm flipH="1">
            <a:off x="3341250" y="948185"/>
            <a:ext cx="175500" cy="175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IN" sz="1200" b="1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890232" y="5816907"/>
            <a:ext cx="5077536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200" b="1" dirty="0"/>
              <a:t>Inspect for root damage  on 8 days after inoculation</a:t>
            </a:r>
          </a:p>
        </p:txBody>
      </p:sp>
      <p:sp>
        <p:nvSpPr>
          <p:cNvPr id="12" name="Rectangle 11"/>
          <p:cNvSpPr/>
          <p:nvPr/>
        </p:nvSpPr>
        <p:spPr>
          <a:xfrm flipH="1">
            <a:off x="890231" y="1777007"/>
            <a:ext cx="507753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N" sz="1200" b="1" dirty="0"/>
              <a:t>Uproot the 8 days old seedlings, wash under running tap water and rinse with sterile water twice</a:t>
            </a:r>
          </a:p>
        </p:txBody>
      </p:sp>
      <p:sp>
        <p:nvSpPr>
          <p:cNvPr id="13" name="Rectangle 12"/>
          <p:cNvSpPr/>
          <p:nvPr/>
        </p:nvSpPr>
        <p:spPr>
          <a:xfrm flipH="1">
            <a:off x="890231" y="3319101"/>
            <a:ext cx="5077538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N" sz="1200" b="1" dirty="0"/>
              <a:t>Dip only the roots in inoculum and remove the excess inoculum</a:t>
            </a:r>
          </a:p>
        </p:txBody>
      </p:sp>
      <p:sp>
        <p:nvSpPr>
          <p:cNvPr id="14" name="Rectangle 13"/>
          <p:cNvSpPr/>
          <p:nvPr/>
        </p:nvSpPr>
        <p:spPr>
          <a:xfrm flipH="1">
            <a:off x="890232" y="4861195"/>
            <a:ext cx="507753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N" sz="1200" b="1" dirty="0"/>
              <a:t>Keep the trays with plants at 28±2</a:t>
            </a:r>
            <a:r>
              <a:rPr lang="en-IN" sz="1200" b="1" baseline="30000" dirty="0"/>
              <a:t>o</a:t>
            </a:r>
            <a:r>
              <a:rPr lang="en-IN" sz="1200" b="1" dirty="0"/>
              <a:t>C for eight days with 16 h artificial light and relative humidity at approximately 70% and moisten the plants every day with adequate water </a:t>
            </a:r>
          </a:p>
        </p:txBody>
      </p:sp>
      <p:sp>
        <p:nvSpPr>
          <p:cNvPr id="15" name="Rectangle 14"/>
          <p:cNvSpPr/>
          <p:nvPr/>
        </p:nvSpPr>
        <p:spPr>
          <a:xfrm flipH="1">
            <a:off x="890231" y="4090148"/>
            <a:ext cx="507753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N" sz="1200" b="1" dirty="0"/>
              <a:t>Place pathogen inoculated and mock (water)-inoculated plants in separate blotter paper</a:t>
            </a:r>
          </a:p>
        </p:txBody>
      </p:sp>
      <p:sp>
        <p:nvSpPr>
          <p:cNvPr id="17" name="Down Arrow 16"/>
          <p:cNvSpPr/>
          <p:nvPr/>
        </p:nvSpPr>
        <p:spPr>
          <a:xfrm flipH="1">
            <a:off x="3341250" y="1534566"/>
            <a:ext cx="175500" cy="175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IN" sz="1200" b="1" dirty="0">
              <a:cs typeface="Times New Roman" panose="02020603050405020304" pitchFamily="18" charset="0"/>
            </a:endParaRPr>
          </a:p>
        </p:txBody>
      </p:sp>
      <p:sp>
        <p:nvSpPr>
          <p:cNvPr id="21" name="Down Arrow 20"/>
          <p:cNvSpPr/>
          <p:nvPr/>
        </p:nvSpPr>
        <p:spPr>
          <a:xfrm flipH="1">
            <a:off x="3341250" y="4618754"/>
            <a:ext cx="175500" cy="175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IN" sz="1200" b="1" dirty="0">
              <a:cs typeface="Times New Roman" panose="02020603050405020304" pitchFamily="18" charset="0"/>
            </a:endParaRPr>
          </a:p>
        </p:txBody>
      </p:sp>
      <p:sp>
        <p:nvSpPr>
          <p:cNvPr id="22" name="Down Arrow 21"/>
          <p:cNvSpPr/>
          <p:nvPr/>
        </p:nvSpPr>
        <p:spPr>
          <a:xfrm flipH="1">
            <a:off x="3341250" y="3847707"/>
            <a:ext cx="175500" cy="175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IN" sz="1200" b="1" dirty="0">
              <a:cs typeface="Times New Roman" panose="02020603050405020304" pitchFamily="18" charset="0"/>
            </a:endParaRPr>
          </a:p>
        </p:txBody>
      </p:sp>
      <p:sp>
        <p:nvSpPr>
          <p:cNvPr id="27" name="Down Arrow 26"/>
          <p:cNvSpPr/>
          <p:nvPr/>
        </p:nvSpPr>
        <p:spPr>
          <a:xfrm flipH="1">
            <a:off x="3341250" y="5574467"/>
            <a:ext cx="175500" cy="175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IN" sz="1200" b="1" dirty="0"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16338" r="17827" b="8169"/>
          <a:stretch/>
        </p:blipFill>
        <p:spPr>
          <a:xfrm>
            <a:off x="1626093" y="6880229"/>
            <a:ext cx="981023" cy="9551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9739" r="22222" b="6104"/>
          <a:stretch/>
        </p:blipFill>
        <p:spPr>
          <a:xfrm>
            <a:off x="403580" y="6880229"/>
            <a:ext cx="913906" cy="9551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t="8480" r="36529" b="28611"/>
          <a:stretch/>
        </p:blipFill>
        <p:spPr>
          <a:xfrm>
            <a:off x="1708260" y="8334106"/>
            <a:ext cx="830701" cy="918106"/>
          </a:xfrm>
          <a:prstGeom prst="rect">
            <a:avLst/>
          </a:prstGeom>
        </p:spPr>
      </p:pic>
      <p:pic>
        <p:nvPicPr>
          <p:cNvPr id="39" name="Picture 38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7" t="22159" r="22179" b="17747"/>
          <a:stretch/>
        </p:blipFill>
        <p:spPr>
          <a:xfrm>
            <a:off x="3497700" y="6893486"/>
            <a:ext cx="1287000" cy="1023750"/>
          </a:xfrm>
          <a:prstGeom prst="rect">
            <a:avLst/>
          </a:prstGeom>
        </p:spPr>
      </p:pic>
      <p:pic>
        <p:nvPicPr>
          <p:cNvPr id="40" name="Picture 39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9" t="20469" r="20687" b="11925"/>
          <a:stretch/>
        </p:blipFill>
        <p:spPr>
          <a:xfrm>
            <a:off x="3492425" y="8010800"/>
            <a:ext cx="1287000" cy="1023750"/>
          </a:xfrm>
          <a:prstGeom prst="rect">
            <a:avLst/>
          </a:prstGeom>
        </p:spPr>
      </p:pic>
      <p:pic>
        <p:nvPicPr>
          <p:cNvPr id="41" name="Picture 40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3" t="22319" r="22222" b="17624"/>
          <a:stretch/>
        </p:blipFill>
        <p:spPr>
          <a:xfrm>
            <a:off x="5071526" y="6893486"/>
            <a:ext cx="1287000" cy="10237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233215" y="6759075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 err="1"/>
              <a:t>i.</a:t>
            </a:r>
            <a:endParaRPr lang="en-IN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808017" y="6759075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ii.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15610" y="78629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iii.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808017" y="7862943"/>
            <a:ext cx="326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iv.</a:t>
            </a:r>
          </a:p>
        </p:txBody>
      </p:sp>
      <p:pic>
        <p:nvPicPr>
          <p:cNvPr id="47" name="Picture 46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1" t="17567" r="21851" b="15051"/>
          <a:stretch/>
        </p:blipFill>
        <p:spPr>
          <a:xfrm>
            <a:off x="5074952" y="8010800"/>
            <a:ext cx="1287000" cy="1023750"/>
          </a:xfrm>
          <a:prstGeom prst="rect">
            <a:avLst/>
          </a:prstGeom>
        </p:spPr>
      </p:pic>
      <p:sp>
        <p:nvSpPr>
          <p:cNvPr id="30" name="Down Arrow 24">
            <a:extLst>
              <a:ext uri="{FF2B5EF4-FFF2-40B4-BE49-F238E27FC236}">
                <a16:creationId xmlns:a16="http://schemas.microsoft.com/office/drawing/2014/main" xmlns="" id="{6C89DDA1-4494-45F0-B3D3-5B95C26B9020}"/>
              </a:ext>
            </a:extLst>
          </p:cNvPr>
          <p:cNvSpPr/>
          <p:nvPr/>
        </p:nvSpPr>
        <p:spPr>
          <a:xfrm flipH="1">
            <a:off x="3341250" y="2305613"/>
            <a:ext cx="175500" cy="175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IN" sz="1200" b="1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F75E97-B9FF-495F-9CC4-A01E5BA8BC94}"/>
              </a:ext>
            </a:extLst>
          </p:cNvPr>
          <p:cNvSpPr txBox="1"/>
          <p:nvPr/>
        </p:nvSpPr>
        <p:spPr>
          <a:xfrm flipH="1">
            <a:off x="324711" y="601062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Step 1</a:t>
            </a:r>
            <a:endParaRPr lang="en-US" sz="1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EFDD330-7C01-4FEC-9487-591233C60E19}"/>
              </a:ext>
            </a:extLst>
          </p:cNvPr>
          <p:cNvSpPr txBox="1"/>
          <p:nvPr/>
        </p:nvSpPr>
        <p:spPr>
          <a:xfrm flipH="1">
            <a:off x="324711" y="1191368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Step 2</a:t>
            </a:r>
            <a:endParaRPr lang="en-US" sz="1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5DFD80D-2626-4A4C-A740-3E4C2D4B08D5}"/>
              </a:ext>
            </a:extLst>
          </p:cNvPr>
          <p:cNvSpPr txBox="1"/>
          <p:nvPr/>
        </p:nvSpPr>
        <p:spPr>
          <a:xfrm flipH="1">
            <a:off x="324711" y="1938278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Step 3</a:t>
            </a:r>
            <a:endParaRPr lang="en-US" sz="1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AFD4650-64F7-4CE9-82A2-9DDF057D163A}"/>
              </a:ext>
            </a:extLst>
          </p:cNvPr>
          <p:cNvSpPr txBox="1"/>
          <p:nvPr/>
        </p:nvSpPr>
        <p:spPr>
          <a:xfrm flipH="1">
            <a:off x="324711" y="2685188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Step 4</a:t>
            </a:r>
            <a:endParaRPr lang="en-US" sz="1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0755EB1-5BCD-4BC7-B8C0-32D3FF1D1246}"/>
              </a:ext>
            </a:extLst>
          </p:cNvPr>
          <p:cNvSpPr txBox="1"/>
          <p:nvPr/>
        </p:nvSpPr>
        <p:spPr>
          <a:xfrm flipH="1">
            <a:off x="324711" y="3517683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Step 5</a:t>
            </a:r>
            <a:endParaRPr lang="en-US" sz="12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C4F0A0F-C375-4632-89C1-F4C4677C364D}"/>
              </a:ext>
            </a:extLst>
          </p:cNvPr>
          <p:cNvSpPr txBox="1"/>
          <p:nvPr/>
        </p:nvSpPr>
        <p:spPr>
          <a:xfrm flipH="1">
            <a:off x="324711" y="4295442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Step 6</a:t>
            </a:r>
            <a:endParaRPr lang="en-US" sz="1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EBACDB3-66AB-4FCE-85FD-3A13FE31B200}"/>
              </a:ext>
            </a:extLst>
          </p:cNvPr>
          <p:cNvSpPr txBox="1"/>
          <p:nvPr/>
        </p:nvSpPr>
        <p:spPr>
          <a:xfrm flipH="1">
            <a:off x="324711" y="5073201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Step 7</a:t>
            </a:r>
            <a:endParaRPr lang="en-US" sz="12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4DBBEF6-69C3-4112-8FFF-84FF98B79B9A}"/>
              </a:ext>
            </a:extLst>
          </p:cNvPr>
          <p:cNvSpPr txBox="1"/>
          <p:nvPr/>
        </p:nvSpPr>
        <p:spPr>
          <a:xfrm flipH="1">
            <a:off x="324711" y="5850960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Step 8</a:t>
            </a:r>
            <a:endParaRPr lang="en-US" sz="1200" b="1" dirty="0"/>
          </a:p>
        </p:txBody>
      </p:sp>
      <p:sp>
        <p:nvSpPr>
          <p:cNvPr id="49" name="Down Arrow 24">
            <a:extLst>
              <a:ext uri="{FF2B5EF4-FFF2-40B4-BE49-F238E27FC236}">
                <a16:creationId xmlns:a16="http://schemas.microsoft.com/office/drawing/2014/main" xmlns="" id="{0FC1F92D-F999-4CBF-B38B-3DC4345D8C8F}"/>
              </a:ext>
            </a:extLst>
          </p:cNvPr>
          <p:cNvSpPr/>
          <p:nvPr/>
        </p:nvSpPr>
        <p:spPr>
          <a:xfrm flipH="1">
            <a:off x="3341250" y="3076660"/>
            <a:ext cx="175500" cy="175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IN" sz="1200" b="1" dirty="0"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3E711EF-A547-45BA-9796-E3BE36C5FE51}"/>
              </a:ext>
            </a:extLst>
          </p:cNvPr>
          <p:cNvSpPr txBox="1"/>
          <p:nvPr/>
        </p:nvSpPr>
        <p:spPr>
          <a:xfrm flipH="1">
            <a:off x="517106" y="7841674"/>
            <a:ext cx="686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/>
              <a:t>Step 3- </a:t>
            </a:r>
          </a:p>
          <a:p>
            <a:pPr algn="ctr"/>
            <a:r>
              <a:rPr lang="en-IN" sz="1200" b="1" dirty="0"/>
              <a:t>Nursery</a:t>
            </a:r>
            <a:endParaRPr lang="en-US" sz="12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D4E4A28-CAEC-4FC7-98E3-8E43CDA394BB}"/>
              </a:ext>
            </a:extLst>
          </p:cNvPr>
          <p:cNvSpPr txBox="1"/>
          <p:nvPr/>
        </p:nvSpPr>
        <p:spPr>
          <a:xfrm flipH="1">
            <a:off x="1485021" y="7835388"/>
            <a:ext cx="1263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/>
              <a:t>Step 4- </a:t>
            </a:r>
          </a:p>
          <a:p>
            <a:pPr algn="ctr"/>
            <a:r>
              <a:rPr lang="en-IN" sz="1200" b="1" dirty="0"/>
              <a:t>Uprooted plants </a:t>
            </a:r>
            <a:endParaRPr lang="en-US" sz="12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6EFFBD4-353A-412A-A287-38A62FD319CB}"/>
              </a:ext>
            </a:extLst>
          </p:cNvPr>
          <p:cNvSpPr txBox="1"/>
          <p:nvPr/>
        </p:nvSpPr>
        <p:spPr>
          <a:xfrm flipH="1">
            <a:off x="1542265" y="9295683"/>
            <a:ext cx="1162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/>
              <a:t>Step 6- </a:t>
            </a:r>
          </a:p>
          <a:p>
            <a:pPr algn="ctr"/>
            <a:r>
              <a:rPr lang="en-IN" sz="1200" b="1" dirty="0"/>
              <a:t>Dip inoculation</a:t>
            </a:r>
            <a:endParaRPr lang="en-US" sz="1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43DA990-F605-47BB-B976-A81BBB854C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2" r="36110" b="5462"/>
          <a:stretch/>
        </p:blipFill>
        <p:spPr>
          <a:xfrm>
            <a:off x="625312" y="8333094"/>
            <a:ext cx="456007" cy="89908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EC4E2F5-FC53-4EB1-8BD6-9C929E2A8614}"/>
              </a:ext>
            </a:extLst>
          </p:cNvPr>
          <p:cNvSpPr txBox="1"/>
          <p:nvPr/>
        </p:nvSpPr>
        <p:spPr>
          <a:xfrm flipH="1">
            <a:off x="232504" y="9228992"/>
            <a:ext cx="12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/>
              <a:t>Step 5- </a:t>
            </a:r>
          </a:p>
          <a:p>
            <a:pPr algn="ctr"/>
            <a:r>
              <a:rPr lang="en-IN" sz="1200" b="1" dirty="0"/>
              <a:t>Fungal inoculum</a:t>
            </a:r>
            <a:endParaRPr lang="en-US" sz="12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4D5DEBD-C61C-45B1-A25E-441A51E2E4CE}"/>
              </a:ext>
            </a:extLst>
          </p:cNvPr>
          <p:cNvCxnSpPr/>
          <p:nvPr/>
        </p:nvCxnSpPr>
        <p:spPr>
          <a:xfrm>
            <a:off x="3435018" y="9078021"/>
            <a:ext cx="29235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D768532-2919-49E9-AF69-9BBF9943252C}"/>
              </a:ext>
            </a:extLst>
          </p:cNvPr>
          <p:cNvSpPr txBox="1"/>
          <p:nvPr/>
        </p:nvSpPr>
        <p:spPr>
          <a:xfrm flipH="1">
            <a:off x="4186659" y="9034550"/>
            <a:ext cx="152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/>
              <a:t>Step 7-</a:t>
            </a:r>
          </a:p>
          <a:p>
            <a:pPr algn="ctr"/>
            <a:r>
              <a:rPr lang="en-IN" sz="1200" b="1" dirty="0"/>
              <a:t>Blotting paper set up</a:t>
            </a:r>
            <a:endParaRPr lang="en-US" sz="12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39C867D-F90E-49A4-B48A-5AB69C269697}"/>
              </a:ext>
            </a:extLst>
          </p:cNvPr>
          <p:cNvSpPr txBox="1"/>
          <p:nvPr/>
        </p:nvSpPr>
        <p:spPr>
          <a:xfrm flipH="1">
            <a:off x="123055" y="46256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A</a:t>
            </a:r>
            <a:endParaRPr lang="en-US" sz="12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0364CF0-2A7D-4341-8B71-D4CFE7360C3B}"/>
              </a:ext>
            </a:extLst>
          </p:cNvPr>
          <p:cNvSpPr txBox="1"/>
          <p:nvPr/>
        </p:nvSpPr>
        <p:spPr>
          <a:xfrm flipH="1">
            <a:off x="187255" y="6606964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B</a:t>
            </a:r>
            <a:endParaRPr lang="en-US" sz="12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4F187A5-29B8-4343-A409-34D5F5E81AD0}"/>
              </a:ext>
            </a:extLst>
          </p:cNvPr>
          <p:cNvSpPr txBox="1"/>
          <p:nvPr/>
        </p:nvSpPr>
        <p:spPr>
          <a:xfrm>
            <a:off x="85006" y="0"/>
            <a:ext cx="69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Figure 2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967567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6BB1BE1-F4C8-4E9A-A985-FD3D3F544B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 t="34231" r="32221"/>
          <a:stretch/>
        </p:blipFill>
        <p:spPr>
          <a:xfrm>
            <a:off x="823030" y="3910506"/>
            <a:ext cx="2401286" cy="25489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3906C6-0E0E-4E16-8810-8E5E469A3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8" t="33457" r="22000"/>
          <a:stretch/>
        </p:blipFill>
        <p:spPr>
          <a:xfrm>
            <a:off x="823030" y="1337055"/>
            <a:ext cx="2401286" cy="2413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B43E8E-1750-404B-942A-2971701B9D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4" t="31691" r="26661" b="1766"/>
          <a:stretch/>
        </p:blipFill>
        <p:spPr>
          <a:xfrm>
            <a:off x="3679210" y="1337055"/>
            <a:ext cx="2354354" cy="24134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3F7032-41E7-4528-B829-DB1EE03305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t="42507" r="30222"/>
          <a:stretch/>
        </p:blipFill>
        <p:spPr>
          <a:xfrm>
            <a:off x="3683290" y="3910506"/>
            <a:ext cx="2350273" cy="25489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7BBB7D-3CCA-4E39-84D4-9E02A83DE798}"/>
              </a:ext>
            </a:extLst>
          </p:cNvPr>
          <p:cNvSpPr txBox="1"/>
          <p:nvPr/>
        </p:nvSpPr>
        <p:spPr>
          <a:xfrm>
            <a:off x="525634" y="1081867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A</a:t>
            </a:r>
            <a:endParaRPr lang="en-US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69B29B-1ACB-4BBC-BFE4-6299932F0940}"/>
              </a:ext>
            </a:extLst>
          </p:cNvPr>
          <p:cNvSpPr txBox="1"/>
          <p:nvPr/>
        </p:nvSpPr>
        <p:spPr>
          <a:xfrm>
            <a:off x="3407981" y="1081867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B</a:t>
            </a:r>
            <a:endParaRPr lang="en-US" sz="1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58F30C-0FE8-4467-8568-03B52B1737BD}"/>
              </a:ext>
            </a:extLst>
          </p:cNvPr>
          <p:cNvSpPr txBox="1"/>
          <p:nvPr/>
        </p:nvSpPr>
        <p:spPr>
          <a:xfrm rot="16200000">
            <a:off x="410857" y="2494164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Shoot</a:t>
            </a:r>
            <a:endParaRPr lang="en-US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C7728D-3A10-4FCC-8A67-5BB87834E57C}"/>
              </a:ext>
            </a:extLst>
          </p:cNvPr>
          <p:cNvSpPr txBox="1"/>
          <p:nvPr/>
        </p:nvSpPr>
        <p:spPr>
          <a:xfrm rot="16200000">
            <a:off x="446667" y="5046503"/>
            <a:ext cx="488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Root</a:t>
            </a:r>
            <a:endParaRPr lang="en-US" sz="12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CAC7EDD-224E-4D73-8514-D20946E2656C}"/>
              </a:ext>
            </a:extLst>
          </p:cNvPr>
          <p:cNvCxnSpPr/>
          <p:nvPr/>
        </p:nvCxnSpPr>
        <p:spPr>
          <a:xfrm flipH="1">
            <a:off x="2853481" y="4235305"/>
            <a:ext cx="121920" cy="990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28C2ABF5-E5D4-46A8-9F78-E68BAB7DD92F}"/>
              </a:ext>
            </a:extLst>
          </p:cNvPr>
          <p:cNvCxnSpPr/>
          <p:nvPr/>
        </p:nvCxnSpPr>
        <p:spPr>
          <a:xfrm flipH="1">
            <a:off x="2542585" y="4613257"/>
            <a:ext cx="121920" cy="990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66B2B4DA-F250-492C-85E7-B66DD8DFB5AE}"/>
              </a:ext>
            </a:extLst>
          </p:cNvPr>
          <p:cNvCxnSpPr/>
          <p:nvPr/>
        </p:nvCxnSpPr>
        <p:spPr>
          <a:xfrm flipH="1">
            <a:off x="1962713" y="5325784"/>
            <a:ext cx="121920" cy="990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BFA490C-F60D-4A99-AA68-F5F2FD95DB42}"/>
              </a:ext>
            </a:extLst>
          </p:cNvPr>
          <p:cNvCxnSpPr/>
          <p:nvPr/>
        </p:nvCxnSpPr>
        <p:spPr>
          <a:xfrm flipH="1">
            <a:off x="5572297" y="4136245"/>
            <a:ext cx="121920" cy="990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E0BA1CD-D632-4926-963B-D430C54C51C7}"/>
              </a:ext>
            </a:extLst>
          </p:cNvPr>
          <p:cNvCxnSpPr/>
          <p:nvPr/>
        </p:nvCxnSpPr>
        <p:spPr>
          <a:xfrm flipH="1">
            <a:off x="5005852" y="4284835"/>
            <a:ext cx="121920" cy="990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9C037723-7C19-4AEB-90E8-D3DD199A635D}"/>
              </a:ext>
            </a:extLst>
          </p:cNvPr>
          <p:cNvCxnSpPr/>
          <p:nvPr/>
        </p:nvCxnSpPr>
        <p:spPr>
          <a:xfrm flipH="1">
            <a:off x="4161691" y="4383895"/>
            <a:ext cx="121920" cy="990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510D53E0-B1F9-4594-BEFF-803CCE857E50}"/>
              </a:ext>
            </a:extLst>
          </p:cNvPr>
          <p:cNvCxnSpPr/>
          <p:nvPr/>
        </p:nvCxnSpPr>
        <p:spPr>
          <a:xfrm flipH="1">
            <a:off x="5374795" y="2303249"/>
            <a:ext cx="121920" cy="9906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D26E8AA3-CF88-4DAC-B10A-0B132CFC88C2}"/>
              </a:ext>
            </a:extLst>
          </p:cNvPr>
          <p:cNvCxnSpPr/>
          <p:nvPr/>
        </p:nvCxnSpPr>
        <p:spPr>
          <a:xfrm flipH="1">
            <a:off x="4858426" y="1786999"/>
            <a:ext cx="121920" cy="9906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16268DF-9896-41CD-9BD7-4A381FD9FDEB}"/>
              </a:ext>
            </a:extLst>
          </p:cNvPr>
          <p:cNvCxnSpPr/>
          <p:nvPr/>
        </p:nvCxnSpPr>
        <p:spPr>
          <a:xfrm flipH="1">
            <a:off x="2975401" y="1686310"/>
            <a:ext cx="121920" cy="99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7FB318CD-1BCE-491D-A0BC-6C59CE046EEC}"/>
              </a:ext>
            </a:extLst>
          </p:cNvPr>
          <p:cNvCxnSpPr/>
          <p:nvPr/>
        </p:nvCxnSpPr>
        <p:spPr>
          <a:xfrm flipH="1">
            <a:off x="2280457" y="1442470"/>
            <a:ext cx="121920" cy="99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4BA6612-DCD8-4D24-8272-D2D36889C44C}"/>
              </a:ext>
            </a:extLst>
          </p:cNvPr>
          <p:cNvSpPr txBox="1"/>
          <p:nvPr/>
        </p:nvSpPr>
        <p:spPr>
          <a:xfrm>
            <a:off x="85006" y="0"/>
            <a:ext cx="69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Figure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9954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4780" y="5812780"/>
            <a:ext cx="6568440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Times New Roman" panose="02020603050405020304" pitchFamily="18" charset="0"/>
              </a:rPr>
              <a:t>Use the sick pot which is showing 90% of infection for further experiment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66468" y="1461765"/>
            <a:ext cx="314675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u="sng" dirty="0">
                <a:cs typeface="Times New Roman" panose="02020603050405020304" pitchFamily="18" charset="0"/>
              </a:rPr>
              <a:t>Inoculum </a:t>
            </a:r>
          </a:p>
          <a:p>
            <a:pPr algn="ctr"/>
            <a:r>
              <a:rPr lang="en-US" sz="1200" b="1" dirty="0">
                <a:cs typeface="Times New Roman" panose="02020603050405020304" pitchFamily="18" charset="0"/>
              </a:rPr>
              <a:t>10 days old actively growing </a:t>
            </a:r>
            <a:r>
              <a:rPr lang="en-US" sz="1200" b="1" i="1" dirty="0">
                <a:cs typeface="Times New Roman" panose="02020603050405020304" pitchFamily="18" charset="0"/>
              </a:rPr>
              <a:t>R. bataticola</a:t>
            </a:r>
            <a:r>
              <a:rPr lang="en-US" sz="1200" b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4779" y="1461765"/>
            <a:ext cx="324212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u="sng" dirty="0">
                <a:cs typeface="Times New Roman" panose="02020603050405020304" pitchFamily="18" charset="0"/>
              </a:rPr>
              <a:t>Substrate</a:t>
            </a:r>
          </a:p>
          <a:p>
            <a:pPr algn="ctr"/>
            <a:r>
              <a:rPr lang="en-US" sz="1200" b="1" dirty="0">
                <a:cs typeface="Times New Roman" panose="02020603050405020304" pitchFamily="18" charset="0"/>
              </a:rPr>
              <a:t>Soak chickpea seeds overnight and autoclave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779" y="2446981"/>
            <a:ext cx="6568441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u="sng" dirty="0">
                <a:cs typeface="Times New Roman" panose="02020603050405020304" pitchFamily="18" charset="0"/>
              </a:rPr>
              <a:t>Sick culture</a:t>
            </a:r>
          </a:p>
          <a:p>
            <a:pPr algn="ctr"/>
            <a:r>
              <a:rPr lang="en-US" sz="1200" b="1" dirty="0">
                <a:cs typeface="Times New Roman" panose="02020603050405020304" pitchFamily="18" charset="0"/>
              </a:rPr>
              <a:t>Inoculate the substrate (100 g) with five 5 mm fungal discs and incubate at 30</a:t>
            </a:r>
            <a:r>
              <a:rPr lang="en-US" sz="1200" b="1" baseline="30000" dirty="0">
                <a:cs typeface="Times New Roman" panose="02020603050405020304" pitchFamily="18" charset="0"/>
              </a:rPr>
              <a:t>o</a:t>
            </a:r>
            <a:r>
              <a:rPr lang="en-US" sz="1200" b="1" dirty="0">
                <a:cs typeface="Times New Roman" panose="02020603050405020304" pitchFamily="18" charset="0"/>
              </a:rPr>
              <a:t>C for 15 days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780" y="4588737"/>
            <a:ext cx="6568440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cs typeface="Times New Roman" panose="02020603050405020304" pitchFamily="18" charset="0"/>
              </a:rPr>
              <a:t>Assess the symptoms in roots and foliar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4780" y="3222455"/>
            <a:ext cx="656844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cs typeface="Times New Roman" panose="02020603050405020304" pitchFamily="18" charset="0"/>
              </a:rPr>
              <a:t>Sick pot</a:t>
            </a:r>
          </a:p>
          <a:p>
            <a:pPr algn="ctr"/>
            <a:r>
              <a:rPr lang="en-US" sz="1200" b="1" dirty="0">
                <a:cs typeface="Times New Roman" panose="02020603050405020304" pitchFamily="18" charset="0"/>
              </a:rPr>
              <a:t>Mix 50 g of sick culture with 100 g of soilrite uniformly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4780" y="3997929"/>
            <a:ext cx="6568440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Times New Roman" panose="02020603050405020304" pitchFamily="18" charset="0"/>
              </a:rPr>
              <a:t>Sow the susceptible genotype seeds in sick pot and allow them to grow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4780" y="5221971"/>
            <a:ext cx="6568440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Times New Roman" panose="02020603050405020304" pitchFamily="18" charset="0"/>
              </a:rPr>
              <a:t>Chop down infected plants and assimilate into the same sick pot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3337605" y="2953576"/>
            <a:ext cx="182791" cy="22394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>
              <a:cs typeface="Times New Roman" panose="02020603050405020304" pitchFamily="18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3337605" y="3729050"/>
            <a:ext cx="182791" cy="22394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>
              <a:cs typeface="Times New Roman" panose="02020603050405020304" pitchFamily="18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3337605" y="4319858"/>
            <a:ext cx="182791" cy="22394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>
              <a:cs typeface="Times New Roman" panose="02020603050405020304" pitchFamily="18" charset="0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3337605" y="4953092"/>
            <a:ext cx="182791" cy="22394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>
              <a:cs typeface="Times New Roman" panose="02020603050405020304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3337605" y="5543900"/>
            <a:ext cx="182791" cy="22394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3314997" y="327960"/>
            <a:ext cx="228004" cy="373275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200" b="1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3A0A6A8-9A9B-471F-BA95-A5BF4A01500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57829" r="37037" b="6663"/>
          <a:stretch/>
        </p:blipFill>
        <p:spPr>
          <a:xfrm>
            <a:off x="2105603" y="6616284"/>
            <a:ext cx="1232002" cy="12507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4D5321F-5E7E-42F1-9F66-FFFE6717A9C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6" t="70410" r="40556" b="15890"/>
          <a:stretch/>
        </p:blipFill>
        <p:spPr>
          <a:xfrm>
            <a:off x="5173927" y="7720552"/>
            <a:ext cx="908624" cy="7116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7AB49B0-AF6A-43EF-93D0-55F7E157B9C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1" t="65098" r="39815" b="22041"/>
          <a:stretch/>
        </p:blipFill>
        <p:spPr>
          <a:xfrm>
            <a:off x="3953578" y="7661553"/>
            <a:ext cx="908625" cy="7706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6FA6E35-4B5D-457C-A7C0-1B4C8D98045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55871" r="38889" b="8061"/>
          <a:stretch/>
        </p:blipFill>
        <p:spPr>
          <a:xfrm>
            <a:off x="5173927" y="6661557"/>
            <a:ext cx="908625" cy="9486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39421FD-FA46-43B1-BB67-F770D910ADC5}"/>
              </a:ext>
            </a:extLst>
          </p:cNvPr>
          <p:cNvSpPr txBox="1"/>
          <p:nvPr/>
        </p:nvSpPr>
        <p:spPr>
          <a:xfrm>
            <a:off x="3774159" y="8483827"/>
            <a:ext cx="126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dirty="0"/>
              <a:t>Control</a:t>
            </a:r>
          </a:p>
          <a:p>
            <a:pPr algn="ctr"/>
            <a:r>
              <a:rPr lang="en-IN" sz="1200" dirty="0"/>
              <a:t>No fungal growth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D429297-3073-4DDB-A006-17FDCAD36E37}"/>
              </a:ext>
            </a:extLst>
          </p:cNvPr>
          <p:cNvSpPr txBox="1"/>
          <p:nvPr/>
        </p:nvSpPr>
        <p:spPr>
          <a:xfrm>
            <a:off x="5090688" y="8487482"/>
            <a:ext cx="107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dirty="0"/>
              <a:t>Inoculated</a:t>
            </a:r>
          </a:p>
          <a:p>
            <a:pPr algn="ctr"/>
            <a:r>
              <a:rPr lang="en-IN" sz="1200" dirty="0"/>
              <a:t>Fungal growth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B74ED43-39B6-48EE-AE8A-370C0696DA6B}"/>
              </a:ext>
            </a:extLst>
          </p:cNvPr>
          <p:cNvSpPr txBox="1"/>
          <p:nvPr/>
        </p:nvSpPr>
        <p:spPr>
          <a:xfrm>
            <a:off x="624329" y="7880867"/>
            <a:ext cx="769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Inoculum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854630-43F1-458C-8E56-A7FA38AB182A}"/>
              </a:ext>
            </a:extLst>
          </p:cNvPr>
          <p:cNvSpPr txBox="1"/>
          <p:nvPr/>
        </p:nvSpPr>
        <p:spPr>
          <a:xfrm>
            <a:off x="2334671" y="7867080"/>
            <a:ext cx="773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Substrate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A20A4A8-6879-4E13-986A-E30BD7CB706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1" t="54294" r="38746" b="8544"/>
          <a:stretch/>
        </p:blipFill>
        <p:spPr>
          <a:xfrm>
            <a:off x="3953578" y="6632647"/>
            <a:ext cx="908625" cy="977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82BFD1-E691-4F7F-99D2-40EFE54B47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7" t="15562" r="29482" b="19291"/>
          <a:stretch/>
        </p:blipFill>
        <p:spPr>
          <a:xfrm>
            <a:off x="349372" y="6621683"/>
            <a:ext cx="1319677" cy="1239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EC7982A-9EC3-4F73-B1DD-3DAC32419551}"/>
              </a:ext>
            </a:extLst>
          </p:cNvPr>
          <p:cNvSpPr txBox="1"/>
          <p:nvPr/>
        </p:nvSpPr>
        <p:spPr>
          <a:xfrm flipH="1">
            <a:off x="126915" y="1183793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A</a:t>
            </a:r>
            <a:endParaRPr lang="en-US" sz="12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B3DBCC7-892D-42B6-81E6-6E8FC746CFC5}"/>
              </a:ext>
            </a:extLst>
          </p:cNvPr>
          <p:cNvSpPr txBox="1"/>
          <p:nvPr/>
        </p:nvSpPr>
        <p:spPr>
          <a:xfrm flipH="1">
            <a:off x="126915" y="6243889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B</a:t>
            </a:r>
            <a:endParaRPr lang="en-US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22FA87D-137F-420C-819D-09817116572A}"/>
              </a:ext>
            </a:extLst>
          </p:cNvPr>
          <p:cNvSpPr txBox="1"/>
          <p:nvPr/>
        </p:nvSpPr>
        <p:spPr>
          <a:xfrm flipH="1">
            <a:off x="54942" y="6497146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 err="1"/>
              <a:t>i.</a:t>
            </a:r>
            <a:endParaRPr lang="en-US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41402CB-27AF-444E-91FE-17E236DC0BEE}"/>
              </a:ext>
            </a:extLst>
          </p:cNvPr>
          <p:cNvSpPr txBox="1"/>
          <p:nvPr/>
        </p:nvSpPr>
        <p:spPr>
          <a:xfrm flipH="1">
            <a:off x="1795868" y="6497146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ii.</a:t>
            </a:r>
            <a:endParaRPr lang="en-US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E6D60B8-2A97-48F8-A975-42ECD24430E4}"/>
              </a:ext>
            </a:extLst>
          </p:cNvPr>
          <p:cNvSpPr txBox="1"/>
          <p:nvPr/>
        </p:nvSpPr>
        <p:spPr>
          <a:xfrm flipH="1">
            <a:off x="3596735" y="649714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iii.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40DBAF4-6F31-4017-AEF1-88BF0F3BA094}"/>
              </a:ext>
            </a:extLst>
          </p:cNvPr>
          <p:cNvSpPr/>
          <p:nvPr/>
        </p:nvSpPr>
        <p:spPr>
          <a:xfrm>
            <a:off x="3928335" y="6616285"/>
            <a:ext cx="963705" cy="18429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16B76601-D0A5-4D2B-9E46-FEDBA23ED04F}"/>
              </a:ext>
            </a:extLst>
          </p:cNvPr>
          <p:cNvSpPr/>
          <p:nvPr/>
        </p:nvSpPr>
        <p:spPr>
          <a:xfrm>
            <a:off x="5142978" y="6632648"/>
            <a:ext cx="963705" cy="1826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6A1DC0-27D5-4478-A3C9-52850DACDE16}"/>
              </a:ext>
            </a:extLst>
          </p:cNvPr>
          <p:cNvSpPr/>
          <p:nvPr/>
        </p:nvSpPr>
        <p:spPr>
          <a:xfrm>
            <a:off x="4392930" y="7038348"/>
            <a:ext cx="89535" cy="79196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20257582-CEBD-4A33-BEE7-41B426FF9508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953580" y="7077946"/>
            <a:ext cx="439350" cy="583607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F1F1E8AF-E7D8-40C6-9819-04FC2DC0CC57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82465" y="7077946"/>
            <a:ext cx="379738" cy="583607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469C84E-93C6-4066-AFF1-D1FDAD1B3EDC}"/>
              </a:ext>
            </a:extLst>
          </p:cNvPr>
          <p:cNvSpPr/>
          <p:nvPr/>
        </p:nvSpPr>
        <p:spPr>
          <a:xfrm>
            <a:off x="5624831" y="6922143"/>
            <a:ext cx="125107" cy="11620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70D5924-E3AE-4F48-BA86-78A2F4D6A3E1}"/>
              </a:ext>
            </a:extLst>
          </p:cNvPr>
          <p:cNvCxnSpPr/>
          <p:nvPr/>
        </p:nvCxnSpPr>
        <p:spPr>
          <a:xfrm flipH="1">
            <a:off x="5173927" y="6983103"/>
            <a:ext cx="450904" cy="7374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084BB738-F5F1-4811-AEB8-BA5512850578}"/>
              </a:ext>
            </a:extLst>
          </p:cNvPr>
          <p:cNvCxnSpPr>
            <a:stCxn id="44" idx="3"/>
          </p:cNvCxnSpPr>
          <p:nvPr/>
        </p:nvCxnSpPr>
        <p:spPr>
          <a:xfrm>
            <a:off x="5749938" y="6980246"/>
            <a:ext cx="332613" cy="74030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9ED895D-68C0-42E2-9918-49C92CAB8531}"/>
              </a:ext>
            </a:extLst>
          </p:cNvPr>
          <p:cNvSpPr txBox="1"/>
          <p:nvPr/>
        </p:nvSpPr>
        <p:spPr>
          <a:xfrm>
            <a:off x="85006" y="0"/>
            <a:ext cx="69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Figure 4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4566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CA72368-86E7-4CB2-8804-5C3B8C00F255}"/>
              </a:ext>
            </a:extLst>
          </p:cNvPr>
          <p:cNvSpPr txBox="1"/>
          <p:nvPr/>
        </p:nvSpPr>
        <p:spPr>
          <a:xfrm>
            <a:off x="632103" y="1071870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A</a:t>
            </a:r>
            <a:endParaRPr lang="en-US" sz="12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91A6E7D-EEF3-4CD1-A816-6AF3770100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24836" r="23889" b="9459"/>
          <a:stretch/>
        </p:blipFill>
        <p:spPr>
          <a:xfrm>
            <a:off x="3541025" y="1348869"/>
            <a:ext cx="2651919" cy="24249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A9310AD-9AF8-4356-9675-EA7C677C4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19244" r="26296" b="7782"/>
          <a:stretch/>
        </p:blipFill>
        <p:spPr>
          <a:xfrm>
            <a:off x="909743" y="1348869"/>
            <a:ext cx="2517815" cy="24249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462DC7D-726E-4F35-A1A6-2B468D2E14A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4" t="16169" r="41111" b="26794"/>
          <a:stretch/>
        </p:blipFill>
        <p:spPr>
          <a:xfrm>
            <a:off x="2371756" y="4142028"/>
            <a:ext cx="819000" cy="234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535B819-5913-40F4-9AD8-2519216B8E03}"/>
              </a:ext>
            </a:extLst>
          </p:cNvPr>
          <p:cNvSpPr txBox="1"/>
          <p:nvPr/>
        </p:nvSpPr>
        <p:spPr>
          <a:xfrm>
            <a:off x="1599283" y="6482028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D27199B-7237-4FA3-A2B7-FEE0194C8BD6}"/>
              </a:ext>
            </a:extLst>
          </p:cNvPr>
          <p:cNvSpPr txBox="1"/>
          <p:nvPr/>
        </p:nvSpPr>
        <p:spPr>
          <a:xfrm>
            <a:off x="2306166" y="6502010"/>
            <a:ext cx="1048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cs typeface="Arial" panose="020B0604020202020204" pitchFamily="34" charset="0"/>
              </a:rPr>
              <a:t>DRR Infected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FE1146-3770-4D9E-95F9-5F9EAB4A78D4}"/>
              </a:ext>
            </a:extLst>
          </p:cNvPr>
          <p:cNvSpPr txBox="1"/>
          <p:nvPr/>
        </p:nvSpPr>
        <p:spPr>
          <a:xfrm>
            <a:off x="1809340" y="3773776"/>
            <a:ext cx="65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BA2B084-86E3-4718-9BB3-95FCD4F58E00}"/>
              </a:ext>
            </a:extLst>
          </p:cNvPr>
          <p:cNvSpPr txBox="1"/>
          <p:nvPr/>
        </p:nvSpPr>
        <p:spPr>
          <a:xfrm>
            <a:off x="4447697" y="3773776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cs typeface="Arial" panose="020B0604020202020204" pitchFamily="34" charset="0"/>
              </a:rPr>
              <a:t>Sick pot</a:t>
            </a: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xmlns="" id="{8F76CA96-58C6-4753-B304-75C9575A04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424975"/>
              </p:ext>
            </p:extLst>
          </p:nvPr>
        </p:nvGraphicFramePr>
        <p:xfrm>
          <a:off x="3846497" y="4142028"/>
          <a:ext cx="2720300" cy="2751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5-Point Star 9">
            <a:extLst>
              <a:ext uri="{FF2B5EF4-FFF2-40B4-BE49-F238E27FC236}">
                <a16:creationId xmlns:a16="http://schemas.microsoft.com/office/drawing/2014/main" xmlns="" id="{97B01F66-5FC3-402E-B954-024E849E35F2}"/>
              </a:ext>
            </a:extLst>
          </p:cNvPr>
          <p:cNvSpPr/>
          <p:nvPr/>
        </p:nvSpPr>
        <p:spPr>
          <a:xfrm>
            <a:off x="5939002" y="6142002"/>
            <a:ext cx="45719" cy="45719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6EACD415-CDCE-4907-9670-4246777AD16E}"/>
              </a:ext>
            </a:extLst>
          </p:cNvPr>
          <p:cNvCxnSpPr>
            <a:cxnSpLocks/>
          </p:cNvCxnSpPr>
          <p:nvPr/>
        </p:nvCxnSpPr>
        <p:spPr>
          <a:xfrm flipH="1">
            <a:off x="2692361" y="6120993"/>
            <a:ext cx="69519" cy="4201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23303C2-D9A5-4DFA-90A9-BF69BD36F42A}"/>
              </a:ext>
            </a:extLst>
          </p:cNvPr>
          <p:cNvSpPr txBox="1"/>
          <p:nvPr/>
        </p:nvSpPr>
        <p:spPr>
          <a:xfrm>
            <a:off x="1200823" y="3957902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C</a:t>
            </a:r>
            <a:endParaRPr lang="en-US" sz="1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9810AC9-52C0-4411-94F2-03F1A5DC7841}"/>
              </a:ext>
            </a:extLst>
          </p:cNvPr>
          <p:cNvSpPr txBox="1"/>
          <p:nvPr/>
        </p:nvSpPr>
        <p:spPr>
          <a:xfrm>
            <a:off x="3899800" y="3957902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D</a:t>
            </a:r>
            <a:endParaRPr lang="en-US" sz="1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C836274-2265-4197-BD02-3AEDA2746F09}"/>
              </a:ext>
            </a:extLst>
          </p:cNvPr>
          <p:cNvSpPr txBox="1"/>
          <p:nvPr/>
        </p:nvSpPr>
        <p:spPr>
          <a:xfrm>
            <a:off x="1196013" y="7111625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E</a:t>
            </a:r>
            <a:endParaRPr lang="en-US" sz="1200" b="1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54029D4-60E5-47B9-B3E7-14FEE8521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r="28445"/>
          <a:stretch/>
        </p:blipFill>
        <p:spPr>
          <a:xfrm>
            <a:off x="3675112" y="7234341"/>
            <a:ext cx="1824766" cy="236767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2054FAB-4509-41B2-96EB-71A7209401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34518"/>
          <a:stretch/>
        </p:blipFill>
        <p:spPr>
          <a:xfrm>
            <a:off x="1457971" y="7294063"/>
            <a:ext cx="1971029" cy="230795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4593C8D-0E6E-41BB-A6F1-998E7F4180E6}"/>
              </a:ext>
            </a:extLst>
          </p:cNvPr>
          <p:cNvSpPr txBox="1"/>
          <p:nvPr/>
        </p:nvSpPr>
        <p:spPr>
          <a:xfrm>
            <a:off x="2113940" y="9629001"/>
            <a:ext cx="65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D702249-6F37-4331-BBBB-73789BEE7D65}"/>
              </a:ext>
            </a:extLst>
          </p:cNvPr>
          <p:cNvSpPr txBox="1"/>
          <p:nvPr/>
        </p:nvSpPr>
        <p:spPr>
          <a:xfrm>
            <a:off x="4243491" y="9629001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cs typeface="Arial" panose="020B0604020202020204" pitchFamily="34" charset="0"/>
              </a:rPr>
              <a:t>Sick pot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3B44DEE-3BA6-401F-92B8-FDB9E2F1B277}"/>
              </a:ext>
            </a:extLst>
          </p:cNvPr>
          <p:cNvSpPr txBox="1"/>
          <p:nvPr/>
        </p:nvSpPr>
        <p:spPr>
          <a:xfrm>
            <a:off x="3429022" y="7111625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F</a:t>
            </a:r>
            <a:endParaRPr lang="en-US" sz="1200" b="1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EEADDDFC-D46D-4FEC-AE43-E23B26A244B3}"/>
              </a:ext>
            </a:extLst>
          </p:cNvPr>
          <p:cNvCxnSpPr>
            <a:cxnSpLocks/>
          </p:cNvCxnSpPr>
          <p:nvPr/>
        </p:nvCxnSpPr>
        <p:spPr>
          <a:xfrm flipH="1">
            <a:off x="3991100" y="7861290"/>
            <a:ext cx="83819" cy="1295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D13BE8F1-8D47-4D7B-BBB7-05FA929F369F}"/>
              </a:ext>
            </a:extLst>
          </p:cNvPr>
          <p:cNvCxnSpPr>
            <a:cxnSpLocks/>
          </p:cNvCxnSpPr>
          <p:nvPr/>
        </p:nvCxnSpPr>
        <p:spPr>
          <a:xfrm flipH="1">
            <a:off x="5180629" y="8120370"/>
            <a:ext cx="125572" cy="1257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BC06CDA-6171-4E9C-A654-0F51F467C8DF}"/>
              </a:ext>
            </a:extLst>
          </p:cNvPr>
          <p:cNvSpPr txBox="1"/>
          <p:nvPr/>
        </p:nvSpPr>
        <p:spPr>
          <a:xfrm>
            <a:off x="3474631" y="1071869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B</a:t>
            </a:r>
            <a:endParaRPr lang="en-US" sz="12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3A45D87-A5FE-4A45-8450-09C339CCFF0B}"/>
              </a:ext>
            </a:extLst>
          </p:cNvPr>
          <p:cNvSpPr txBox="1"/>
          <p:nvPr/>
        </p:nvSpPr>
        <p:spPr>
          <a:xfrm>
            <a:off x="85006" y="0"/>
            <a:ext cx="69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Figure 5</a:t>
            </a:r>
            <a:endParaRPr lang="en-US" sz="1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141A5A-F5C7-4488-B046-91C0585125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5" t="21751" r="39822" b="370"/>
          <a:stretch/>
        </p:blipFill>
        <p:spPr>
          <a:xfrm>
            <a:off x="1471509" y="4142028"/>
            <a:ext cx="772473" cy="233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5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4579B9-40F1-4F33-B1FC-5CD0C199E2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211" y="6114554"/>
            <a:ext cx="1889760" cy="1343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7AB0DE-CDFC-44D5-B2B5-B70FE78A0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2582" y="6114554"/>
            <a:ext cx="1889760" cy="1343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C447C5-83CA-4705-99E8-1C535539B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7001" y="6114554"/>
            <a:ext cx="1889760" cy="1343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CC16D1-A4EA-4AF4-8F48-6FE2B7353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4791" y="6114554"/>
            <a:ext cx="1889760" cy="1343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050601-8042-49DA-B325-B2AC3F760E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t="11863" r="29225" b="10968"/>
          <a:stretch/>
        </p:blipFill>
        <p:spPr>
          <a:xfrm>
            <a:off x="1775631" y="990603"/>
            <a:ext cx="2897969" cy="4205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C418C6-8B90-4BDE-8B2B-9E45BCA2041B}"/>
              </a:ext>
            </a:extLst>
          </p:cNvPr>
          <p:cNvSpPr txBox="1"/>
          <p:nvPr/>
        </p:nvSpPr>
        <p:spPr>
          <a:xfrm>
            <a:off x="1497991" y="852103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A</a:t>
            </a:r>
            <a:endParaRPr lang="en-US"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31D312-6956-474A-A2C5-E4132A20165D}"/>
              </a:ext>
            </a:extLst>
          </p:cNvPr>
          <p:cNvSpPr txBox="1"/>
          <p:nvPr/>
        </p:nvSpPr>
        <p:spPr>
          <a:xfrm>
            <a:off x="434535" y="5564588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B</a:t>
            </a:r>
            <a:endParaRPr lang="en-US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E9EEF4-2C43-411F-A210-8F6C9309555C}"/>
              </a:ext>
            </a:extLst>
          </p:cNvPr>
          <p:cNvSpPr txBox="1"/>
          <p:nvPr/>
        </p:nvSpPr>
        <p:spPr>
          <a:xfrm>
            <a:off x="1775631" y="5287588"/>
            <a:ext cx="65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CB93E48-6A43-4B31-BC27-A25CC54DA787}"/>
              </a:ext>
            </a:extLst>
          </p:cNvPr>
          <p:cNvSpPr txBox="1"/>
          <p:nvPr/>
        </p:nvSpPr>
        <p:spPr>
          <a:xfrm>
            <a:off x="2396783" y="5287588"/>
            <a:ext cx="710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>
                <a:cs typeface="Arial" panose="020B0604020202020204" pitchFamily="34" charset="0"/>
              </a:rPr>
              <a:t>Drought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77EC375-D122-4649-BFC8-94888CB5EABB}"/>
              </a:ext>
            </a:extLst>
          </p:cNvPr>
          <p:cNvSpPr txBox="1"/>
          <p:nvPr/>
        </p:nvSpPr>
        <p:spPr>
          <a:xfrm>
            <a:off x="3069231" y="5287588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>
                <a:cs typeface="Arial" panose="020B0604020202020204" pitchFamily="34" charset="0"/>
              </a:rPr>
              <a:t>Pathogen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F509EFE-02B7-4908-842C-8185CB899A96}"/>
              </a:ext>
            </a:extLst>
          </p:cNvPr>
          <p:cNvSpPr txBox="1"/>
          <p:nvPr/>
        </p:nvSpPr>
        <p:spPr>
          <a:xfrm>
            <a:off x="3820611" y="5195255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>
                <a:cs typeface="Arial" panose="020B0604020202020204" pitchFamily="34" charset="0"/>
              </a:rPr>
              <a:t>Combined </a:t>
            </a:r>
          </a:p>
          <a:p>
            <a:pPr algn="ctr"/>
            <a:r>
              <a:rPr lang="en-IN" sz="1200" b="1" dirty="0">
                <a:cs typeface="Arial" panose="020B0604020202020204" pitchFamily="34" charset="0"/>
              </a:rPr>
              <a:t>stress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067856-0471-4069-A8F1-C26A5D430173}"/>
              </a:ext>
            </a:extLst>
          </p:cNvPr>
          <p:cNvSpPr txBox="1"/>
          <p:nvPr/>
        </p:nvSpPr>
        <p:spPr>
          <a:xfrm>
            <a:off x="1054546" y="7790097"/>
            <a:ext cx="65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39D5128-59F4-4373-877D-294D4B66454C}"/>
              </a:ext>
            </a:extLst>
          </p:cNvPr>
          <p:cNvSpPr txBox="1"/>
          <p:nvPr/>
        </p:nvSpPr>
        <p:spPr>
          <a:xfrm>
            <a:off x="2541386" y="7790097"/>
            <a:ext cx="710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>
                <a:cs typeface="Arial" panose="020B0604020202020204" pitchFamily="34" charset="0"/>
              </a:rPr>
              <a:t>Drought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A42592-9158-4AAB-8D75-AB1B96B3B399}"/>
              </a:ext>
            </a:extLst>
          </p:cNvPr>
          <p:cNvSpPr txBox="1"/>
          <p:nvPr/>
        </p:nvSpPr>
        <p:spPr>
          <a:xfrm>
            <a:off x="3845749" y="7790097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>
                <a:cs typeface="Arial" panose="020B0604020202020204" pitchFamily="34" charset="0"/>
              </a:rPr>
              <a:t>Pathogen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14CB206-DEE6-4BA3-904D-E3B9828A9801}"/>
              </a:ext>
            </a:extLst>
          </p:cNvPr>
          <p:cNvSpPr txBox="1"/>
          <p:nvPr/>
        </p:nvSpPr>
        <p:spPr>
          <a:xfrm>
            <a:off x="5139682" y="7697764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200" b="1" dirty="0">
                <a:cs typeface="Arial" panose="020B0604020202020204" pitchFamily="34" charset="0"/>
              </a:rPr>
              <a:t>Combined </a:t>
            </a:r>
          </a:p>
          <a:p>
            <a:pPr algn="ctr"/>
            <a:r>
              <a:rPr lang="en-IN" sz="1200" b="1" dirty="0">
                <a:cs typeface="Arial" panose="020B0604020202020204" pitchFamily="34" charset="0"/>
              </a:rPr>
              <a:t>stress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D3AA5E52-E407-4457-8A20-6791A77E4460}"/>
              </a:ext>
            </a:extLst>
          </p:cNvPr>
          <p:cNvCxnSpPr>
            <a:cxnSpLocks/>
          </p:cNvCxnSpPr>
          <p:nvPr/>
        </p:nvCxnSpPr>
        <p:spPr>
          <a:xfrm>
            <a:off x="5353050" y="6191250"/>
            <a:ext cx="62103" cy="449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0375CE61-BEAF-431A-A334-52303EA847B3}"/>
              </a:ext>
            </a:extLst>
          </p:cNvPr>
          <p:cNvCxnSpPr>
            <a:cxnSpLocks/>
          </p:cNvCxnSpPr>
          <p:nvPr/>
        </p:nvCxnSpPr>
        <p:spPr>
          <a:xfrm>
            <a:off x="5271770" y="6681470"/>
            <a:ext cx="62103" cy="449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FDA91A15-D5D6-4501-A4F5-4EA5D24B76E7}"/>
              </a:ext>
            </a:extLst>
          </p:cNvPr>
          <p:cNvCxnSpPr>
            <a:cxnSpLocks/>
          </p:cNvCxnSpPr>
          <p:nvPr/>
        </p:nvCxnSpPr>
        <p:spPr>
          <a:xfrm>
            <a:off x="4095750" y="6786468"/>
            <a:ext cx="59563" cy="449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466FC65-14C2-4595-B265-F19235977FA6}"/>
              </a:ext>
            </a:extLst>
          </p:cNvPr>
          <p:cNvSpPr txBox="1"/>
          <p:nvPr/>
        </p:nvSpPr>
        <p:spPr>
          <a:xfrm>
            <a:off x="85006" y="0"/>
            <a:ext cx="69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Figure 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915845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1570</TotalTime>
  <Words>337</Words>
  <Application>Microsoft Office PowerPoint</Application>
  <PresentationFormat>A4 Paper (210x297 mm)</PresentationFormat>
  <Paragraphs>95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Vadivelmurugan Irulappan</dc:creator>
  <cp:lastModifiedBy>Senthil-Kumar Muthappa</cp:lastModifiedBy>
  <cp:revision>94</cp:revision>
  <dcterms:created xsi:type="dcterms:W3CDTF">2020-03-30T05:57:26Z</dcterms:created>
  <dcterms:modified xsi:type="dcterms:W3CDTF">2020-05-29T10:22:53Z</dcterms:modified>
</cp:coreProperties>
</file>