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451"/>
    <p:restoredTop sz="94643"/>
  </p:normalViewPr>
  <p:slideViewPr>
    <p:cSldViewPr snapToGrid="0" snapToObjects="1">
      <p:cViewPr varScale="1">
        <p:scale>
          <a:sx n="97" d="100"/>
          <a:sy n="97" d="100"/>
        </p:scale>
        <p:origin x="240" y="4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F5133A-5969-6B4D-9287-3BCBE8686D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BC04F5-15EE-D24B-80B0-45B50AD0AC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8DBB8B-97C5-F642-ADA4-5C975D7DFE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BBE31-4035-CF41-BDAC-BCBF60336050}" type="datetimeFigureOut">
              <a:rPr lang="en-US" smtClean="0"/>
              <a:t>4/21/21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F2FDF2-D887-7641-9498-F2D5C40B04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F89C59-1776-7C4F-BAC1-05553FF0BA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183BA-914C-454D-A52F-9EFCAE0EC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19805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E49DD0-4008-684B-B091-E896C575F7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401C7B0-8E3C-A64A-ADA9-9915FB7CF3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062BCB-2423-674C-8036-0447825900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BBE31-4035-CF41-BDAC-BCBF60336050}" type="datetimeFigureOut">
              <a:rPr lang="en-US" smtClean="0"/>
              <a:t>4/21/21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74A7A3-B2D8-4B44-B582-A5A5EA8E58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5025E3-7A4A-874F-8449-8E027A529B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183BA-914C-454D-A52F-9EFCAE0EC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4948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CD8A2A1-3F59-D143-9F17-5A840A04E4A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41409C5-195F-3243-B908-245A750DAC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D2EF2D-8BB2-0F4C-82EC-008657821F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BBE31-4035-CF41-BDAC-BCBF60336050}" type="datetimeFigureOut">
              <a:rPr lang="en-US" smtClean="0"/>
              <a:t>4/21/21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AB5B27-7434-0442-BAA7-2276AD14D6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A66A50-AC56-9641-8920-0E47702888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183BA-914C-454D-A52F-9EFCAE0EC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62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DC1754-AF86-D746-B68E-5AC2746FFD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C7A624-1D0D-3747-98F8-01FCCA045F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F42D5F-82D6-0C4B-8FC0-06B7F216C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BBE31-4035-CF41-BDAC-BCBF60336050}" type="datetimeFigureOut">
              <a:rPr lang="en-US" smtClean="0"/>
              <a:t>4/21/21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1D4875-3ED1-1E4D-AB43-E578EAEAB1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5F0537-157A-9E49-BC01-215DD5A649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183BA-914C-454D-A52F-9EFCAE0EC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501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EA902A-8DE5-EA42-A5D0-B9669B6CC7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AEE4E5-A05A-1F4B-B211-26B5F60DED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384C82-39BD-D048-BFFA-302E2134CE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BBE31-4035-CF41-BDAC-BCBF60336050}" type="datetimeFigureOut">
              <a:rPr lang="en-US" smtClean="0"/>
              <a:t>4/21/21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00F3E8-55D6-FE43-802B-EEC127247D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0AD049-A0C8-A24F-9EF1-228494BCA5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183BA-914C-454D-A52F-9EFCAE0EC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5394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773458-ABF7-EA45-B40F-2D47CEA33A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E3EAFB-4094-EE48-AC31-67A7974890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2A82DE-547A-BC43-9F93-EF09C86F58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163ACD-A199-BD45-9B5D-631757F26F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BBE31-4035-CF41-BDAC-BCBF60336050}" type="datetimeFigureOut">
              <a:rPr lang="en-US" smtClean="0"/>
              <a:t>4/21/21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A2B11F-8504-9443-8396-64BA7BE73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D01951-45A8-304C-995B-92E74ED359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183BA-914C-454D-A52F-9EFCAE0EC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543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2CC0D2-9940-B24E-B30E-322296873F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B80EDC-C7A5-6E46-BDA9-F9FEC05B5F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887B86-B5CA-A84F-9C16-97840E4B2D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9C7D73D-59CF-C648-B855-525802FD12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1A8AE6A-253E-E34B-AA68-F698DEEE77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C126514-4A4B-1D4B-851E-E6F6BDC27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BBE31-4035-CF41-BDAC-BCBF60336050}" type="datetimeFigureOut">
              <a:rPr lang="en-US" smtClean="0"/>
              <a:t>4/21/21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5605696-EB72-AC46-B6D8-B71A3227EE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523BA49-ECD0-4F4A-9E85-61980C050E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183BA-914C-454D-A52F-9EFCAE0EC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358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EB5B61-E208-0944-8BE4-273D627F97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A951332-0688-6D43-910B-4CC825E0E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BBE31-4035-CF41-BDAC-BCBF60336050}" type="datetimeFigureOut">
              <a:rPr lang="en-US" smtClean="0"/>
              <a:t>4/21/21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9F46F34-B3BA-2F46-9B54-D3786919EE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1CEBC69-545C-CE44-AAB4-39650DCD2C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183BA-914C-454D-A52F-9EFCAE0EC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1912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8026B07-2BAB-044B-A487-D788282DC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BBE31-4035-CF41-BDAC-BCBF60336050}" type="datetimeFigureOut">
              <a:rPr lang="en-US" smtClean="0"/>
              <a:t>4/21/21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F95EF87-1A1C-E34C-9C4F-EE78CC56FC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EE4B0B-B189-5840-B50D-9D60DA505C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183BA-914C-454D-A52F-9EFCAE0EC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93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0559D8-86E0-D04D-8D34-B72C05D916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9B78ED-5C97-EF47-8BA0-7767BFEC66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34D645-B49D-BB49-8010-66C55FD690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6EEAC2-70C3-5748-AB68-9CC3171391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BBE31-4035-CF41-BDAC-BCBF60336050}" type="datetimeFigureOut">
              <a:rPr lang="en-US" smtClean="0"/>
              <a:t>4/21/21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275ED1-C298-FA46-8C48-838ED1CCAA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E3286E-4FEB-EB40-B55F-E202FCA352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183BA-914C-454D-A52F-9EFCAE0EC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835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80B894-8ED6-7443-8014-6112570E32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AEA8415-9C63-BB41-986A-E4EF97BBCA6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64C280-4AC6-4045-80FF-1ACEB88808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1EC50C-705F-C846-9500-ED3E1723D4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BBE31-4035-CF41-BDAC-BCBF60336050}" type="datetimeFigureOut">
              <a:rPr lang="en-US" smtClean="0"/>
              <a:t>4/21/21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AEE5FF-6651-984E-8E0B-37FB905AB0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FF24C0-3A7A-9C41-B561-D844E66697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183BA-914C-454D-A52F-9EFCAE0EC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6376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516EFB2-683C-C042-9B66-71D4DBC11D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0A2F50-1154-A44C-9855-52A6A83DE1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8E6AE7-EA7B-4043-9444-1DEAA58B17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1BBE31-4035-CF41-BDAC-BCBF60336050}" type="datetimeFigureOut">
              <a:rPr lang="en-US" smtClean="0"/>
              <a:t>4/21/21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0C77BE-155E-8443-AD0C-5E5C664242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F848C8-E2C7-F54D-BF2C-611069815F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C183BA-914C-454D-A52F-9EFCAE0EC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74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33D8805-C2C9-7848-B637-4B9EF2EC33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040" y="362652"/>
            <a:ext cx="10515600" cy="1325563"/>
          </a:xfrm>
        </p:spPr>
        <p:txBody>
          <a:bodyPr/>
          <a:lstStyle/>
          <a:p>
            <a:r>
              <a:rPr lang="en-US" b="1" dirty="0"/>
              <a:t>4.1.3 </a:t>
            </a:r>
            <a:r>
              <a:rPr lang="en-US" dirty="0"/>
              <a:t>Counting foci in body wall muscle from </a:t>
            </a:r>
            <a:br>
              <a:rPr lang="en-US" dirty="0"/>
            </a:br>
            <a:r>
              <a:rPr lang="en-US" dirty="0"/>
              <a:t>	   acquired images using ImageJ/FIJI</a:t>
            </a:r>
            <a:r>
              <a:rPr lang="en-US" dirty="0">
                <a:effectLst/>
              </a:rPr>
              <a:t> </a:t>
            </a:r>
            <a:endParaRPr lang="en-US" dirty="0"/>
          </a:p>
        </p:txBody>
      </p:sp>
      <p:grpSp>
        <p:nvGrpSpPr>
          <p:cNvPr id="136" name="Group 135">
            <a:extLst>
              <a:ext uri="{FF2B5EF4-FFF2-40B4-BE49-F238E27FC236}">
                <a16:creationId xmlns:a16="http://schemas.microsoft.com/office/drawing/2014/main" id="{CD39DDB0-1313-7F47-A7EA-771FE4D34486}"/>
              </a:ext>
            </a:extLst>
          </p:cNvPr>
          <p:cNvGrpSpPr/>
          <p:nvPr/>
        </p:nvGrpSpPr>
        <p:grpSpPr>
          <a:xfrm>
            <a:off x="1983107" y="2743199"/>
            <a:ext cx="8225785" cy="2069884"/>
            <a:chOff x="1983107" y="2743199"/>
            <a:chExt cx="8225785" cy="2069884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8918AD3A-4F51-DF44-808C-7D5437D95D4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t="7180" b="8522"/>
            <a:stretch/>
          </p:blipFill>
          <p:spPr>
            <a:xfrm>
              <a:off x="1983107" y="2743199"/>
              <a:ext cx="8225785" cy="1668281"/>
            </a:xfrm>
            <a:prstGeom prst="rect">
              <a:avLst/>
            </a:prstGeom>
          </p:spPr>
        </p:pic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0644A9BA-081B-6E4A-BE08-5CCD1DA1DDAC}"/>
                </a:ext>
              </a:extLst>
            </p:cNvPr>
            <p:cNvSpPr txBox="1"/>
            <p:nvPr/>
          </p:nvSpPr>
          <p:spPr>
            <a:xfrm>
              <a:off x="6343589" y="3933844"/>
              <a:ext cx="79541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FF0000"/>
                  </a:solidFill>
                </a:rPr>
                <a:t>→</a:t>
              </a:r>
              <a:r>
                <a:rPr lang="en-US" b="1" dirty="0">
                  <a:solidFill>
                    <a:schemeClr val="bg1"/>
                  </a:solidFill>
                </a:rPr>
                <a:t>= 44</a:t>
              </a: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E51E98EA-778A-CC46-9145-696FD99DA094}"/>
                </a:ext>
              </a:extLst>
            </p:cNvPr>
            <p:cNvSpPr txBox="1"/>
            <p:nvPr/>
          </p:nvSpPr>
          <p:spPr>
            <a:xfrm>
              <a:off x="2429324" y="4443751"/>
              <a:ext cx="27227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/>
                <a:t>Arrows </a:t>
              </a:r>
              <a:r>
                <a:rPr lang="en-US" b="1" dirty="0">
                  <a:solidFill>
                    <a:srgbClr val="FF0000"/>
                  </a:solidFill>
                </a:rPr>
                <a:t>→</a:t>
              </a:r>
              <a:r>
                <a:rPr lang="en-US" b="1" dirty="0"/>
                <a:t> represent a foci </a:t>
              </a:r>
            </a:p>
          </p:txBody>
        </p:sp>
        <p:cxnSp>
          <p:nvCxnSpPr>
            <p:cNvPr id="45" name="Straight Arrow Connector 44">
              <a:extLst>
                <a:ext uri="{FF2B5EF4-FFF2-40B4-BE49-F238E27FC236}">
                  <a16:creationId xmlns:a16="http://schemas.microsoft.com/office/drawing/2014/main" id="{EC142442-6DC4-664E-936F-7CCF2E949EE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667520" y="3233390"/>
              <a:ext cx="74756" cy="71985"/>
            </a:xfrm>
            <a:prstGeom prst="straightConnector1">
              <a:avLst/>
            </a:prstGeom>
            <a:ln w="952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>
              <a:extLst>
                <a:ext uri="{FF2B5EF4-FFF2-40B4-BE49-F238E27FC236}">
                  <a16:creationId xmlns:a16="http://schemas.microsoft.com/office/drawing/2014/main" id="{F568CB2A-6C20-AD49-BEBC-51B6FD05454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985567" y="3319933"/>
              <a:ext cx="13733" cy="109114"/>
            </a:xfrm>
            <a:prstGeom prst="straightConnector1">
              <a:avLst/>
            </a:prstGeom>
            <a:ln w="952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Arrow Connector 46">
              <a:extLst>
                <a:ext uri="{FF2B5EF4-FFF2-40B4-BE49-F238E27FC236}">
                  <a16:creationId xmlns:a16="http://schemas.microsoft.com/office/drawing/2014/main" id="{B4E5C7C0-3CC8-B541-B42D-F73CD9C1367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202365" y="3370036"/>
              <a:ext cx="6247" cy="104190"/>
            </a:xfrm>
            <a:prstGeom prst="straightConnector1">
              <a:avLst/>
            </a:prstGeom>
            <a:ln w="952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Arrow Connector 47">
              <a:extLst>
                <a:ext uri="{FF2B5EF4-FFF2-40B4-BE49-F238E27FC236}">
                  <a16:creationId xmlns:a16="http://schemas.microsoft.com/office/drawing/2014/main" id="{D883D1E1-E283-7A4A-9F00-289863F384D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307202" y="3675041"/>
              <a:ext cx="37431" cy="88201"/>
            </a:xfrm>
            <a:prstGeom prst="straightConnector1">
              <a:avLst/>
            </a:prstGeom>
            <a:ln w="952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Arrow Connector 49">
              <a:extLst>
                <a:ext uri="{FF2B5EF4-FFF2-40B4-BE49-F238E27FC236}">
                  <a16:creationId xmlns:a16="http://schemas.microsoft.com/office/drawing/2014/main" id="{682C6D7C-802F-2340-9791-E453B1EEEF4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630514" y="3446157"/>
              <a:ext cx="34457" cy="100967"/>
            </a:xfrm>
            <a:prstGeom prst="straightConnector1">
              <a:avLst/>
            </a:prstGeom>
            <a:ln w="952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Arrow Connector 50">
              <a:extLst>
                <a:ext uri="{FF2B5EF4-FFF2-40B4-BE49-F238E27FC236}">
                  <a16:creationId xmlns:a16="http://schemas.microsoft.com/office/drawing/2014/main" id="{1DE66F1D-E212-7347-AA81-585839F7F8F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473450" y="4061026"/>
              <a:ext cx="57670" cy="83400"/>
            </a:xfrm>
            <a:prstGeom prst="straightConnector1">
              <a:avLst/>
            </a:prstGeom>
            <a:ln w="952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Arrow Connector 51">
              <a:extLst>
                <a:ext uri="{FF2B5EF4-FFF2-40B4-BE49-F238E27FC236}">
                  <a16:creationId xmlns:a16="http://schemas.microsoft.com/office/drawing/2014/main" id="{36FA36A5-4134-AD4C-A1F9-8C864FC8D00B}"/>
                </a:ext>
              </a:extLst>
            </p:cNvPr>
            <p:cNvCxnSpPr>
              <a:cxnSpLocks/>
            </p:cNvCxnSpPr>
            <p:nvPr/>
          </p:nvCxnSpPr>
          <p:spPr>
            <a:xfrm>
              <a:off x="8919794" y="3279168"/>
              <a:ext cx="0" cy="107731"/>
            </a:xfrm>
            <a:prstGeom prst="straightConnector1">
              <a:avLst/>
            </a:prstGeom>
            <a:ln w="952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Arrow Connector 52">
              <a:extLst>
                <a:ext uri="{FF2B5EF4-FFF2-40B4-BE49-F238E27FC236}">
                  <a16:creationId xmlns:a16="http://schemas.microsoft.com/office/drawing/2014/main" id="{BED89A5F-B5DF-194E-888D-FA9DC3D29976}"/>
                </a:ext>
              </a:extLst>
            </p:cNvPr>
            <p:cNvCxnSpPr>
              <a:cxnSpLocks/>
            </p:cNvCxnSpPr>
            <p:nvPr/>
          </p:nvCxnSpPr>
          <p:spPr>
            <a:xfrm>
              <a:off x="9308701" y="3241785"/>
              <a:ext cx="0" cy="111023"/>
            </a:xfrm>
            <a:prstGeom prst="straightConnector1">
              <a:avLst/>
            </a:prstGeom>
            <a:ln w="952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Arrow Connector 54">
              <a:extLst>
                <a:ext uri="{FF2B5EF4-FFF2-40B4-BE49-F238E27FC236}">
                  <a16:creationId xmlns:a16="http://schemas.microsoft.com/office/drawing/2014/main" id="{D2324562-9994-BE45-A861-9595968AF8E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8267380" y="3231698"/>
              <a:ext cx="8290" cy="94941"/>
            </a:xfrm>
            <a:prstGeom prst="straightConnector1">
              <a:avLst/>
            </a:prstGeom>
            <a:ln w="952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Arrow Connector 61">
              <a:extLst>
                <a:ext uri="{FF2B5EF4-FFF2-40B4-BE49-F238E27FC236}">
                  <a16:creationId xmlns:a16="http://schemas.microsoft.com/office/drawing/2014/main" id="{C25762A0-84E5-3A47-BE9A-D96A9E60F18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877458" y="3604814"/>
              <a:ext cx="34457" cy="100967"/>
            </a:xfrm>
            <a:prstGeom prst="straightConnector1">
              <a:avLst/>
            </a:prstGeom>
            <a:ln w="952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Arrow Connector 62">
              <a:extLst>
                <a:ext uri="{FF2B5EF4-FFF2-40B4-BE49-F238E27FC236}">
                  <a16:creationId xmlns:a16="http://schemas.microsoft.com/office/drawing/2014/main" id="{E9ACAACF-C93E-4B4D-A12F-19D42CB998B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877459" y="3785100"/>
              <a:ext cx="34457" cy="100967"/>
            </a:xfrm>
            <a:prstGeom prst="straightConnector1">
              <a:avLst/>
            </a:prstGeom>
            <a:ln w="952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Arrow Connector 63">
              <a:extLst>
                <a:ext uri="{FF2B5EF4-FFF2-40B4-BE49-F238E27FC236}">
                  <a16:creationId xmlns:a16="http://schemas.microsoft.com/office/drawing/2014/main" id="{8D4E23F8-C237-1D41-9F90-EC630FB30D0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095349" y="3583459"/>
              <a:ext cx="34457" cy="100967"/>
            </a:xfrm>
            <a:prstGeom prst="straightConnector1">
              <a:avLst/>
            </a:prstGeom>
            <a:ln w="952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Arrow Connector 64">
              <a:extLst>
                <a:ext uri="{FF2B5EF4-FFF2-40B4-BE49-F238E27FC236}">
                  <a16:creationId xmlns:a16="http://schemas.microsoft.com/office/drawing/2014/main" id="{2FF720CA-88D9-AB4F-9CBB-F188E546BAA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402471" y="3580866"/>
              <a:ext cx="0" cy="105989"/>
            </a:xfrm>
            <a:prstGeom prst="straightConnector1">
              <a:avLst/>
            </a:prstGeom>
            <a:ln w="952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Arrow Connector 66">
              <a:extLst>
                <a:ext uri="{FF2B5EF4-FFF2-40B4-BE49-F238E27FC236}">
                  <a16:creationId xmlns:a16="http://schemas.microsoft.com/office/drawing/2014/main" id="{608C6E75-D3E7-224C-BABE-A79083011A76}"/>
                </a:ext>
              </a:extLst>
            </p:cNvPr>
            <p:cNvCxnSpPr>
              <a:cxnSpLocks/>
            </p:cNvCxnSpPr>
            <p:nvPr/>
          </p:nvCxnSpPr>
          <p:spPr>
            <a:xfrm>
              <a:off x="4408713" y="3591515"/>
              <a:ext cx="29770" cy="90766"/>
            </a:xfrm>
            <a:prstGeom prst="straightConnector1">
              <a:avLst/>
            </a:prstGeom>
            <a:ln w="952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Arrow Connector 67">
              <a:extLst>
                <a:ext uri="{FF2B5EF4-FFF2-40B4-BE49-F238E27FC236}">
                  <a16:creationId xmlns:a16="http://schemas.microsoft.com/office/drawing/2014/main" id="{EBF1C05A-943D-8E48-AB24-61A963D3439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010125" y="3301274"/>
              <a:ext cx="34457" cy="100967"/>
            </a:xfrm>
            <a:prstGeom prst="straightConnector1">
              <a:avLst/>
            </a:prstGeom>
            <a:ln w="952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Arrow Connector 68">
              <a:extLst>
                <a:ext uri="{FF2B5EF4-FFF2-40B4-BE49-F238E27FC236}">
                  <a16:creationId xmlns:a16="http://schemas.microsoft.com/office/drawing/2014/main" id="{49D66675-B054-184F-9CC8-6FABF5A7C5DB}"/>
                </a:ext>
              </a:extLst>
            </p:cNvPr>
            <p:cNvCxnSpPr>
              <a:cxnSpLocks/>
            </p:cNvCxnSpPr>
            <p:nvPr/>
          </p:nvCxnSpPr>
          <p:spPr>
            <a:xfrm>
              <a:off x="8642897" y="3298287"/>
              <a:ext cx="1" cy="96866"/>
            </a:xfrm>
            <a:prstGeom prst="straightConnector1">
              <a:avLst/>
            </a:prstGeom>
            <a:ln w="952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Arrow Connector 69">
              <a:extLst>
                <a:ext uri="{FF2B5EF4-FFF2-40B4-BE49-F238E27FC236}">
                  <a16:creationId xmlns:a16="http://schemas.microsoft.com/office/drawing/2014/main" id="{5750F9A9-7E8C-D847-93F0-30AC2DE70401}"/>
                </a:ext>
              </a:extLst>
            </p:cNvPr>
            <p:cNvCxnSpPr>
              <a:cxnSpLocks/>
            </p:cNvCxnSpPr>
            <p:nvPr/>
          </p:nvCxnSpPr>
          <p:spPr>
            <a:xfrm>
              <a:off x="5028087" y="3269616"/>
              <a:ext cx="20099" cy="94400"/>
            </a:xfrm>
            <a:prstGeom prst="straightConnector1">
              <a:avLst/>
            </a:prstGeom>
            <a:ln w="952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Arrow Connector 70">
              <a:extLst>
                <a:ext uri="{FF2B5EF4-FFF2-40B4-BE49-F238E27FC236}">
                  <a16:creationId xmlns:a16="http://schemas.microsoft.com/office/drawing/2014/main" id="{695ECDAC-8317-2443-AA79-476F683D8A70}"/>
                </a:ext>
              </a:extLst>
            </p:cNvPr>
            <p:cNvCxnSpPr>
              <a:cxnSpLocks/>
            </p:cNvCxnSpPr>
            <p:nvPr/>
          </p:nvCxnSpPr>
          <p:spPr>
            <a:xfrm>
              <a:off x="5299926" y="3150743"/>
              <a:ext cx="29179" cy="100967"/>
            </a:xfrm>
            <a:prstGeom prst="straightConnector1">
              <a:avLst/>
            </a:prstGeom>
            <a:ln w="952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Arrow Connector 71">
              <a:extLst>
                <a:ext uri="{FF2B5EF4-FFF2-40B4-BE49-F238E27FC236}">
                  <a16:creationId xmlns:a16="http://schemas.microsoft.com/office/drawing/2014/main" id="{2B0562A2-18B4-924B-8E07-1ADFE5BC7EB3}"/>
                </a:ext>
              </a:extLst>
            </p:cNvPr>
            <p:cNvCxnSpPr>
              <a:cxnSpLocks/>
            </p:cNvCxnSpPr>
            <p:nvPr/>
          </p:nvCxnSpPr>
          <p:spPr>
            <a:xfrm>
              <a:off x="5529413" y="3042561"/>
              <a:ext cx="30302" cy="102386"/>
            </a:xfrm>
            <a:prstGeom prst="straightConnector1">
              <a:avLst/>
            </a:prstGeom>
            <a:ln w="952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Arrow Connector 72">
              <a:extLst>
                <a:ext uri="{FF2B5EF4-FFF2-40B4-BE49-F238E27FC236}">
                  <a16:creationId xmlns:a16="http://schemas.microsoft.com/office/drawing/2014/main" id="{34C5172E-D9FA-8E45-8773-EDAAA34B0C5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442073" y="3118122"/>
              <a:ext cx="1" cy="102196"/>
            </a:xfrm>
            <a:prstGeom prst="straightConnector1">
              <a:avLst/>
            </a:prstGeom>
            <a:ln w="952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Arrow Connector 73">
              <a:extLst>
                <a:ext uri="{FF2B5EF4-FFF2-40B4-BE49-F238E27FC236}">
                  <a16:creationId xmlns:a16="http://schemas.microsoft.com/office/drawing/2014/main" id="{8F1A2781-1D33-C54B-B31A-4AD3DCD49AE6}"/>
                </a:ext>
              </a:extLst>
            </p:cNvPr>
            <p:cNvCxnSpPr>
              <a:cxnSpLocks/>
            </p:cNvCxnSpPr>
            <p:nvPr/>
          </p:nvCxnSpPr>
          <p:spPr>
            <a:xfrm>
              <a:off x="6686800" y="2814084"/>
              <a:ext cx="0" cy="115259"/>
            </a:xfrm>
            <a:prstGeom prst="straightConnector1">
              <a:avLst/>
            </a:prstGeom>
            <a:ln w="952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Arrow Connector 74">
              <a:extLst>
                <a:ext uri="{FF2B5EF4-FFF2-40B4-BE49-F238E27FC236}">
                  <a16:creationId xmlns:a16="http://schemas.microsoft.com/office/drawing/2014/main" id="{0B87734A-C393-494A-AE02-300437E1F80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487078" y="3005308"/>
              <a:ext cx="34457" cy="100967"/>
            </a:xfrm>
            <a:prstGeom prst="straightConnector1">
              <a:avLst/>
            </a:prstGeom>
            <a:ln w="952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Arrow Connector 75">
              <a:extLst>
                <a:ext uri="{FF2B5EF4-FFF2-40B4-BE49-F238E27FC236}">
                  <a16:creationId xmlns:a16="http://schemas.microsoft.com/office/drawing/2014/main" id="{C541AD3C-8091-6942-9493-48B671BF241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8107926" y="3191302"/>
              <a:ext cx="34457" cy="100967"/>
            </a:xfrm>
            <a:prstGeom prst="straightConnector1">
              <a:avLst/>
            </a:prstGeom>
            <a:ln w="952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Arrow Connector 77">
              <a:extLst>
                <a:ext uri="{FF2B5EF4-FFF2-40B4-BE49-F238E27FC236}">
                  <a16:creationId xmlns:a16="http://schemas.microsoft.com/office/drawing/2014/main" id="{02239E75-86E1-9C42-9871-B470AFC85E63}"/>
                </a:ext>
              </a:extLst>
            </p:cNvPr>
            <p:cNvCxnSpPr>
              <a:cxnSpLocks/>
            </p:cNvCxnSpPr>
            <p:nvPr/>
          </p:nvCxnSpPr>
          <p:spPr>
            <a:xfrm>
              <a:off x="4546937" y="3559621"/>
              <a:ext cx="29770" cy="90766"/>
            </a:xfrm>
            <a:prstGeom prst="straightConnector1">
              <a:avLst/>
            </a:prstGeom>
            <a:ln w="952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Arrow Connector 90">
              <a:extLst>
                <a:ext uri="{FF2B5EF4-FFF2-40B4-BE49-F238E27FC236}">
                  <a16:creationId xmlns:a16="http://schemas.microsoft.com/office/drawing/2014/main" id="{8B4A9D2C-7237-AA42-B167-59631F7AEEA3}"/>
                </a:ext>
              </a:extLst>
            </p:cNvPr>
            <p:cNvCxnSpPr>
              <a:cxnSpLocks/>
            </p:cNvCxnSpPr>
            <p:nvPr/>
          </p:nvCxnSpPr>
          <p:spPr>
            <a:xfrm>
              <a:off x="5410550" y="3106275"/>
              <a:ext cx="29179" cy="100967"/>
            </a:xfrm>
            <a:prstGeom prst="straightConnector1">
              <a:avLst/>
            </a:prstGeom>
            <a:ln w="952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Arrow Connector 100">
              <a:extLst>
                <a:ext uri="{FF2B5EF4-FFF2-40B4-BE49-F238E27FC236}">
                  <a16:creationId xmlns:a16="http://schemas.microsoft.com/office/drawing/2014/main" id="{14B03560-9F5F-F844-9C08-E723DDED264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275471" y="3638016"/>
              <a:ext cx="0" cy="105989"/>
            </a:xfrm>
            <a:prstGeom prst="straightConnector1">
              <a:avLst/>
            </a:prstGeom>
            <a:ln w="952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Arrow Connector 101">
              <a:extLst>
                <a:ext uri="{FF2B5EF4-FFF2-40B4-BE49-F238E27FC236}">
                  <a16:creationId xmlns:a16="http://schemas.microsoft.com/office/drawing/2014/main" id="{49A887AD-DDB4-E14D-AC11-03CD1702D72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924265" y="3744438"/>
              <a:ext cx="0" cy="105989"/>
            </a:xfrm>
            <a:prstGeom prst="straightConnector1">
              <a:avLst/>
            </a:prstGeom>
            <a:ln w="952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Arrow Connector 102">
              <a:extLst>
                <a:ext uri="{FF2B5EF4-FFF2-40B4-BE49-F238E27FC236}">
                  <a16:creationId xmlns:a16="http://schemas.microsoft.com/office/drawing/2014/main" id="{6E11D2B4-FBD4-0B43-B930-E962DBA54FE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386471" y="3763242"/>
              <a:ext cx="0" cy="105989"/>
            </a:xfrm>
            <a:prstGeom prst="straightConnector1">
              <a:avLst/>
            </a:prstGeom>
            <a:ln w="952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Arrow Connector 103">
              <a:extLst>
                <a:ext uri="{FF2B5EF4-FFF2-40B4-BE49-F238E27FC236}">
                  <a16:creationId xmlns:a16="http://schemas.microsoft.com/office/drawing/2014/main" id="{646BA3B4-2404-E742-A801-0469157B7B0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599071" y="3682281"/>
              <a:ext cx="0" cy="105989"/>
            </a:xfrm>
            <a:prstGeom prst="straightConnector1">
              <a:avLst/>
            </a:prstGeom>
            <a:ln w="952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Arrow Connector 104">
              <a:extLst>
                <a:ext uri="{FF2B5EF4-FFF2-40B4-BE49-F238E27FC236}">
                  <a16:creationId xmlns:a16="http://schemas.microsoft.com/office/drawing/2014/main" id="{BB1E7C63-1562-EC44-BF13-9106CC2CEE7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395871" y="3650387"/>
              <a:ext cx="0" cy="105989"/>
            </a:xfrm>
            <a:prstGeom prst="straightConnector1">
              <a:avLst/>
            </a:prstGeom>
            <a:ln w="952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Arrow Connector 106">
              <a:extLst>
                <a:ext uri="{FF2B5EF4-FFF2-40B4-BE49-F238E27FC236}">
                  <a16:creationId xmlns:a16="http://schemas.microsoft.com/office/drawing/2014/main" id="{435CA960-3DA1-4D45-8408-EDBAA1B6A99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442073" y="3527871"/>
              <a:ext cx="0" cy="105989"/>
            </a:xfrm>
            <a:prstGeom prst="straightConnector1">
              <a:avLst/>
            </a:prstGeom>
            <a:ln w="952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Arrow Connector 107">
              <a:extLst>
                <a:ext uri="{FF2B5EF4-FFF2-40B4-BE49-F238E27FC236}">
                  <a16:creationId xmlns:a16="http://schemas.microsoft.com/office/drawing/2014/main" id="{6DEBE301-434E-C641-93A0-659C11D2FDB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305489" y="3530694"/>
              <a:ext cx="0" cy="105989"/>
            </a:xfrm>
            <a:prstGeom prst="straightConnector1">
              <a:avLst/>
            </a:prstGeom>
            <a:ln w="952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Arrow Connector 108">
              <a:extLst>
                <a:ext uri="{FF2B5EF4-FFF2-40B4-BE49-F238E27FC236}">
                  <a16:creationId xmlns:a16="http://schemas.microsoft.com/office/drawing/2014/main" id="{07E3C46D-F1BB-A54A-9953-2731681F941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808371" y="3605403"/>
              <a:ext cx="0" cy="105989"/>
            </a:xfrm>
            <a:prstGeom prst="straightConnector1">
              <a:avLst/>
            </a:prstGeom>
            <a:ln w="952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Arrow Connector 109">
              <a:extLst>
                <a:ext uri="{FF2B5EF4-FFF2-40B4-BE49-F238E27FC236}">
                  <a16:creationId xmlns:a16="http://schemas.microsoft.com/office/drawing/2014/main" id="{B54AEB15-FEB7-2E41-B6D8-1D48790C4366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527489" y="3712677"/>
              <a:ext cx="67539" cy="72423"/>
            </a:xfrm>
            <a:prstGeom prst="straightConnector1">
              <a:avLst/>
            </a:prstGeom>
            <a:ln w="952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Arrow Connector 110">
              <a:extLst>
                <a:ext uri="{FF2B5EF4-FFF2-40B4-BE49-F238E27FC236}">
                  <a16:creationId xmlns:a16="http://schemas.microsoft.com/office/drawing/2014/main" id="{E94EA917-0B14-9A41-93D1-6B0F75812D5A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178122" y="3933844"/>
              <a:ext cx="60628" cy="63029"/>
            </a:xfrm>
            <a:prstGeom prst="straightConnector1">
              <a:avLst/>
            </a:prstGeom>
            <a:ln w="952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Arrow Connector 111">
              <a:extLst>
                <a:ext uri="{FF2B5EF4-FFF2-40B4-BE49-F238E27FC236}">
                  <a16:creationId xmlns:a16="http://schemas.microsoft.com/office/drawing/2014/main" id="{84E5CE96-B451-8D46-8D80-8E14D4AC983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716153" y="4130787"/>
              <a:ext cx="0" cy="105989"/>
            </a:xfrm>
            <a:prstGeom prst="straightConnector1">
              <a:avLst/>
            </a:prstGeom>
            <a:ln w="952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Straight Arrow Connector 112">
              <a:extLst>
                <a:ext uri="{FF2B5EF4-FFF2-40B4-BE49-F238E27FC236}">
                  <a16:creationId xmlns:a16="http://schemas.microsoft.com/office/drawing/2014/main" id="{07EE24BB-FE44-2D4F-92F5-693FFDBCCE0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436604" y="4219775"/>
              <a:ext cx="0" cy="105989"/>
            </a:xfrm>
            <a:prstGeom prst="straightConnector1">
              <a:avLst/>
            </a:prstGeom>
            <a:ln w="952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Straight Arrow Connector 114">
              <a:extLst>
                <a:ext uri="{FF2B5EF4-FFF2-40B4-BE49-F238E27FC236}">
                  <a16:creationId xmlns:a16="http://schemas.microsoft.com/office/drawing/2014/main" id="{354A27DA-9CCB-D24A-BD9C-89BECEE5D06A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419539" y="3763477"/>
              <a:ext cx="39718" cy="85420"/>
            </a:xfrm>
            <a:prstGeom prst="straightConnector1">
              <a:avLst/>
            </a:prstGeom>
            <a:ln w="952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Arrow Connector 120">
              <a:extLst>
                <a:ext uri="{FF2B5EF4-FFF2-40B4-BE49-F238E27FC236}">
                  <a16:creationId xmlns:a16="http://schemas.microsoft.com/office/drawing/2014/main" id="{876B38B9-2E01-9441-B698-318D56EE5E7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08004" y="4176651"/>
              <a:ext cx="0" cy="105989"/>
            </a:xfrm>
            <a:prstGeom prst="straightConnector1">
              <a:avLst/>
            </a:prstGeom>
            <a:ln w="952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Straight Arrow Connector 121">
              <a:extLst>
                <a:ext uri="{FF2B5EF4-FFF2-40B4-BE49-F238E27FC236}">
                  <a16:creationId xmlns:a16="http://schemas.microsoft.com/office/drawing/2014/main" id="{7AC1AC8C-7D49-454D-9E2B-312B5A3885B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40767" y="3880849"/>
              <a:ext cx="0" cy="105989"/>
            </a:xfrm>
            <a:prstGeom prst="straightConnector1">
              <a:avLst/>
            </a:prstGeom>
            <a:ln w="952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Arrow Connector 123">
              <a:extLst>
                <a:ext uri="{FF2B5EF4-FFF2-40B4-BE49-F238E27FC236}">
                  <a16:creationId xmlns:a16="http://schemas.microsoft.com/office/drawing/2014/main" id="{5BF214B1-401B-734B-8177-AAA2CADA45B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914339" y="3848897"/>
              <a:ext cx="0" cy="105989"/>
            </a:xfrm>
            <a:prstGeom prst="straightConnector1">
              <a:avLst/>
            </a:prstGeom>
            <a:ln w="952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Straight Arrow Connector 126">
              <a:extLst>
                <a:ext uri="{FF2B5EF4-FFF2-40B4-BE49-F238E27FC236}">
                  <a16:creationId xmlns:a16="http://schemas.microsoft.com/office/drawing/2014/main" id="{42EC10D5-4302-8246-8C31-49CCAE0A7BD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767676" y="3719089"/>
              <a:ext cx="57763" cy="86642"/>
            </a:xfrm>
            <a:prstGeom prst="straightConnector1">
              <a:avLst/>
            </a:prstGeom>
            <a:ln w="952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Straight Arrow Connector 128">
              <a:extLst>
                <a:ext uri="{FF2B5EF4-FFF2-40B4-BE49-F238E27FC236}">
                  <a16:creationId xmlns:a16="http://schemas.microsoft.com/office/drawing/2014/main" id="{9C35CECE-C666-984C-B1B0-EF8BFED4223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318175" y="3412624"/>
              <a:ext cx="57763" cy="86642"/>
            </a:xfrm>
            <a:prstGeom prst="straightConnector1">
              <a:avLst/>
            </a:prstGeom>
            <a:ln w="952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Straight Arrow Connector 129">
              <a:extLst>
                <a:ext uri="{FF2B5EF4-FFF2-40B4-BE49-F238E27FC236}">
                  <a16:creationId xmlns:a16="http://schemas.microsoft.com/office/drawing/2014/main" id="{13D5395D-EDB8-B449-B701-431A86FCCDD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480908" y="3561493"/>
              <a:ext cx="57763" cy="86642"/>
            </a:xfrm>
            <a:prstGeom prst="straightConnector1">
              <a:avLst/>
            </a:prstGeom>
            <a:ln w="952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Straight Arrow Connector 130">
              <a:extLst>
                <a:ext uri="{FF2B5EF4-FFF2-40B4-BE49-F238E27FC236}">
                  <a16:creationId xmlns:a16="http://schemas.microsoft.com/office/drawing/2014/main" id="{164D84A7-6F4C-8F44-8A23-3BC5FA36C169}"/>
                </a:ext>
              </a:extLst>
            </p:cNvPr>
            <p:cNvCxnSpPr>
              <a:cxnSpLocks/>
            </p:cNvCxnSpPr>
            <p:nvPr/>
          </p:nvCxnSpPr>
          <p:spPr>
            <a:xfrm>
              <a:off x="2375938" y="3191302"/>
              <a:ext cx="45807" cy="92680"/>
            </a:xfrm>
            <a:prstGeom prst="straightConnector1">
              <a:avLst/>
            </a:prstGeom>
            <a:ln w="952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327890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A6AA6E-62CE-A54A-B39A-4871713717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0622" y="352599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dirty="0"/>
              <a:t> </a:t>
            </a:r>
            <a:br>
              <a:rPr lang="en-US" dirty="0"/>
            </a:br>
            <a:r>
              <a:rPr lang="en-US" b="1" dirty="0"/>
              <a:t>4.2.2</a:t>
            </a:r>
            <a:r>
              <a:rPr lang="en-US" dirty="0"/>
              <a:t> Calculating the fraction paralyzed, for each </a:t>
            </a:r>
            <a:br>
              <a:rPr lang="en-US" dirty="0"/>
            </a:br>
            <a:r>
              <a:rPr lang="en-US" dirty="0"/>
              <a:t>          condition and replicate</a:t>
            </a:r>
            <a:br>
              <a:rPr lang="en-US" dirty="0"/>
            </a:br>
            <a:endParaRPr lang="en-US" dirty="0"/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C00DB102-F6B7-2448-B8F1-648E6A8BDD48}"/>
              </a:ext>
            </a:extLst>
          </p:cNvPr>
          <p:cNvGrpSpPr/>
          <p:nvPr/>
        </p:nvGrpSpPr>
        <p:grpSpPr>
          <a:xfrm>
            <a:off x="2418229" y="2443629"/>
            <a:ext cx="3196615" cy="3023860"/>
            <a:chOff x="2418229" y="2443629"/>
            <a:chExt cx="3196615" cy="3023860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B97528C0-385D-804A-A21D-7F810A870076}"/>
                </a:ext>
              </a:extLst>
            </p:cNvPr>
            <p:cNvSpPr/>
            <p:nvPr/>
          </p:nvSpPr>
          <p:spPr>
            <a:xfrm>
              <a:off x="2418229" y="2443629"/>
              <a:ext cx="3196615" cy="3023860"/>
            </a:xfrm>
            <a:prstGeom prst="ellipse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A5093999-7A7C-9840-BB1E-89113E0AA07A}"/>
                </a:ext>
              </a:extLst>
            </p:cNvPr>
            <p:cNvSpPr/>
            <p:nvPr/>
          </p:nvSpPr>
          <p:spPr>
            <a:xfrm>
              <a:off x="3409928" y="3557302"/>
              <a:ext cx="304956" cy="165805"/>
            </a:xfrm>
            <a:custGeom>
              <a:avLst/>
              <a:gdLst>
                <a:gd name="connsiteX0" fmla="*/ 97 w 406280"/>
                <a:gd name="connsiteY0" fmla="*/ 81945 h 194022"/>
                <a:gd name="connsiteX1" fmla="*/ 141318 w 406280"/>
                <a:gd name="connsiteY1" fmla="*/ 743 h 194022"/>
                <a:gd name="connsiteX2" fmla="*/ 257824 w 406280"/>
                <a:gd name="connsiteY2" fmla="*/ 138433 h 194022"/>
                <a:gd name="connsiteX3" fmla="*/ 406105 w 406280"/>
                <a:gd name="connsiteY3" fmla="*/ 103128 h 194022"/>
                <a:gd name="connsiteX4" fmla="*/ 286068 w 406280"/>
                <a:gd name="connsiteY4" fmla="*/ 191390 h 194022"/>
                <a:gd name="connsiteX5" fmla="*/ 204867 w 406280"/>
                <a:gd name="connsiteY5" fmla="*/ 159616 h 194022"/>
                <a:gd name="connsiteX6" fmla="*/ 120135 w 406280"/>
                <a:gd name="connsiteY6" fmla="*/ 46640 h 194022"/>
                <a:gd name="connsiteX7" fmla="*/ 97 w 406280"/>
                <a:gd name="connsiteY7" fmla="*/ 81945 h 1940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06280" h="194022">
                  <a:moveTo>
                    <a:pt x="97" y="81945"/>
                  </a:moveTo>
                  <a:cubicBezTo>
                    <a:pt x="3628" y="74295"/>
                    <a:pt x="98364" y="-8672"/>
                    <a:pt x="141318" y="743"/>
                  </a:cubicBezTo>
                  <a:cubicBezTo>
                    <a:pt x="184273" y="10158"/>
                    <a:pt x="213693" y="121369"/>
                    <a:pt x="257824" y="138433"/>
                  </a:cubicBezTo>
                  <a:cubicBezTo>
                    <a:pt x="301955" y="155497"/>
                    <a:pt x="401398" y="94302"/>
                    <a:pt x="406105" y="103128"/>
                  </a:cubicBezTo>
                  <a:cubicBezTo>
                    <a:pt x="410812" y="111954"/>
                    <a:pt x="319608" y="181975"/>
                    <a:pt x="286068" y="191390"/>
                  </a:cubicBezTo>
                  <a:cubicBezTo>
                    <a:pt x="252528" y="200805"/>
                    <a:pt x="232522" y="183741"/>
                    <a:pt x="204867" y="159616"/>
                  </a:cubicBezTo>
                  <a:cubicBezTo>
                    <a:pt x="177212" y="135491"/>
                    <a:pt x="150144" y="54289"/>
                    <a:pt x="120135" y="46640"/>
                  </a:cubicBezTo>
                  <a:cubicBezTo>
                    <a:pt x="90126" y="38991"/>
                    <a:pt x="-3434" y="89595"/>
                    <a:pt x="97" y="81945"/>
                  </a:cubicBez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>
              <a:extLst>
                <a:ext uri="{FF2B5EF4-FFF2-40B4-BE49-F238E27FC236}">
                  <a16:creationId xmlns:a16="http://schemas.microsoft.com/office/drawing/2014/main" id="{F15200A7-9FFD-0A47-91ED-D97C03ECDD5D}"/>
                </a:ext>
              </a:extLst>
            </p:cNvPr>
            <p:cNvSpPr/>
            <p:nvPr/>
          </p:nvSpPr>
          <p:spPr>
            <a:xfrm>
              <a:off x="2901071" y="2992450"/>
              <a:ext cx="304956" cy="165805"/>
            </a:xfrm>
            <a:custGeom>
              <a:avLst/>
              <a:gdLst>
                <a:gd name="connsiteX0" fmla="*/ 97 w 406280"/>
                <a:gd name="connsiteY0" fmla="*/ 81945 h 194022"/>
                <a:gd name="connsiteX1" fmla="*/ 141318 w 406280"/>
                <a:gd name="connsiteY1" fmla="*/ 743 h 194022"/>
                <a:gd name="connsiteX2" fmla="*/ 257824 w 406280"/>
                <a:gd name="connsiteY2" fmla="*/ 138433 h 194022"/>
                <a:gd name="connsiteX3" fmla="*/ 406105 w 406280"/>
                <a:gd name="connsiteY3" fmla="*/ 103128 h 194022"/>
                <a:gd name="connsiteX4" fmla="*/ 286068 w 406280"/>
                <a:gd name="connsiteY4" fmla="*/ 191390 h 194022"/>
                <a:gd name="connsiteX5" fmla="*/ 204867 w 406280"/>
                <a:gd name="connsiteY5" fmla="*/ 159616 h 194022"/>
                <a:gd name="connsiteX6" fmla="*/ 120135 w 406280"/>
                <a:gd name="connsiteY6" fmla="*/ 46640 h 194022"/>
                <a:gd name="connsiteX7" fmla="*/ 97 w 406280"/>
                <a:gd name="connsiteY7" fmla="*/ 81945 h 1940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06280" h="194022">
                  <a:moveTo>
                    <a:pt x="97" y="81945"/>
                  </a:moveTo>
                  <a:cubicBezTo>
                    <a:pt x="3628" y="74295"/>
                    <a:pt x="98364" y="-8672"/>
                    <a:pt x="141318" y="743"/>
                  </a:cubicBezTo>
                  <a:cubicBezTo>
                    <a:pt x="184273" y="10158"/>
                    <a:pt x="213693" y="121369"/>
                    <a:pt x="257824" y="138433"/>
                  </a:cubicBezTo>
                  <a:cubicBezTo>
                    <a:pt x="301955" y="155497"/>
                    <a:pt x="401398" y="94302"/>
                    <a:pt x="406105" y="103128"/>
                  </a:cubicBezTo>
                  <a:cubicBezTo>
                    <a:pt x="410812" y="111954"/>
                    <a:pt x="319608" y="181975"/>
                    <a:pt x="286068" y="191390"/>
                  </a:cubicBezTo>
                  <a:cubicBezTo>
                    <a:pt x="252528" y="200805"/>
                    <a:pt x="232522" y="183741"/>
                    <a:pt x="204867" y="159616"/>
                  </a:cubicBezTo>
                  <a:cubicBezTo>
                    <a:pt x="177212" y="135491"/>
                    <a:pt x="150144" y="54289"/>
                    <a:pt x="120135" y="46640"/>
                  </a:cubicBezTo>
                  <a:cubicBezTo>
                    <a:pt x="90126" y="38991"/>
                    <a:pt x="-3434" y="89595"/>
                    <a:pt x="97" y="81945"/>
                  </a:cubicBez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reeform 52">
              <a:extLst>
                <a:ext uri="{FF2B5EF4-FFF2-40B4-BE49-F238E27FC236}">
                  <a16:creationId xmlns:a16="http://schemas.microsoft.com/office/drawing/2014/main" id="{06E6338E-001D-B442-BF39-377D9932D8BC}"/>
                </a:ext>
              </a:extLst>
            </p:cNvPr>
            <p:cNvSpPr/>
            <p:nvPr/>
          </p:nvSpPr>
          <p:spPr>
            <a:xfrm>
              <a:off x="3945500" y="4020104"/>
              <a:ext cx="304956" cy="165805"/>
            </a:xfrm>
            <a:custGeom>
              <a:avLst/>
              <a:gdLst>
                <a:gd name="connsiteX0" fmla="*/ 97 w 406280"/>
                <a:gd name="connsiteY0" fmla="*/ 81945 h 194022"/>
                <a:gd name="connsiteX1" fmla="*/ 141318 w 406280"/>
                <a:gd name="connsiteY1" fmla="*/ 743 h 194022"/>
                <a:gd name="connsiteX2" fmla="*/ 257824 w 406280"/>
                <a:gd name="connsiteY2" fmla="*/ 138433 h 194022"/>
                <a:gd name="connsiteX3" fmla="*/ 406105 w 406280"/>
                <a:gd name="connsiteY3" fmla="*/ 103128 h 194022"/>
                <a:gd name="connsiteX4" fmla="*/ 286068 w 406280"/>
                <a:gd name="connsiteY4" fmla="*/ 191390 h 194022"/>
                <a:gd name="connsiteX5" fmla="*/ 204867 w 406280"/>
                <a:gd name="connsiteY5" fmla="*/ 159616 h 194022"/>
                <a:gd name="connsiteX6" fmla="*/ 120135 w 406280"/>
                <a:gd name="connsiteY6" fmla="*/ 46640 h 194022"/>
                <a:gd name="connsiteX7" fmla="*/ 97 w 406280"/>
                <a:gd name="connsiteY7" fmla="*/ 81945 h 1940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06280" h="194022">
                  <a:moveTo>
                    <a:pt x="97" y="81945"/>
                  </a:moveTo>
                  <a:cubicBezTo>
                    <a:pt x="3628" y="74295"/>
                    <a:pt x="98364" y="-8672"/>
                    <a:pt x="141318" y="743"/>
                  </a:cubicBezTo>
                  <a:cubicBezTo>
                    <a:pt x="184273" y="10158"/>
                    <a:pt x="213693" y="121369"/>
                    <a:pt x="257824" y="138433"/>
                  </a:cubicBezTo>
                  <a:cubicBezTo>
                    <a:pt x="301955" y="155497"/>
                    <a:pt x="401398" y="94302"/>
                    <a:pt x="406105" y="103128"/>
                  </a:cubicBezTo>
                  <a:cubicBezTo>
                    <a:pt x="410812" y="111954"/>
                    <a:pt x="319608" y="181975"/>
                    <a:pt x="286068" y="191390"/>
                  </a:cubicBezTo>
                  <a:cubicBezTo>
                    <a:pt x="252528" y="200805"/>
                    <a:pt x="232522" y="183741"/>
                    <a:pt x="204867" y="159616"/>
                  </a:cubicBezTo>
                  <a:cubicBezTo>
                    <a:pt x="177212" y="135491"/>
                    <a:pt x="150144" y="54289"/>
                    <a:pt x="120135" y="46640"/>
                  </a:cubicBezTo>
                  <a:cubicBezTo>
                    <a:pt x="90126" y="38991"/>
                    <a:pt x="-3434" y="89595"/>
                    <a:pt x="97" y="81945"/>
                  </a:cubicBez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>
              <a:extLst>
                <a:ext uri="{FF2B5EF4-FFF2-40B4-BE49-F238E27FC236}">
                  <a16:creationId xmlns:a16="http://schemas.microsoft.com/office/drawing/2014/main" id="{19EC0817-0086-8D4C-8FC3-1DF87555A944}"/>
                </a:ext>
              </a:extLst>
            </p:cNvPr>
            <p:cNvSpPr/>
            <p:nvPr/>
          </p:nvSpPr>
          <p:spPr>
            <a:xfrm>
              <a:off x="2741916" y="4260360"/>
              <a:ext cx="304956" cy="165805"/>
            </a:xfrm>
            <a:custGeom>
              <a:avLst/>
              <a:gdLst>
                <a:gd name="connsiteX0" fmla="*/ 97 w 406280"/>
                <a:gd name="connsiteY0" fmla="*/ 81945 h 194022"/>
                <a:gd name="connsiteX1" fmla="*/ 141318 w 406280"/>
                <a:gd name="connsiteY1" fmla="*/ 743 h 194022"/>
                <a:gd name="connsiteX2" fmla="*/ 257824 w 406280"/>
                <a:gd name="connsiteY2" fmla="*/ 138433 h 194022"/>
                <a:gd name="connsiteX3" fmla="*/ 406105 w 406280"/>
                <a:gd name="connsiteY3" fmla="*/ 103128 h 194022"/>
                <a:gd name="connsiteX4" fmla="*/ 286068 w 406280"/>
                <a:gd name="connsiteY4" fmla="*/ 191390 h 194022"/>
                <a:gd name="connsiteX5" fmla="*/ 204867 w 406280"/>
                <a:gd name="connsiteY5" fmla="*/ 159616 h 194022"/>
                <a:gd name="connsiteX6" fmla="*/ 120135 w 406280"/>
                <a:gd name="connsiteY6" fmla="*/ 46640 h 194022"/>
                <a:gd name="connsiteX7" fmla="*/ 97 w 406280"/>
                <a:gd name="connsiteY7" fmla="*/ 81945 h 1940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06280" h="194022">
                  <a:moveTo>
                    <a:pt x="97" y="81945"/>
                  </a:moveTo>
                  <a:cubicBezTo>
                    <a:pt x="3628" y="74295"/>
                    <a:pt x="98364" y="-8672"/>
                    <a:pt x="141318" y="743"/>
                  </a:cubicBezTo>
                  <a:cubicBezTo>
                    <a:pt x="184273" y="10158"/>
                    <a:pt x="213693" y="121369"/>
                    <a:pt x="257824" y="138433"/>
                  </a:cubicBezTo>
                  <a:cubicBezTo>
                    <a:pt x="301955" y="155497"/>
                    <a:pt x="401398" y="94302"/>
                    <a:pt x="406105" y="103128"/>
                  </a:cubicBezTo>
                  <a:cubicBezTo>
                    <a:pt x="410812" y="111954"/>
                    <a:pt x="319608" y="181975"/>
                    <a:pt x="286068" y="191390"/>
                  </a:cubicBezTo>
                  <a:cubicBezTo>
                    <a:pt x="252528" y="200805"/>
                    <a:pt x="232522" y="183741"/>
                    <a:pt x="204867" y="159616"/>
                  </a:cubicBezTo>
                  <a:cubicBezTo>
                    <a:pt x="177212" y="135491"/>
                    <a:pt x="150144" y="54289"/>
                    <a:pt x="120135" y="46640"/>
                  </a:cubicBezTo>
                  <a:cubicBezTo>
                    <a:pt x="90126" y="38991"/>
                    <a:pt x="-3434" y="89595"/>
                    <a:pt x="97" y="81945"/>
                  </a:cubicBez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>
              <a:extLst>
                <a:ext uri="{FF2B5EF4-FFF2-40B4-BE49-F238E27FC236}">
                  <a16:creationId xmlns:a16="http://schemas.microsoft.com/office/drawing/2014/main" id="{71F19402-A958-614B-807C-A2F296B9B273}"/>
                </a:ext>
              </a:extLst>
            </p:cNvPr>
            <p:cNvSpPr/>
            <p:nvPr/>
          </p:nvSpPr>
          <p:spPr>
            <a:xfrm>
              <a:off x="3248005" y="4782461"/>
              <a:ext cx="304956" cy="165805"/>
            </a:xfrm>
            <a:custGeom>
              <a:avLst/>
              <a:gdLst>
                <a:gd name="connsiteX0" fmla="*/ 97 w 406280"/>
                <a:gd name="connsiteY0" fmla="*/ 81945 h 194022"/>
                <a:gd name="connsiteX1" fmla="*/ 141318 w 406280"/>
                <a:gd name="connsiteY1" fmla="*/ 743 h 194022"/>
                <a:gd name="connsiteX2" fmla="*/ 257824 w 406280"/>
                <a:gd name="connsiteY2" fmla="*/ 138433 h 194022"/>
                <a:gd name="connsiteX3" fmla="*/ 406105 w 406280"/>
                <a:gd name="connsiteY3" fmla="*/ 103128 h 194022"/>
                <a:gd name="connsiteX4" fmla="*/ 286068 w 406280"/>
                <a:gd name="connsiteY4" fmla="*/ 191390 h 194022"/>
                <a:gd name="connsiteX5" fmla="*/ 204867 w 406280"/>
                <a:gd name="connsiteY5" fmla="*/ 159616 h 194022"/>
                <a:gd name="connsiteX6" fmla="*/ 120135 w 406280"/>
                <a:gd name="connsiteY6" fmla="*/ 46640 h 194022"/>
                <a:gd name="connsiteX7" fmla="*/ 97 w 406280"/>
                <a:gd name="connsiteY7" fmla="*/ 81945 h 1940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06280" h="194022">
                  <a:moveTo>
                    <a:pt x="97" y="81945"/>
                  </a:moveTo>
                  <a:cubicBezTo>
                    <a:pt x="3628" y="74295"/>
                    <a:pt x="98364" y="-8672"/>
                    <a:pt x="141318" y="743"/>
                  </a:cubicBezTo>
                  <a:cubicBezTo>
                    <a:pt x="184273" y="10158"/>
                    <a:pt x="213693" y="121369"/>
                    <a:pt x="257824" y="138433"/>
                  </a:cubicBezTo>
                  <a:cubicBezTo>
                    <a:pt x="301955" y="155497"/>
                    <a:pt x="401398" y="94302"/>
                    <a:pt x="406105" y="103128"/>
                  </a:cubicBezTo>
                  <a:cubicBezTo>
                    <a:pt x="410812" y="111954"/>
                    <a:pt x="319608" y="181975"/>
                    <a:pt x="286068" y="191390"/>
                  </a:cubicBezTo>
                  <a:cubicBezTo>
                    <a:pt x="252528" y="200805"/>
                    <a:pt x="232522" y="183741"/>
                    <a:pt x="204867" y="159616"/>
                  </a:cubicBezTo>
                  <a:cubicBezTo>
                    <a:pt x="177212" y="135491"/>
                    <a:pt x="150144" y="54289"/>
                    <a:pt x="120135" y="46640"/>
                  </a:cubicBezTo>
                  <a:cubicBezTo>
                    <a:pt x="90126" y="38991"/>
                    <a:pt x="-3434" y="89595"/>
                    <a:pt x="97" y="81945"/>
                  </a:cubicBez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reeform 59">
              <a:extLst>
                <a:ext uri="{FF2B5EF4-FFF2-40B4-BE49-F238E27FC236}">
                  <a16:creationId xmlns:a16="http://schemas.microsoft.com/office/drawing/2014/main" id="{F0DC1083-1A49-5441-AA0C-0341D66A189A}"/>
                </a:ext>
              </a:extLst>
            </p:cNvPr>
            <p:cNvSpPr/>
            <p:nvPr/>
          </p:nvSpPr>
          <p:spPr>
            <a:xfrm>
              <a:off x="4717298" y="3748356"/>
              <a:ext cx="304956" cy="165805"/>
            </a:xfrm>
            <a:custGeom>
              <a:avLst/>
              <a:gdLst>
                <a:gd name="connsiteX0" fmla="*/ 97 w 406280"/>
                <a:gd name="connsiteY0" fmla="*/ 81945 h 194022"/>
                <a:gd name="connsiteX1" fmla="*/ 141318 w 406280"/>
                <a:gd name="connsiteY1" fmla="*/ 743 h 194022"/>
                <a:gd name="connsiteX2" fmla="*/ 257824 w 406280"/>
                <a:gd name="connsiteY2" fmla="*/ 138433 h 194022"/>
                <a:gd name="connsiteX3" fmla="*/ 406105 w 406280"/>
                <a:gd name="connsiteY3" fmla="*/ 103128 h 194022"/>
                <a:gd name="connsiteX4" fmla="*/ 286068 w 406280"/>
                <a:gd name="connsiteY4" fmla="*/ 191390 h 194022"/>
                <a:gd name="connsiteX5" fmla="*/ 204867 w 406280"/>
                <a:gd name="connsiteY5" fmla="*/ 159616 h 194022"/>
                <a:gd name="connsiteX6" fmla="*/ 120135 w 406280"/>
                <a:gd name="connsiteY6" fmla="*/ 46640 h 194022"/>
                <a:gd name="connsiteX7" fmla="*/ 97 w 406280"/>
                <a:gd name="connsiteY7" fmla="*/ 81945 h 1940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06280" h="194022">
                  <a:moveTo>
                    <a:pt x="97" y="81945"/>
                  </a:moveTo>
                  <a:cubicBezTo>
                    <a:pt x="3628" y="74295"/>
                    <a:pt x="98364" y="-8672"/>
                    <a:pt x="141318" y="743"/>
                  </a:cubicBezTo>
                  <a:cubicBezTo>
                    <a:pt x="184273" y="10158"/>
                    <a:pt x="213693" y="121369"/>
                    <a:pt x="257824" y="138433"/>
                  </a:cubicBezTo>
                  <a:cubicBezTo>
                    <a:pt x="301955" y="155497"/>
                    <a:pt x="401398" y="94302"/>
                    <a:pt x="406105" y="103128"/>
                  </a:cubicBezTo>
                  <a:cubicBezTo>
                    <a:pt x="410812" y="111954"/>
                    <a:pt x="319608" y="181975"/>
                    <a:pt x="286068" y="191390"/>
                  </a:cubicBezTo>
                  <a:cubicBezTo>
                    <a:pt x="252528" y="200805"/>
                    <a:pt x="232522" y="183741"/>
                    <a:pt x="204867" y="159616"/>
                  </a:cubicBezTo>
                  <a:cubicBezTo>
                    <a:pt x="177212" y="135491"/>
                    <a:pt x="150144" y="54289"/>
                    <a:pt x="120135" y="46640"/>
                  </a:cubicBezTo>
                  <a:cubicBezTo>
                    <a:pt x="90126" y="38991"/>
                    <a:pt x="-3434" y="89595"/>
                    <a:pt x="97" y="81945"/>
                  </a:cubicBez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reeform 60">
              <a:extLst>
                <a:ext uri="{FF2B5EF4-FFF2-40B4-BE49-F238E27FC236}">
                  <a16:creationId xmlns:a16="http://schemas.microsoft.com/office/drawing/2014/main" id="{DB8AE402-EA85-ED44-8B49-6C7AF7B29598}"/>
                </a:ext>
              </a:extLst>
            </p:cNvPr>
            <p:cNvSpPr/>
            <p:nvPr/>
          </p:nvSpPr>
          <p:spPr>
            <a:xfrm>
              <a:off x="5131596" y="3418266"/>
              <a:ext cx="304956" cy="165805"/>
            </a:xfrm>
            <a:custGeom>
              <a:avLst/>
              <a:gdLst>
                <a:gd name="connsiteX0" fmla="*/ 97 w 406280"/>
                <a:gd name="connsiteY0" fmla="*/ 81945 h 194022"/>
                <a:gd name="connsiteX1" fmla="*/ 141318 w 406280"/>
                <a:gd name="connsiteY1" fmla="*/ 743 h 194022"/>
                <a:gd name="connsiteX2" fmla="*/ 257824 w 406280"/>
                <a:gd name="connsiteY2" fmla="*/ 138433 h 194022"/>
                <a:gd name="connsiteX3" fmla="*/ 406105 w 406280"/>
                <a:gd name="connsiteY3" fmla="*/ 103128 h 194022"/>
                <a:gd name="connsiteX4" fmla="*/ 286068 w 406280"/>
                <a:gd name="connsiteY4" fmla="*/ 191390 h 194022"/>
                <a:gd name="connsiteX5" fmla="*/ 204867 w 406280"/>
                <a:gd name="connsiteY5" fmla="*/ 159616 h 194022"/>
                <a:gd name="connsiteX6" fmla="*/ 120135 w 406280"/>
                <a:gd name="connsiteY6" fmla="*/ 46640 h 194022"/>
                <a:gd name="connsiteX7" fmla="*/ 97 w 406280"/>
                <a:gd name="connsiteY7" fmla="*/ 81945 h 1940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06280" h="194022">
                  <a:moveTo>
                    <a:pt x="97" y="81945"/>
                  </a:moveTo>
                  <a:cubicBezTo>
                    <a:pt x="3628" y="74295"/>
                    <a:pt x="98364" y="-8672"/>
                    <a:pt x="141318" y="743"/>
                  </a:cubicBezTo>
                  <a:cubicBezTo>
                    <a:pt x="184273" y="10158"/>
                    <a:pt x="213693" y="121369"/>
                    <a:pt x="257824" y="138433"/>
                  </a:cubicBezTo>
                  <a:cubicBezTo>
                    <a:pt x="301955" y="155497"/>
                    <a:pt x="401398" y="94302"/>
                    <a:pt x="406105" y="103128"/>
                  </a:cubicBezTo>
                  <a:cubicBezTo>
                    <a:pt x="410812" y="111954"/>
                    <a:pt x="319608" y="181975"/>
                    <a:pt x="286068" y="191390"/>
                  </a:cubicBezTo>
                  <a:cubicBezTo>
                    <a:pt x="252528" y="200805"/>
                    <a:pt x="232522" y="183741"/>
                    <a:pt x="204867" y="159616"/>
                  </a:cubicBezTo>
                  <a:cubicBezTo>
                    <a:pt x="177212" y="135491"/>
                    <a:pt x="150144" y="54289"/>
                    <a:pt x="120135" y="46640"/>
                  </a:cubicBezTo>
                  <a:cubicBezTo>
                    <a:pt x="90126" y="38991"/>
                    <a:pt x="-3434" y="89595"/>
                    <a:pt x="97" y="81945"/>
                  </a:cubicBez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Freeform 61">
              <a:extLst>
                <a:ext uri="{FF2B5EF4-FFF2-40B4-BE49-F238E27FC236}">
                  <a16:creationId xmlns:a16="http://schemas.microsoft.com/office/drawing/2014/main" id="{6E6008A9-3A4E-034F-A850-87FF27210262}"/>
                </a:ext>
              </a:extLst>
            </p:cNvPr>
            <p:cNvSpPr/>
            <p:nvPr/>
          </p:nvSpPr>
          <p:spPr>
            <a:xfrm>
              <a:off x="4504041" y="4902680"/>
              <a:ext cx="304956" cy="165805"/>
            </a:xfrm>
            <a:custGeom>
              <a:avLst/>
              <a:gdLst>
                <a:gd name="connsiteX0" fmla="*/ 97 w 406280"/>
                <a:gd name="connsiteY0" fmla="*/ 81945 h 194022"/>
                <a:gd name="connsiteX1" fmla="*/ 141318 w 406280"/>
                <a:gd name="connsiteY1" fmla="*/ 743 h 194022"/>
                <a:gd name="connsiteX2" fmla="*/ 257824 w 406280"/>
                <a:gd name="connsiteY2" fmla="*/ 138433 h 194022"/>
                <a:gd name="connsiteX3" fmla="*/ 406105 w 406280"/>
                <a:gd name="connsiteY3" fmla="*/ 103128 h 194022"/>
                <a:gd name="connsiteX4" fmla="*/ 286068 w 406280"/>
                <a:gd name="connsiteY4" fmla="*/ 191390 h 194022"/>
                <a:gd name="connsiteX5" fmla="*/ 204867 w 406280"/>
                <a:gd name="connsiteY5" fmla="*/ 159616 h 194022"/>
                <a:gd name="connsiteX6" fmla="*/ 120135 w 406280"/>
                <a:gd name="connsiteY6" fmla="*/ 46640 h 194022"/>
                <a:gd name="connsiteX7" fmla="*/ 97 w 406280"/>
                <a:gd name="connsiteY7" fmla="*/ 81945 h 1940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06280" h="194022">
                  <a:moveTo>
                    <a:pt x="97" y="81945"/>
                  </a:moveTo>
                  <a:cubicBezTo>
                    <a:pt x="3628" y="74295"/>
                    <a:pt x="98364" y="-8672"/>
                    <a:pt x="141318" y="743"/>
                  </a:cubicBezTo>
                  <a:cubicBezTo>
                    <a:pt x="184273" y="10158"/>
                    <a:pt x="213693" y="121369"/>
                    <a:pt x="257824" y="138433"/>
                  </a:cubicBezTo>
                  <a:cubicBezTo>
                    <a:pt x="301955" y="155497"/>
                    <a:pt x="401398" y="94302"/>
                    <a:pt x="406105" y="103128"/>
                  </a:cubicBezTo>
                  <a:cubicBezTo>
                    <a:pt x="410812" y="111954"/>
                    <a:pt x="319608" y="181975"/>
                    <a:pt x="286068" y="191390"/>
                  </a:cubicBezTo>
                  <a:cubicBezTo>
                    <a:pt x="252528" y="200805"/>
                    <a:pt x="232522" y="183741"/>
                    <a:pt x="204867" y="159616"/>
                  </a:cubicBezTo>
                  <a:cubicBezTo>
                    <a:pt x="177212" y="135491"/>
                    <a:pt x="150144" y="54289"/>
                    <a:pt x="120135" y="46640"/>
                  </a:cubicBezTo>
                  <a:cubicBezTo>
                    <a:pt x="90126" y="38991"/>
                    <a:pt x="-3434" y="89595"/>
                    <a:pt x="97" y="81945"/>
                  </a:cubicBez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>
              <a:extLst>
                <a:ext uri="{FF2B5EF4-FFF2-40B4-BE49-F238E27FC236}">
                  <a16:creationId xmlns:a16="http://schemas.microsoft.com/office/drawing/2014/main" id="{1E3F0974-128A-8245-BC78-8EE727E6207C}"/>
                </a:ext>
              </a:extLst>
            </p:cNvPr>
            <p:cNvSpPr/>
            <p:nvPr/>
          </p:nvSpPr>
          <p:spPr>
            <a:xfrm>
              <a:off x="4734640" y="4317873"/>
              <a:ext cx="304956" cy="165805"/>
            </a:xfrm>
            <a:custGeom>
              <a:avLst/>
              <a:gdLst>
                <a:gd name="connsiteX0" fmla="*/ 97 w 406280"/>
                <a:gd name="connsiteY0" fmla="*/ 81945 h 194022"/>
                <a:gd name="connsiteX1" fmla="*/ 141318 w 406280"/>
                <a:gd name="connsiteY1" fmla="*/ 743 h 194022"/>
                <a:gd name="connsiteX2" fmla="*/ 257824 w 406280"/>
                <a:gd name="connsiteY2" fmla="*/ 138433 h 194022"/>
                <a:gd name="connsiteX3" fmla="*/ 406105 w 406280"/>
                <a:gd name="connsiteY3" fmla="*/ 103128 h 194022"/>
                <a:gd name="connsiteX4" fmla="*/ 286068 w 406280"/>
                <a:gd name="connsiteY4" fmla="*/ 191390 h 194022"/>
                <a:gd name="connsiteX5" fmla="*/ 204867 w 406280"/>
                <a:gd name="connsiteY5" fmla="*/ 159616 h 194022"/>
                <a:gd name="connsiteX6" fmla="*/ 120135 w 406280"/>
                <a:gd name="connsiteY6" fmla="*/ 46640 h 194022"/>
                <a:gd name="connsiteX7" fmla="*/ 97 w 406280"/>
                <a:gd name="connsiteY7" fmla="*/ 81945 h 1940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06280" h="194022">
                  <a:moveTo>
                    <a:pt x="97" y="81945"/>
                  </a:moveTo>
                  <a:cubicBezTo>
                    <a:pt x="3628" y="74295"/>
                    <a:pt x="98364" y="-8672"/>
                    <a:pt x="141318" y="743"/>
                  </a:cubicBezTo>
                  <a:cubicBezTo>
                    <a:pt x="184273" y="10158"/>
                    <a:pt x="213693" y="121369"/>
                    <a:pt x="257824" y="138433"/>
                  </a:cubicBezTo>
                  <a:cubicBezTo>
                    <a:pt x="301955" y="155497"/>
                    <a:pt x="401398" y="94302"/>
                    <a:pt x="406105" y="103128"/>
                  </a:cubicBezTo>
                  <a:cubicBezTo>
                    <a:pt x="410812" y="111954"/>
                    <a:pt x="319608" y="181975"/>
                    <a:pt x="286068" y="191390"/>
                  </a:cubicBezTo>
                  <a:cubicBezTo>
                    <a:pt x="252528" y="200805"/>
                    <a:pt x="232522" y="183741"/>
                    <a:pt x="204867" y="159616"/>
                  </a:cubicBezTo>
                  <a:cubicBezTo>
                    <a:pt x="177212" y="135491"/>
                    <a:pt x="150144" y="54289"/>
                    <a:pt x="120135" y="46640"/>
                  </a:cubicBezTo>
                  <a:cubicBezTo>
                    <a:pt x="90126" y="38991"/>
                    <a:pt x="-3434" y="89595"/>
                    <a:pt x="97" y="81945"/>
                  </a:cubicBez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Freeform 63">
              <a:extLst>
                <a:ext uri="{FF2B5EF4-FFF2-40B4-BE49-F238E27FC236}">
                  <a16:creationId xmlns:a16="http://schemas.microsoft.com/office/drawing/2014/main" id="{097B3073-79C4-9B4E-886B-BE85A85D61BD}"/>
                </a:ext>
              </a:extLst>
            </p:cNvPr>
            <p:cNvSpPr/>
            <p:nvPr/>
          </p:nvSpPr>
          <p:spPr>
            <a:xfrm>
              <a:off x="4084374" y="2845676"/>
              <a:ext cx="304956" cy="165805"/>
            </a:xfrm>
            <a:custGeom>
              <a:avLst/>
              <a:gdLst>
                <a:gd name="connsiteX0" fmla="*/ 97 w 406280"/>
                <a:gd name="connsiteY0" fmla="*/ 81945 h 194022"/>
                <a:gd name="connsiteX1" fmla="*/ 141318 w 406280"/>
                <a:gd name="connsiteY1" fmla="*/ 743 h 194022"/>
                <a:gd name="connsiteX2" fmla="*/ 257824 w 406280"/>
                <a:gd name="connsiteY2" fmla="*/ 138433 h 194022"/>
                <a:gd name="connsiteX3" fmla="*/ 406105 w 406280"/>
                <a:gd name="connsiteY3" fmla="*/ 103128 h 194022"/>
                <a:gd name="connsiteX4" fmla="*/ 286068 w 406280"/>
                <a:gd name="connsiteY4" fmla="*/ 191390 h 194022"/>
                <a:gd name="connsiteX5" fmla="*/ 204867 w 406280"/>
                <a:gd name="connsiteY5" fmla="*/ 159616 h 194022"/>
                <a:gd name="connsiteX6" fmla="*/ 120135 w 406280"/>
                <a:gd name="connsiteY6" fmla="*/ 46640 h 194022"/>
                <a:gd name="connsiteX7" fmla="*/ 97 w 406280"/>
                <a:gd name="connsiteY7" fmla="*/ 81945 h 1940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06280" h="194022">
                  <a:moveTo>
                    <a:pt x="97" y="81945"/>
                  </a:moveTo>
                  <a:cubicBezTo>
                    <a:pt x="3628" y="74295"/>
                    <a:pt x="98364" y="-8672"/>
                    <a:pt x="141318" y="743"/>
                  </a:cubicBezTo>
                  <a:cubicBezTo>
                    <a:pt x="184273" y="10158"/>
                    <a:pt x="213693" y="121369"/>
                    <a:pt x="257824" y="138433"/>
                  </a:cubicBezTo>
                  <a:cubicBezTo>
                    <a:pt x="301955" y="155497"/>
                    <a:pt x="401398" y="94302"/>
                    <a:pt x="406105" y="103128"/>
                  </a:cubicBezTo>
                  <a:cubicBezTo>
                    <a:pt x="410812" y="111954"/>
                    <a:pt x="319608" y="181975"/>
                    <a:pt x="286068" y="191390"/>
                  </a:cubicBezTo>
                  <a:cubicBezTo>
                    <a:pt x="252528" y="200805"/>
                    <a:pt x="232522" y="183741"/>
                    <a:pt x="204867" y="159616"/>
                  </a:cubicBezTo>
                  <a:cubicBezTo>
                    <a:pt x="177212" y="135491"/>
                    <a:pt x="150144" y="54289"/>
                    <a:pt x="120135" y="46640"/>
                  </a:cubicBezTo>
                  <a:cubicBezTo>
                    <a:pt x="90126" y="38991"/>
                    <a:pt x="-3434" y="89595"/>
                    <a:pt x="97" y="81945"/>
                  </a:cubicBez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FB9D3B73-0447-A542-BC35-B7395E05CA4A}"/>
                </a:ext>
              </a:extLst>
            </p:cNvPr>
            <p:cNvSpPr/>
            <p:nvPr/>
          </p:nvSpPr>
          <p:spPr>
            <a:xfrm>
              <a:off x="3429397" y="2786648"/>
              <a:ext cx="380817" cy="58859"/>
            </a:xfrm>
            <a:custGeom>
              <a:avLst/>
              <a:gdLst>
                <a:gd name="connsiteX0" fmla="*/ 46281 w 644423"/>
                <a:gd name="connsiteY0" fmla="*/ 49063 h 91875"/>
                <a:gd name="connsiteX1" fmla="*/ 186359 w 644423"/>
                <a:gd name="connsiteY1" fmla="*/ 10153 h 91875"/>
                <a:gd name="connsiteX2" fmla="*/ 392586 w 644423"/>
                <a:gd name="connsiteY2" fmla="*/ 2371 h 91875"/>
                <a:gd name="connsiteX3" fmla="*/ 626049 w 644423"/>
                <a:gd name="connsiteY3" fmla="*/ 45172 h 91875"/>
                <a:gd name="connsiteX4" fmla="*/ 618267 w 644423"/>
                <a:gd name="connsiteY4" fmla="*/ 68519 h 91875"/>
                <a:gd name="connsiteX5" fmla="*/ 528773 w 644423"/>
                <a:gd name="connsiteY5" fmla="*/ 56845 h 91875"/>
                <a:gd name="connsiteX6" fmla="*/ 412041 w 644423"/>
                <a:gd name="connsiteY6" fmla="*/ 37390 h 91875"/>
                <a:gd name="connsiteX7" fmla="*/ 271963 w 644423"/>
                <a:gd name="connsiteY7" fmla="*/ 37390 h 91875"/>
                <a:gd name="connsiteX8" fmla="*/ 127993 w 644423"/>
                <a:gd name="connsiteY8" fmla="*/ 52954 h 91875"/>
                <a:gd name="connsiteX9" fmla="*/ 3479 w 644423"/>
                <a:gd name="connsiteY9" fmla="*/ 91865 h 91875"/>
                <a:gd name="connsiteX10" fmla="*/ 46281 w 644423"/>
                <a:gd name="connsiteY10" fmla="*/ 49063 h 91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44423" h="91875">
                  <a:moveTo>
                    <a:pt x="46281" y="49063"/>
                  </a:moveTo>
                  <a:cubicBezTo>
                    <a:pt x="76761" y="35444"/>
                    <a:pt x="128642" y="17935"/>
                    <a:pt x="186359" y="10153"/>
                  </a:cubicBezTo>
                  <a:cubicBezTo>
                    <a:pt x="244076" y="2371"/>
                    <a:pt x="319304" y="-3466"/>
                    <a:pt x="392586" y="2371"/>
                  </a:cubicBezTo>
                  <a:cubicBezTo>
                    <a:pt x="465868" y="8207"/>
                    <a:pt x="626049" y="45172"/>
                    <a:pt x="626049" y="45172"/>
                  </a:cubicBezTo>
                  <a:cubicBezTo>
                    <a:pt x="663663" y="56197"/>
                    <a:pt x="634480" y="66574"/>
                    <a:pt x="618267" y="68519"/>
                  </a:cubicBezTo>
                  <a:cubicBezTo>
                    <a:pt x="602054" y="70464"/>
                    <a:pt x="563144" y="62033"/>
                    <a:pt x="528773" y="56845"/>
                  </a:cubicBezTo>
                  <a:cubicBezTo>
                    <a:pt x="494402" y="51657"/>
                    <a:pt x="454843" y="40632"/>
                    <a:pt x="412041" y="37390"/>
                  </a:cubicBezTo>
                  <a:cubicBezTo>
                    <a:pt x="369239" y="34148"/>
                    <a:pt x="319304" y="34796"/>
                    <a:pt x="271963" y="37390"/>
                  </a:cubicBezTo>
                  <a:cubicBezTo>
                    <a:pt x="224622" y="39984"/>
                    <a:pt x="172740" y="43875"/>
                    <a:pt x="127993" y="52954"/>
                  </a:cubicBezTo>
                  <a:cubicBezTo>
                    <a:pt x="83246" y="62033"/>
                    <a:pt x="16449" y="92513"/>
                    <a:pt x="3479" y="91865"/>
                  </a:cubicBezTo>
                  <a:cubicBezTo>
                    <a:pt x="-9491" y="91217"/>
                    <a:pt x="15801" y="62682"/>
                    <a:pt x="46281" y="49063"/>
                  </a:cubicBez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Freeform 64">
              <a:extLst>
                <a:ext uri="{FF2B5EF4-FFF2-40B4-BE49-F238E27FC236}">
                  <a16:creationId xmlns:a16="http://schemas.microsoft.com/office/drawing/2014/main" id="{8F2768B3-0B95-1E46-892E-7E9634E7E36E}"/>
                </a:ext>
              </a:extLst>
            </p:cNvPr>
            <p:cNvSpPr/>
            <p:nvPr/>
          </p:nvSpPr>
          <p:spPr>
            <a:xfrm>
              <a:off x="4656519" y="3032589"/>
              <a:ext cx="380817" cy="58859"/>
            </a:xfrm>
            <a:custGeom>
              <a:avLst/>
              <a:gdLst>
                <a:gd name="connsiteX0" fmla="*/ 46281 w 644423"/>
                <a:gd name="connsiteY0" fmla="*/ 49063 h 91875"/>
                <a:gd name="connsiteX1" fmla="*/ 186359 w 644423"/>
                <a:gd name="connsiteY1" fmla="*/ 10153 h 91875"/>
                <a:gd name="connsiteX2" fmla="*/ 392586 w 644423"/>
                <a:gd name="connsiteY2" fmla="*/ 2371 h 91875"/>
                <a:gd name="connsiteX3" fmla="*/ 626049 w 644423"/>
                <a:gd name="connsiteY3" fmla="*/ 45172 h 91875"/>
                <a:gd name="connsiteX4" fmla="*/ 618267 w 644423"/>
                <a:gd name="connsiteY4" fmla="*/ 68519 h 91875"/>
                <a:gd name="connsiteX5" fmla="*/ 528773 w 644423"/>
                <a:gd name="connsiteY5" fmla="*/ 56845 h 91875"/>
                <a:gd name="connsiteX6" fmla="*/ 412041 w 644423"/>
                <a:gd name="connsiteY6" fmla="*/ 37390 h 91875"/>
                <a:gd name="connsiteX7" fmla="*/ 271963 w 644423"/>
                <a:gd name="connsiteY7" fmla="*/ 37390 h 91875"/>
                <a:gd name="connsiteX8" fmla="*/ 127993 w 644423"/>
                <a:gd name="connsiteY8" fmla="*/ 52954 h 91875"/>
                <a:gd name="connsiteX9" fmla="*/ 3479 w 644423"/>
                <a:gd name="connsiteY9" fmla="*/ 91865 h 91875"/>
                <a:gd name="connsiteX10" fmla="*/ 46281 w 644423"/>
                <a:gd name="connsiteY10" fmla="*/ 49063 h 91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44423" h="91875">
                  <a:moveTo>
                    <a:pt x="46281" y="49063"/>
                  </a:moveTo>
                  <a:cubicBezTo>
                    <a:pt x="76761" y="35444"/>
                    <a:pt x="128642" y="17935"/>
                    <a:pt x="186359" y="10153"/>
                  </a:cubicBezTo>
                  <a:cubicBezTo>
                    <a:pt x="244076" y="2371"/>
                    <a:pt x="319304" y="-3466"/>
                    <a:pt x="392586" y="2371"/>
                  </a:cubicBezTo>
                  <a:cubicBezTo>
                    <a:pt x="465868" y="8207"/>
                    <a:pt x="626049" y="45172"/>
                    <a:pt x="626049" y="45172"/>
                  </a:cubicBezTo>
                  <a:cubicBezTo>
                    <a:pt x="663663" y="56197"/>
                    <a:pt x="634480" y="66574"/>
                    <a:pt x="618267" y="68519"/>
                  </a:cubicBezTo>
                  <a:cubicBezTo>
                    <a:pt x="602054" y="70464"/>
                    <a:pt x="563144" y="62033"/>
                    <a:pt x="528773" y="56845"/>
                  </a:cubicBezTo>
                  <a:cubicBezTo>
                    <a:pt x="494402" y="51657"/>
                    <a:pt x="454843" y="40632"/>
                    <a:pt x="412041" y="37390"/>
                  </a:cubicBezTo>
                  <a:cubicBezTo>
                    <a:pt x="369239" y="34148"/>
                    <a:pt x="319304" y="34796"/>
                    <a:pt x="271963" y="37390"/>
                  </a:cubicBezTo>
                  <a:cubicBezTo>
                    <a:pt x="224622" y="39984"/>
                    <a:pt x="172740" y="43875"/>
                    <a:pt x="127993" y="52954"/>
                  </a:cubicBezTo>
                  <a:cubicBezTo>
                    <a:pt x="83246" y="62033"/>
                    <a:pt x="16449" y="92513"/>
                    <a:pt x="3479" y="91865"/>
                  </a:cubicBezTo>
                  <a:cubicBezTo>
                    <a:pt x="-9491" y="91217"/>
                    <a:pt x="15801" y="62682"/>
                    <a:pt x="46281" y="49063"/>
                  </a:cubicBez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Freeform 65">
              <a:extLst>
                <a:ext uri="{FF2B5EF4-FFF2-40B4-BE49-F238E27FC236}">
                  <a16:creationId xmlns:a16="http://schemas.microsoft.com/office/drawing/2014/main" id="{E4B6634A-BC34-BB47-AE17-7D0F2E71CB23}"/>
                </a:ext>
              </a:extLst>
            </p:cNvPr>
            <p:cNvSpPr/>
            <p:nvPr/>
          </p:nvSpPr>
          <p:spPr>
            <a:xfrm>
              <a:off x="2723670" y="3527872"/>
              <a:ext cx="380817" cy="58859"/>
            </a:xfrm>
            <a:custGeom>
              <a:avLst/>
              <a:gdLst>
                <a:gd name="connsiteX0" fmla="*/ 46281 w 644423"/>
                <a:gd name="connsiteY0" fmla="*/ 49063 h 91875"/>
                <a:gd name="connsiteX1" fmla="*/ 186359 w 644423"/>
                <a:gd name="connsiteY1" fmla="*/ 10153 h 91875"/>
                <a:gd name="connsiteX2" fmla="*/ 392586 w 644423"/>
                <a:gd name="connsiteY2" fmla="*/ 2371 h 91875"/>
                <a:gd name="connsiteX3" fmla="*/ 626049 w 644423"/>
                <a:gd name="connsiteY3" fmla="*/ 45172 h 91875"/>
                <a:gd name="connsiteX4" fmla="*/ 618267 w 644423"/>
                <a:gd name="connsiteY4" fmla="*/ 68519 h 91875"/>
                <a:gd name="connsiteX5" fmla="*/ 528773 w 644423"/>
                <a:gd name="connsiteY5" fmla="*/ 56845 h 91875"/>
                <a:gd name="connsiteX6" fmla="*/ 412041 w 644423"/>
                <a:gd name="connsiteY6" fmla="*/ 37390 h 91875"/>
                <a:gd name="connsiteX7" fmla="*/ 271963 w 644423"/>
                <a:gd name="connsiteY7" fmla="*/ 37390 h 91875"/>
                <a:gd name="connsiteX8" fmla="*/ 127993 w 644423"/>
                <a:gd name="connsiteY8" fmla="*/ 52954 h 91875"/>
                <a:gd name="connsiteX9" fmla="*/ 3479 w 644423"/>
                <a:gd name="connsiteY9" fmla="*/ 91865 h 91875"/>
                <a:gd name="connsiteX10" fmla="*/ 46281 w 644423"/>
                <a:gd name="connsiteY10" fmla="*/ 49063 h 91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44423" h="91875">
                  <a:moveTo>
                    <a:pt x="46281" y="49063"/>
                  </a:moveTo>
                  <a:cubicBezTo>
                    <a:pt x="76761" y="35444"/>
                    <a:pt x="128642" y="17935"/>
                    <a:pt x="186359" y="10153"/>
                  </a:cubicBezTo>
                  <a:cubicBezTo>
                    <a:pt x="244076" y="2371"/>
                    <a:pt x="319304" y="-3466"/>
                    <a:pt x="392586" y="2371"/>
                  </a:cubicBezTo>
                  <a:cubicBezTo>
                    <a:pt x="465868" y="8207"/>
                    <a:pt x="626049" y="45172"/>
                    <a:pt x="626049" y="45172"/>
                  </a:cubicBezTo>
                  <a:cubicBezTo>
                    <a:pt x="663663" y="56197"/>
                    <a:pt x="634480" y="66574"/>
                    <a:pt x="618267" y="68519"/>
                  </a:cubicBezTo>
                  <a:cubicBezTo>
                    <a:pt x="602054" y="70464"/>
                    <a:pt x="563144" y="62033"/>
                    <a:pt x="528773" y="56845"/>
                  </a:cubicBezTo>
                  <a:cubicBezTo>
                    <a:pt x="494402" y="51657"/>
                    <a:pt x="454843" y="40632"/>
                    <a:pt x="412041" y="37390"/>
                  </a:cubicBezTo>
                  <a:cubicBezTo>
                    <a:pt x="369239" y="34148"/>
                    <a:pt x="319304" y="34796"/>
                    <a:pt x="271963" y="37390"/>
                  </a:cubicBezTo>
                  <a:cubicBezTo>
                    <a:pt x="224622" y="39984"/>
                    <a:pt x="172740" y="43875"/>
                    <a:pt x="127993" y="52954"/>
                  </a:cubicBezTo>
                  <a:cubicBezTo>
                    <a:pt x="83246" y="62033"/>
                    <a:pt x="16449" y="92513"/>
                    <a:pt x="3479" y="91865"/>
                  </a:cubicBezTo>
                  <a:cubicBezTo>
                    <a:pt x="-9491" y="91217"/>
                    <a:pt x="15801" y="62682"/>
                    <a:pt x="46281" y="49063"/>
                  </a:cubicBez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Freeform 66">
              <a:extLst>
                <a:ext uri="{FF2B5EF4-FFF2-40B4-BE49-F238E27FC236}">
                  <a16:creationId xmlns:a16="http://schemas.microsoft.com/office/drawing/2014/main" id="{6A1AEEC8-9249-8642-A9A3-C53F9FBF3B87}"/>
                </a:ext>
              </a:extLst>
            </p:cNvPr>
            <p:cNvSpPr/>
            <p:nvPr/>
          </p:nvSpPr>
          <p:spPr>
            <a:xfrm>
              <a:off x="3833809" y="3300731"/>
              <a:ext cx="380817" cy="58859"/>
            </a:xfrm>
            <a:custGeom>
              <a:avLst/>
              <a:gdLst>
                <a:gd name="connsiteX0" fmla="*/ 46281 w 644423"/>
                <a:gd name="connsiteY0" fmla="*/ 49063 h 91875"/>
                <a:gd name="connsiteX1" fmla="*/ 186359 w 644423"/>
                <a:gd name="connsiteY1" fmla="*/ 10153 h 91875"/>
                <a:gd name="connsiteX2" fmla="*/ 392586 w 644423"/>
                <a:gd name="connsiteY2" fmla="*/ 2371 h 91875"/>
                <a:gd name="connsiteX3" fmla="*/ 626049 w 644423"/>
                <a:gd name="connsiteY3" fmla="*/ 45172 h 91875"/>
                <a:gd name="connsiteX4" fmla="*/ 618267 w 644423"/>
                <a:gd name="connsiteY4" fmla="*/ 68519 h 91875"/>
                <a:gd name="connsiteX5" fmla="*/ 528773 w 644423"/>
                <a:gd name="connsiteY5" fmla="*/ 56845 h 91875"/>
                <a:gd name="connsiteX6" fmla="*/ 412041 w 644423"/>
                <a:gd name="connsiteY6" fmla="*/ 37390 h 91875"/>
                <a:gd name="connsiteX7" fmla="*/ 271963 w 644423"/>
                <a:gd name="connsiteY7" fmla="*/ 37390 h 91875"/>
                <a:gd name="connsiteX8" fmla="*/ 127993 w 644423"/>
                <a:gd name="connsiteY8" fmla="*/ 52954 h 91875"/>
                <a:gd name="connsiteX9" fmla="*/ 3479 w 644423"/>
                <a:gd name="connsiteY9" fmla="*/ 91865 h 91875"/>
                <a:gd name="connsiteX10" fmla="*/ 46281 w 644423"/>
                <a:gd name="connsiteY10" fmla="*/ 49063 h 91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44423" h="91875">
                  <a:moveTo>
                    <a:pt x="46281" y="49063"/>
                  </a:moveTo>
                  <a:cubicBezTo>
                    <a:pt x="76761" y="35444"/>
                    <a:pt x="128642" y="17935"/>
                    <a:pt x="186359" y="10153"/>
                  </a:cubicBezTo>
                  <a:cubicBezTo>
                    <a:pt x="244076" y="2371"/>
                    <a:pt x="319304" y="-3466"/>
                    <a:pt x="392586" y="2371"/>
                  </a:cubicBezTo>
                  <a:cubicBezTo>
                    <a:pt x="465868" y="8207"/>
                    <a:pt x="626049" y="45172"/>
                    <a:pt x="626049" y="45172"/>
                  </a:cubicBezTo>
                  <a:cubicBezTo>
                    <a:pt x="663663" y="56197"/>
                    <a:pt x="634480" y="66574"/>
                    <a:pt x="618267" y="68519"/>
                  </a:cubicBezTo>
                  <a:cubicBezTo>
                    <a:pt x="602054" y="70464"/>
                    <a:pt x="563144" y="62033"/>
                    <a:pt x="528773" y="56845"/>
                  </a:cubicBezTo>
                  <a:cubicBezTo>
                    <a:pt x="494402" y="51657"/>
                    <a:pt x="454843" y="40632"/>
                    <a:pt x="412041" y="37390"/>
                  </a:cubicBezTo>
                  <a:cubicBezTo>
                    <a:pt x="369239" y="34148"/>
                    <a:pt x="319304" y="34796"/>
                    <a:pt x="271963" y="37390"/>
                  </a:cubicBezTo>
                  <a:cubicBezTo>
                    <a:pt x="224622" y="39984"/>
                    <a:pt x="172740" y="43875"/>
                    <a:pt x="127993" y="52954"/>
                  </a:cubicBezTo>
                  <a:cubicBezTo>
                    <a:pt x="83246" y="62033"/>
                    <a:pt x="16449" y="92513"/>
                    <a:pt x="3479" y="91865"/>
                  </a:cubicBezTo>
                  <a:cubicBezTo>
                    <a:pt x="-9491" y="91217"/>
                    <a:pt x="15801" y="62682"/>
                    <a:pt x="46281" y="49063"/>
                  </a:cubicBez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>
              <a:extLst>
                <a:ext uri="{FF2B5EF4-FFF2-40B4-BE49-F238E27FC236}">
                  <a16:creationId xmlns:a16="http://schemas.microsoft.com/office/drawing/2014/main" id="{93CC6EF4-A985-024D-ABE2-B226312C52E4}"/>
                </a:ext>
              </a:extLst>
            </p:cNvPr>
            <p:cNvSpPr/>
            <p:nvPr/>
          </p:nvSpPr>
          <p:spPr>
            <a:xfrm>
              <a:off x="2729626" y="3975063"/>
              <a:ext cx="380817" cy="58859"/>
            </a:xfrm>
            <a:custGeom>
              <a:avLst/>
              <a:gdLst>
                <a:gd name="connsiteX0" fmla="*/ 46281 w 644423"/>
                <a:gd name="connsiteY0" fmla="*/ 49063 h 91875"/>
                <a:gd name="connsiteX1" fmla="*/ 186359 w 644423"/>
                <a:gd name="connsiteY1" fmla="*/ 10153 h 91875"/>
                <a:gd name="connsiteX2" fmla="*/ 392586 w 644423"/>
                <a:gd name="connsiteY2" fmla="*/ 2371 h 91875"/>
                <a:gd name="connsiteX3" fmla="*/ 626049 w 644423"/>
                <a:gd name="connsiteY3" fmla="*/ 45172 h 91875"/>
                <a:gd name="connsiteX4" fmla="*/ 618267 w 644423"/>
                <a:gd name="connsiteY4" fmla="*/ 68519 h 91875"/>
                <a:gd name="connsiteX5" fmla="*/ 528773 w 644423"/>
                <a:gd name="connsiteY5" fmla="*/ 56845 h 91875"/>
                <a:gd name="connsiteX6" fmla="*/ 412041 w 644423"/>
                <a:gd name="connsiteY6" fmla="*/ 37390 h 91875"/>
                <a:gd name="connsiteX7" fmla="*/ 271963 w 644423"/>
                <a:gd name="connsiteY7" fmla="*/ 37390 h 91875"/>
                <a:gd name="connsiteX8" fmla="*/ 127993 w 644423"/>
                <a:gd name="connsiteY8" fmla="*/ 52954 h 91875"/>
                <a:gd name="connsiteX9" fmla="*/ 3479 w 644423"/>
                <a:gd name="connsiteY9" fmla="*/ 91865 h 91875"/>
                <a:gd name="connsiteX10" fmla="*/ 46281 w 644423"/>
                <a:gd name="connsiteY10" fmla="*/ 49063 h 91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44423" h="91875">
                  <a:moveTo>
                    <a:pt x="46281" y="49063"/>
                  </a:moveTo>
                  <a:cubicBezTo>
                    <a:pt x="76761" y="35444"/>
                    <a:pt x="128642" y="17935"/>
                    <a:pt x="186359" y="10153"/>
                  </a:cubicBezTo>
                  <a:cubicBezTo>
                    <a:pt x="244076" y="2371"/>
                    <a:pt x="319304" y="-3466"/>
                    <a:pt x="392586" y="2371"/>
                  </a:cubicBezTo>
                  <a:cubicBezTo>
                    <a:pt x="465868" y="8207"/>
                    <a:pt x="626049" y="45172"/>
                    <a:pt x="626049" y="45172"/>
                  </a:cubicBezTo>
                  <a:cubicBezTo>
                    <a:pt x="663663" y="56197"/>
                    <a:pt x="634480" y="66574"/>
                    <a:pt x="618267" y="68519"/>
                  </a:cubicBezTo>
                  <a:cubicBezTo>
                    <a:pt x="602054" y="70464"/>
                    <a:pt x="563144" y="62033"/>
                    <a:pt x="528773" y="56845"/>
                  </a:cubicBezTo>
                  <a:cubicBezTo>
                    <a:pt x="494402" y="51657"/>
                    <a:pt x="454843" y="40632"/>
                    <a:pt x="412041" y="37390"/>
                  </a:cubicBezTo>
                  <a:cubicBezTo>
                    <a:pt x="369239" y="34148"/>
                    <a:pt x="319304" y="34796"/>
                    <a:pt x="271963" y="37390"/>
                  </a:cubicBezTo>
                  <a:cubicBezTo>
                    <a:pt x="224622" y="39984"/>
                    <a:pt x="172740" y="43875"/>
                    <a:pt x="127993" y="52954"/>
                  </a:cubicBezTo>
                  <a:cubicBezTo>
                    <a:pt x="83246" y="62033"/>
                    <a:pt x="16449" y="92513"/>
                    <a:pt x="3479" y="91865"/>
                  </a:cubicBezTo>
                  <a:cubicBezTo>
                    <a:pt x="-9491" y="91217"/>
                    <a:pt x="15801" y="62682"/>
                    <a:pt x="46281" y="49063"/>
                  </a:cubicBez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>
              <a:extLst>
                <a:ext uri="{FF2B5EF4-FFF2-40B4-BE49-F238E27FC236}">
                  <a16:creationId xmlns:a16="http://schemas.microsoft.com/office/drawing/2014/main" id="{639259C1-FC3F-DA48-A0F5-300822CF14F9}"/>
                </a:ext>
              </a:extLst>
            </p:cNvPr>
            <p:cNvSpPr/>
            <p:nvPr/>
          </p:nvSpPr>
          <p:spPr>
            <a:xfrm>
              <a:off x="5093453" y="4048958"/>
              <a:ext cx="380817" cy="58859"/>
            </a:xfrm>
            <a:custGeom>
              <a:avLst/>
              <a:gdLst>
                <a:gd name="connsiteX0" fmla="*/ 46281 w 644423"/>
                <a:gd name="connsiteY0" fmla="*/ 49063 h 91875"/>
                <a:gd name="connsiteX1" fmla="*/ 186359 w 644423"/>
                <a:gd name="connsiteY1" fmla="*/ 10153 h 91875"/>
                <a:gd name="connsiteX2" fmla="*/ 392586 w 644423"/>
                <a:gd name="connsiteY2" fmla="*/ 2371 h 91875"/>
                <a:gd name="connsiteX3" fmla="*/ 626049 w 644423"/>
                <a:gd name="connsiteY3" fmla="*/ 45172 h 91875"/>
                <a:gd name="connsiteX4" fmla="*/ 618267 w 644423"/>
                <a:gd name="connsiteY4" fmla="*/ 68519 h 91875"/>
                <a:gd name="connsiteX5" fmla="*/ 528773 w 644423"/>
                <a:gd name="connsiteY5" fmla="*/ 56845 h 91875"/>
                <a:gd name="connsiteX6" fmla="*/ 412041 w 644423"/>
                <a:gd name="connsiteY6" fmla="*/ 37390 h 91875"/>
                <a:gd name="connsiteX7" fmla="*/ 271963 w 644423"/>
                <a:gd name="connsiteY7" fmla="*/ 37390 h 91875"/>
                <a:gd name="connsiteX8" fmla="*/ 127993 w 644423"/>
                <a:gd name="connsiteY8" fmla="*/ 52954 h 91875"/>
                <a:gd name="connsiteX9" fmla="*/ 3479 w 644423"/>
                <a:gd name="connsiteY9" fmla="*/ 91865 h 91875"/>
                <a:gd name="connsiteX10" fmla="*/ 46281 w 644423"/>
                <a:gd name="connsiteY10" fmla="*/ 49063 h 91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44423" h="91875">
                  <a:moveTo>
                    <a:pt x="46281" y="49063"/>
                  </a:moveTo>
                  <a:cubicBezTo>
                    <a:pt x="76761" y="35444"/>
                    <a:pt x="128642" y="17935"/>
                    <a:pt x="186359" y="10153"/>
                  </a:cubicBezTo>
                  <a:cubicBezTo>
                    <a:pt x="244076" y="2371"/>
                    <a:pt x="319304" y="-3466"/>
                    <a:pt x="392586" y="2371"/>
                  </a:cubicBezTo>
                  <a:cubicBezTo>
                    <a:pt x="465868" y="8207"/>
                    <a:pt x="626049" y="45172"/>
                    <a:pt x="626049" y="45172"/>
                  </a:cubicBezTo>
                  <a:cubicBezTo>
                    <a:pt x="663663" y="56197"/>
                    <a:pt x="634480" y="66574"/>
                    <a:pt x="618267" y="68519"/>
                  </a:cubicBezTo>
                  <a:cubicBezTo>
                    <a:pt x="602054" y="70464"/>
                    <a:pt x="563144" y="62033"/>
                    <a:pt x="528773" y="56845"/>
                  </a:cubicBezTo>
                  <a:cubicBezTo>
                    <a:pt x="494402" y="51657"/>
                    <a:pt x="454843" y="40632"/>
                    <a:pt x="412041" y="37390"/>
                  </a:cubicBezTo>
                  <a:cubicBezTo>
                    <a:pt x="369239" y="34148"/>
                    <a:pt x="319304" y="34796"/>
                    <a:pt x="271963" y="37390"/>
                  </a:cubicBezTo>
                  <a:cubicBezTo>
                    <a:pt x="224622" y="39984"/>
                    <a:pt x="172740" y="43875"/>
                    <a:pt x="127993" y="52954"/>
                  </a:cubicBezTo>
                  <a:cubicBezTo>
                    <a:pt x="83246" y="62033"/>
                    <a:pt x="16449" y="92513"/>
                    <a:pt x="3479" y="91865"/>
                  </a:cubicBezTo>
                  <a:cubicBezTo>
                    <a:pt x="-9491" y="91217"/>
                    <a:pt x="15801" y="62682"/>
                    <a:pt x="46281" y="49063"/>
                  </a:cubicBez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>
              <a:extLst>
                <a:ext uri="{FF2B5EF4-FFF2-40B4-BE49-F238E27FC236}">
                  <a16:creationId xmlns:a16="http://schemas.microsoft.com/office/drawing/2014/main" id="{F76F8A11-8F30-2B40-A8B1-4838B8375636}"/>
                </a:ext>
              </a:extLst>
            </p:cNvPr>
            <p:cNvSpPr/>
            <p:nvPr/>
          </p:nvSpPr>
          <p:spPr>
            <a:xfrm>
              <a:off x="4154474" y="3631582"/>
              <a:ext cx="380817" cy="58859"/>
            </a:xfrm>
            <a:custGeom>
              <a:avLst/>
              <a:gdLst>
                <a:gd name="connsiteX0" fmla="*/ 46281 w 644423"/>
                <a:gd name="connsiteY0" fmla="*/ 49063 h 91875"/>
                <a:gd name="connsiteX1" fmla="*/ 186359 w 644423"/>
                <a:gd name="connsiteY1" fmla="*/ 10153 h 91875"/>
                <a:gd name="connsiteX2" fmla="*/ 392586 w 644423"/>
                <a:gd name="connsiteY2" fmla="*/ 2371 h 91875"/>
                <a:gd name="connsiteX3" fmla="*/ 626049 w 644423"/>
                <a:gd name="connsiteY3" fmla="*/ 45172 h 91875"/>
                <a:gd name="connsiteX4" fmla="*/ 618267 w 644423"/>
                <a:gd name="connsiteY4" fmla="*/ 68519 h 91875"/>
                <a:gd name="connsiteX5" fmla="*/ 528773 w 644423"/>
                <a:gd name="connsiteY5" fmla="*/ 56845 h 91875"/>
                <a:gd name="connsiteX6" fmla="*/ 412041 w 644423"/>
                <a:gd name="connsiteY6" fmla="*/ 37390 h 91875"/>
                <a:gd name="connsiteX7" fmla="*/ 271963 w 644423"/>
                <a:gd name="connsiteY7" fmla="*/ 37390 h 91875"/>
                <a:gd name="connsiteX8" fmla="*/ 127993 w 644423"/>
                <a:gd name="connsiteY8" fmla="*/ 52954 h 91875"/>
                <a:gd name="connsiteX9" fmla="*/ 3479 w 644423"/>
                <a:gd name="connsiteY9" fmla="*/ 91865 h 91875"/>
                <a:gd name="connsiteX10" fmla="*/ 46281 w 644423"/>
                <a:gd name="connsiteY10" fmla="*/ 49063 h 91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44423" h="91875">
                  <a:moveTo>
                    <a:pt x="46281" y="49063"/>
                  </a:moveTo>
                  <a:cubicBezTo>
                    <a:pt x="76761" y="35444"/>
                    <a:pt x="128642" y="17935"/>
                    <a:pt x="186359" y="10153"/>
                  </a:cubicBezTo>
                  <a:cubicBezTo>
                    <a:pt x="244076" y="2371"/>
                    <a:pt x="319304" y="-3466"/>
                    <a:pt x="392586" y="2371"/>
                  </a:cubicBezTo>
                  <a:cubicBezTo>
                    <a:pt x="465868" y="8207"/>
                    <a:pt x="626049" y="45172"/>
                    <a:pt x="626049" y="45172"/>
                  </a:cubicBezTo>
                  <a:cubicBezTo>
                    <a:pt x="663663" y="56197"/>
                    <a:pt x="634480" y="66574"/>
                    <a:pt x="618267" y="68519"/>
                  </a:cubicBezTo>
                  <a:cubicBezTo>
                    <a:pt x="602054" y="70464"/>
                    <a:pt x="563144" y="62033"/>
                    <a:pt x="528773" y="56845"/>
                  </a:cubicBezTo>
                  <a:cubicBezTo>
                    <a:pt x="494402" y="51657"/>
                    <a:pt x="454843" y="40632"/>
                    <a:pt x="412041" y="37390"/>
                  </a:cubicBezTo>
                  <a:cubicBezTo>
                    <a:pt x="369239" y="34148"/>
                    <a:pt x="319304" y="34796"/>
                    <a:pt x="271963" y="37390"/>
                  </a:cubicBezTo>
                  <a:cubicBezTo>
                    <a:pt x="224622" y="39984"/>
                    <a:pt x="172740" y="43875"/>
                    <a:pt x="127993" y="52954"/>
                  </a:cubicBezTo>
                  <a:cubicBezTo>
                    <a:pt x="83246" y="62033"/>
                    <a:pt x="16449" y="92513"/>
                    <a:pt x="3479" y="91865"/>
                  </a:cubicBezTo>
                  <a:cubicBezTo>
                    <a:pt x="-9491" y="91217"/>
                    <a:pt x="15801" y="62682"/>
                    <a:pt x="46281" y="49063"/>
                  </a:cubicBez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>
              <a:extLst>
                <a:ext uri="{FF2B5EF4-FFF2-40B4-BE49-F238E27FC236}">
                  <a16:creationId xmlns:a16="http://schemas.microsoft.com/office/drawing/2014/main" id="{DCE2744F-A3EE-0F48-A0F5-183B485AE94C}"/>
                </a:ext>
              </a:extLst>
            </p:cNvPr>
            <p:cNvSpPr/>
            <p:nvPr/>
          </p:nvSpPr>
          <p:spPr>
            <a:xfrm>
              <a:off x="3362553" y="4252086"/>
              <a:ext cx="380817" cy="58859"/>
            </a:xfrm>
            <a:custGeom>
              <a:avLst/>
              <a:gdLst>
                <a:gd name="connsiteX0" fmla="*/ 46281 w 644423"/>
                <a:gd name="connsiteY0" fmla="*/ 49063 h 91875"/>
                <a:gd name="connsiteX1" fmla="*/ 186359 w 644423"/>
                <a:gd name="connsiteY1" fmla="*/ 10153 h 91875"/>
                <a:gd name="connsiteX2" fmla="*/ 392586 w 644423"/>
                <a:gd name="connsiteY2" fmla="*/ 2371 h 91875"/>
                <a:gd name="connsiteX3" fmla="*/ 626049 w 644423"/>
                <a:gd name="connsiteY3" fmla="*/ 45172 h 91875"/>
                <a:gd name="connsiteX4" fmla="*/ 618267 w 644423"/>
                <a:gd name="connsiteY4" fmla="*/ 68519 h 91875"/>
                <a:gd name="connsiteX5" fmla="*/ 528773 w 644423"/>
                <a:gd name="connsiteY5" fmla="*/ 56845 h 91875"/>
                <a:gd name="connsiteX6" fmla="*/ 412041 w 644423"/>
                <a:gd name="connsiteY6" fmla="*/ 37390 h 91875"/>
                <a:gd name="connsiteX7" fmla="*/ 271963 w 644423"/>
                <a:gd name="connsiteY7" fmla="*/ 37390 h 91875"/>
                <a:gd name="connsiteX8" fmla="*/ 127993 w 644423"/>
                <a:gd name="connsiteY8" fmla="*/ 52954 h 91875"/>
                <a:gd name="connsiteX9" fmla="*/ 3479 w 644423"/>
                <a:gd name="connsiteY9" fmla="*/ 91865 h 91875"/>
                <a:gd name="connsiteX10" fmla="*/ 46281 w 644423"/>
                <a:gd name="connsiteY10" fmla="*/ 49063 h 91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44423" h="91875">
                  <a:moveTo>
                    <a:pt x="46281" y="49063"/>
                  </a:moveTo>
                  <a:cubicBezTo>
                    <a:pt x="76761" y="35444"/>
                    <a:pt x="128642" y="17935"/>
                    <a:pt x="186359" y="10153"/>
                  </a:cubicBezTo>
                  <a:cubicBezTo>
                    <a:pt x="244076" y="2371"/>
                    <a:pt x="319304" y="-3466"/>
                    <a:pt x="392586" y="2371"/>
                  </a:cubicBezTo>
                  <a:cubicBezTo>
                    <a:pt x="465868" y="8207"/>
                    <a:pt x="626049" y="45172"/>
                    <a:pt x="626049" y="45172"/>
                  </a:cubicBezTo>
                  <a:cubicBezTo>
                    <a:pt x="663663" y="56197"/>
                    <a:pt x="634480" y="66574"/>
                    <a:pt x="618267" y="68519"/>
                  </a:cubicBezTo>
                  <a:cubicBezTo>
                    <a:pt x="602054" y="70464"/>
                    <a:pt x="563144" y="62033"/>
                    <a:pt x="528773" y="56845"/>
                  </a:cubicBezTo>
                  <a:cubicBezTo>
                    <a:pt x="494402" y="51657"/>
                    <a:pt x="454843" y="40632"/>
                    <a:pt x="412041" y="37390"/>
                  </a:cubicBezTo>
                  <a:cubicBezTo>
                    <a:pt x="369239" y="34148"/>
                    <a:pt x="319304" y="34796"/>
                    <a:pt x="271963" y="37390"/>
                  </a:cubicBezTo>
                  <a:cubicBezTo>
                    <a:pt x="224622" y="39984"/>
                    <a:pt x="172740" y="43875"/>
                    <a:pt x="127993" y="52954"/>
                  </a:cubicBezTo>
                  <a:cubicBezTo>
                    <a:pt x="83246" y="62033"/>
                    <a:pt x="16449" y="92513"/>
                    <a:pt x="3479" y="91865"/>
                  </a:cubicBezTo>
                  <a:cubicBezTo>
                    <a:pt x="-9491" y="91217"/>
                    <a:pt x="15801" y="62682"/>
                    <a:pt x="46281" y="49063"/>
                  </a:cubicBez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Freeform 71">
              <a:extLst>
                <a:ext uri="{FF2B5EF4-FFF2-40B4-BE49-F238E27FC236}">
                  <a16:creationId xmlns:a16="http://schemas.microsoft.com/office/drawing/2014/main" id="{4D4059F6-1D73-9F4E-8F0A-DB9DB1B2C006}"/>
                </a:ext>
              </a:extLst>
            </p:cNvPr>
            <p:cNvSpPr/>
            <p:nvPr/>
          </p:nvSpPr>
          <p:spPr>
            <a:xfrm>
              <a:off x="3989585" y="4571764"/>
              <a:ext cx="380817" cy="58859"/>
            </a:xfrm>
            <a:custGeom>
              <a:avLst/>
              <a:gdLst>
                <a:gd name="connsiteX0" fmla="*/ 46281 w 644423"/>
                <a:gd name="connsiteY0" fmla="*/ 49063 h 91875"/>
                <a:gd name="connsiteX1" fmla="*/ 186359 w 644423"/>
                <a:gd name="connsiteY1" fmla="*/ 10153 h 91875"/>
                <a:gd name="connsiteX2" fmla="*/ 392586 w 644423"/>
                <a:gd name="connsiteY2" fmla="*/ 2371 h 91875"/>
                <a:gd name="connsiteX3" fmla="*/ 626049 w 644423"/>
                <a:gd name="connsiteY3" fmla="*/ 45172 h 91875"/>
                <a:gd name="connsiteX4" fmla="*/ 618267 w 644423"/>
                <a:gd name="connsiteY4" fmla="*/ 68519 h 91875"/>
                <a:gd name="connsiteX5" fmla="*/ 528773 w 644423"/>
                <a:gd name="connsiteY5" fmla="*/ 56845 h 91875"/>
                <a:gd name="connsiteX6" fmla="*/ 412041 w 644423"/>
                <a:gd name="connsiteY6" fmla="*/ 37390 h 91875"/>
                <a:gd name="connsiteX7" fmla="*/ 271963 w 644423"/>
                <a:gd name="connsiteY7" fmla="*/ 37390 h 91875"/>
                <a:gd name="connsiteX8" fmla="*/ 127993 w 644423"/>
                <a:gd name="connsiteY8" fmla="*/ 52954 h 91875"/>
                <a:gd name="connsiteX9" fmla="*/ 3479 w 644423"/>
                <a:gd name="connsiteY9" fmla="*/ 91865 h 91875"/>
                <a:gd name="connsiteX10" fmla="*/ 46281 w 644423"/>
                <a:gd name="connsiteY10" fmla="*/ 49063 h 91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44423" h="91875">
                  <a:moveTo>
                    <a:pt x="46281" y="49063"/>
                  </a:moveTo>
                  <a:cubicBezTo>
                    <a:pt x="76761" y="35444"/>
                    <a:pt x="128642" y="17935"/>
                    <a:pt x="186359" y="10153"/>
                  </a:cubicBezTo>
                  <a:cubicBezTo>
                    <a:pt x="244076" y="2371"/>
                    <a:pt x="319304" y="-3466"/>
                    <a:pt x="392586" y="2371"/>
                  </a:cubicBezTo>
                  <a:cubicBezTo>
                    <a:pt x="465868" y="8207"/>
                    <a:pt x="626049" y="45172"/>
                    <a:pt x="626049" y="45172"/>
                  </a:cubicBezTo>
                  <a:cubicBezTo>
                    <a:pt x="663663" y="56197"/>
                    <a:pt x="634480" y="66574"/>
                    <a:pt x="618267" y="68519"/>
                  </a:cubicBezTo>
                  <a:cubicBezTo>
                    <a:pt x="602054" y="70464"/>
                    <a:pt x="563144" y="62033"/>
                    <a:pt x="528773" y="56845"/>
                  </a:cubicBezTo>
                  <a:cubicBezTo>
                    <a:pt x="494402" y="51657"/>
                    <a:pt x="454843" y="40632"/>
                    <a:pt x="412041" y="37390"/>
                  </a:cubicBezTo>
                  <a:cubicBezTo>
                    <a:pt x="369239" y="34148"/>
                    <a:pt x="319304" y="34796"/>
                    <a:pt x="271963" y="37390"/>
                  </a:cubicBezTo>
                  <a:cubicBezTo>
                    <a:pt x="224622" y="39984"/>
                    <a:pt x="172740" y="43875"/>
                    <a:pt x="127993" y="52954"/>
                  </a:cubicBezTo>
                  <a:cubicBezTo>
                    <a:pt x="83246" y="62033"/>
                    <a:pt x="16449" y="92513"/>
                    <a:pt x="3479" y="91865"/>
                  </a:cubicBezTo>
                  <a:cubicBezTo>
                    <a:pt x="-9491" y="91217"/>
                    <a:pt x="15801" y="62682"/>
                    <a:pt x="46281" y="49063"/>
                  </a:cubicBez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>
              <a:extLst>
                <a:ext uri="{FF2B5EF4-FFF2-40B4-BE49-F238E27FC236}">
                  <a16:creationId xmlns:a16="http://schemas.microsoft.com/office/drawing/2014/main" id="{750E0B88-186E-0349-AF2A-7C22270C79E4}"/>
                </a:ext>
              </a:extLst>
            </p:cNvPr>
            <p:cNvSpPr/>
            <p:nvPr/>
          </p:nvSpPr>
          <p:spPr>
            <a:xfrm>
              <a:off x="3682993" y="5099380"/>
              <a:ext cx="380817" cy="58859"/>
            </a:xfrm>
            <a:custGeom>
              <a:avLst/>
              <a:gdLst>
                <a:gd name="connsiteX0" fmla="*/ 46281 w 644423"/>
                <a:gd name="connsiteY0" fmla="*/ 49063 h 91875"/>
                <a:gd name="connsiteX1" fmla="*/ 186359 w 644423"/>
                <a:gd name="connsiteY1" fmla="*/ 10153 h 91875"/>
                <a:gd name="connsiteX2" fmla="*/ 392586 w 644423"/>
                <a:gd name="connsiteY2" fmla="*/ 2371 h 91875"/>
                <a:gd name="connsiteX3" fmla="*/ 626049 w 644423"/>
                <a:gd name="connsiteY3" fmla="*/ 45172 h 91875"/>
                <a:gd name="connsiteX4" fmla="*/ 618267 w 644423"/>
                <a:gd name="connsiteY4" fmla="*/ 68519 h 91875"/>
                <a:gd name="connsiteX5" fmla="*/ 528773 w 644423"/>
                <a:gd name="connsiteY5" fmla="*/ 56845 h 91875"/>
                <a:gd name="connsiteX6" fmla="*/ 412041 w 644423"/>
                <a:gd name="connsiteY6" fmla="*/ 37390 h 91875"/>
                <a:gd name="connsiteX7" fmla="*/ 271963 w 644423"/>
                <a:gd name="connsiteY7" fmla="*/ 37390 h 91875"/>
                <a:gd name="connsiteX8" fmla="*/ 127993 w 644423"/>
                <a:gd name="connsiteY8" fmla="*/ 52954 h 91875"/>
                <a:gd name="connsiteX9" fmla="*/ 3479 w 644423"/>
                <a:gd name="connsiteY9" fmla="*/ 91865 h 91875"/>
                <a:gd name="connsiteX10" fmla="*/ 46281 w 644423"/>
                <a:gd name="connsiteY10" fmla="*/ 49063 h 91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44423" h="91875">
                  <a:moveTo>
                    <a:pt x="46281" y="49063"/>
                  </a:moveTo>
                  <a:cubicBezTo>
                    <a:pt x="76761" y="35444"/>
                    <a:pt x="128642" y="17935"/>
                    <a:pt x="186359" y="10153"/>
                  </a:cubicBezTo>
                  <a:cubicBezTo>
                    <a:pt x="244076" y="2371"/>
                    <a:pt x="319304" y="-3466"/>
                    <a:pt x="392586" y="2371"/>
                  </a:cubicBezTo>
                  <a:cubicBezTo>
                    <a:pt x="465868" y="8207"/>
                    <a:pt x="626049" y="45172"/>
                    <a:pt x="626049" y="45172"/>
                  </a:cubicBezTo>
                  <a:cubicBezTo>
                    <a:pt x="663663" y="56197"/>
                    <a:pt x="634480" y="66574"/>
                    <a:pt x="618267" y="68519"/>
                  </a:cubicBezTo>
                  <a:cubicBezTo>
                    <a:pt x="602054" y="70464"/>
                    <a:pt x="563144" y="62033"/>
                    <a:pt x="528773" y="56845"/>
                  </a:cubicBezTo>
                  <a:cubicBezTo>
                    <a:pt x="494402" y="51657"/>
                    <a:pt x="454843" y="40632"/>
                    <a:pt x="412041" y="37390"/>
                  </a:cubicBezTo>
                  <a:cubicBezTo>
                    <a:pt x="369239" y="34148"/>
                    <a:pt x="319304" y="34796"/>
                    <a:pt x="271963" y="37390"/>
                  </a:cubicBezTo>
                  <a:cubicBezTo>
                    <a:pt x="224622" y="39984"/>
                    <a:pt x="172740" y="43875"/>
                    <a:pt x="127993" y="52954"/>
                  </a:cubicBezTo>
                  <a:cubicBezTo>
                    <a:pt x="83246" y="62033"/>
                    <a:pt x="16449" y="92513"/>
                    <a:pt x="3479" y="91865"/>
                  </a:cubicBezTo>
                  <a:cubicBezTo>
                    <a:pt x="-9491" y="91217"/>
                    <a:pt x="15801" y="62682"/>
                    <a:pt x="46281" y="49063"/>
                  </a:cubicBez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8" name="Group 77">
            <a:extLst>
              <a:ext uri="{FF2B5EF4-FFF2-40B4-BE49-F238E27FC236}">
                <a16:creationId xmlns:a16="http://schemas.microsoft.com/office/drawing/2014/main" id="{DF88AF17-3855-EF44-8F1F-85EC0250E857}"/>
              </a:ext>
            </a:extLst>
          </p:cNvPr>
          <p:cNvGrpSpPr/>
          <p:nvPr/>
        </p:nvGrpSpPr>
        <p:grpSpPr>
          <a:xfrm>
            <a:off x="6687850" y="3513205"/>
            <a:ext cx="2799049" cy="880369"/>
            <a:chOff x="6687850" y="3513205"/>
            <a:chExt cx="2799049" cy="880369"/>
          </a:xfrm>
        </p:grpSpPr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A1D1D91B-2E6C-0644-A2F8-EDC1D69ADE0C}"/>
                </a:ext>
              </a:extLst>
            </p:cNvPr>
            <p:cNvSpPr txBox="1"/>
            <p:nvPr/>
          </p:nvSpPr>
          <p:spPr>
            <a:xfrm>
              <a:off x="7122586" y="3513205"/>
              <a:ext cx="2364313" cy="8803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dirty="0"/>
                <a:t>10 mobile worms</a:t>
              </a:r>
            </a:p>
            <a:p>
              <a:pPr>
                <a:lnSpc>
                  <a:spcPct val="150000"/>
                </a:lnSpc>
              </a:pPr>
              <a:r>
                <a:rPr lang="en-US" dirty="0"/>
                <a:t>10 paralyzed worms</a:t>
              </a:r>
            </a:p>
          </p:txBody>
        </p:sp>
        <p:sp>
          <p:nvSpPr>
            <p:cNvPr id="74" name="Freeform 73">
              <a:extLst>
                <a:ext uri="{FF2B5EF4-FFF2-40B4-BE49-F238E27FC236}">
                  <a16:creationId xmlns:a16="http://schemas.microsoft.com/office/drawing/2014/main" id="{C7BD66FB-2B3A-674E-AAB0-16BAE4DD3C43}"/>
                </a:ext>
              </a:extLst>
            </p:cNvPr>
            <p:cNvSpPr/>
            <p:nvPr/>
          </p:nvSpPr>
          <p:spPr>
            <a:xfrm>
              <a:off x="6687850" y="4222656"/>
              <a:ext cx="380817" cy="58859"/>
            </a:xfrm>
            <a:custGeom>
              <a:avLst/>
              <a:gdLst>
                <a:gd name="connsiteX0" fmla="*/ 46281 w 644423"/>
                <a:gd name="connsiteY0" fmla="*/ 49063 h 91875"/>
                <a:gd name="connsiteX1" fmla="*/ 186359 w 644423"/>
                <a:gd name="connsiteY1" fmla="*/ 10153 h 91875"/>
                <a:gd name="connsiteX2" fmla="*/ 392586 w 644423"/>
                <a:gd name="connsiteY2" fmla="*/ 2371 h 91875"/>
                <a:gd name="connsiteX3" fmla="*/ 626049 w 644423"/>
                <a:gd name="connsiteY3" fmla="*/ 45172 h 91875"/>
                <a:gd name="connsiteX4" fmla="*/ 618267 w 644423"/>
                <a:gd name="connsiteY4" fmla="*/ 68519 h 91875"/>
                <a:gd name="connsiteX5" fmla="*/ 528773 w 644423"/>
                <a:gd name="connsiteY5" fmla="*/ 56845 h 91875"/>
                <a:gd name="connsiteX6" fmla="*/ 412041 w 644423"/>
                <a:gd name="connsiteY6" fmla="*/ 37390 h 91875"/>
                <a:gd name="connsiteX7" fmla="*/ 271963 w 644423"/>
                <a:gd name="connsiteY7" fmla="*/ 37390 h 91875"/>
                <a:gd name="connsiteX8" fmla="*/ 127993 w 644423"/>
                <a:gd name="connsiteY8" fmla="*/ 52954 h 91875"/>
                <a:gd name="connsiteX9" fmla="*/ 3479 w 644423"/>
                <a:gd name="connsiteY9" fmla="*/ 91865 h 91875"/>
                <a:gd name="connsiteX10" fmla="*/ 46281 w 644423"/>
                <a:gd name="connsiteY10" fmla="*/ 49063 h 91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44423" h="91875">
                  <a:moveTo>
                    <a:pt x="46281" y="49063"/>
                  </a:moveTo>
                  <a:cubicBezTo>
                    <a:pt x="76761" y="35444"/>
                    <a:pt x="128642" y="17935"/>
                    <a:pt x="186359" y="10153"/>
                  </a:cubicBezTo>
                  <a:cubicBezTo>
                    <a:pt x="244076" y="2371"/>
                    <a:pt x="319304" y="-3466"/>
                    <a:pt x="392586" y="2371"/>
                  </a:cubicBezTo>
                  <a:cubicBezTo>
                    <a:pt x="465868" y="8207"/>
                    <a:pt x="626049" y="45172"/>
                    <a:pt x="626049" y="45172"/>
                  </a:cubicBezTo>
                  <a:cubicBezTo>
                    <a:pt x="663663" y="56197"/>
                    <a:pt x="634480" y="66574"/>
                    <a:pt x="618267" y="68519"/>
                  </a:cubicBezTo>
                  <a:cubicBezTo>
                    <a:pt x="602054" y="70464"/>
                    <a:pt x="563144" y="62033"/>
                    <a:pt x="528773" y="56845"/>
                  </a:cubicBezTo>
                  <a:cubicBezTo>
                    <a:pt x="494402" y="51657"/>
                    <a:pt x="454843" y="40632"/>
                    <a:pt x="412041" y="37390"/>
                  </a:cubicBezTo>
                  <a:cubicBezTo>
                    <a:pt x="369239" y="34148"/>
                    <a:pt x="319304" y="34796"/>
                    <a:pt x="271963" y="37390"/>
                  </a:cubicBezTo>
                  <a:cubicBezTo>
                    <a:pt x="224622" y="39984"/>
                    <a:pt x="172740" y="43875"/>
                    <a:pt x="127993" y="52954"/>
                  </a:cubicBezTo>
                  <a:cubicBezTo>
                    <a:pt x="83246" y="62033"/>
                    <a:pt x="16449" y="92513"/>
                    <a:pt x="3479" y="91865"/>
                  </a:cubicBezTo>
                  <a:cubicBezTo>
                    <a:pt x="-9491" y="91217"/>
                    <a:pt x="15801" y="62682"/>
                    <a:pt x="46281" y="49063"/>
                  </a:cubicBez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Freeform 74">
              <a:extLst>
                <a:ext uri="{FF2B5EF4-FFF2-40B4-BE49-F238E27FC236}">
                  <a16:creationId xmlns:a16="http://schemas.microsoft.com/office/drawing/2014/main" id="{0F1191E1-889B-2C43-AB89-586212035FEE}"/>
                </a:ext>
              </a:extLst>
            </p:cNvPr>
            <p:cNvSpPr/>
            <p:nvPr/>
          </p:nvSpPr>
          <p:spPr>
            <a:xfrm>
              <a:off x="6749298" y="3735656"/>
              <a:ext cx="304956" cy="165805"/>
            </a:xfrm>
            <a:custGeom>
              <a:avLst/>
              <a:gdLst>
                <a:gd name="connsiteX0" fmla="*/ 97 w 406280"/>
                <a:gd name="connsiteY0" fmla="*/ 81945 h 194022"/>
                <a:gd name="connsiteX1" fmla="*/ 141318 w 406280"/>
                <a:gd name="connsiteY1" fmla="*/ 743 h 194022"/>
                <a:gd name="connsiteX2" fmla="*/ 257824 w 406280"/>
                <a:gd name="connsiteY2" fmla="*/ 138433 h 194022"/>
                <a:gd name="connsiteX3" fmla="*/ 406105 w 406280"/>
                <a:gd name="connsiteY3" fmla="*/ 103128 h 194022"/>
                <a:gd name="connsiteX4" fmla="*/ 286068 w 406280"/>
                <a:gd name="connsiteY4" fmla="*/ 191390 h 194022"/>
                <a:gd name="connsiteX5" fmla="*/ 204867 w 406280"/>
                <a:gd name="connsiteY5" fmla="*/ 159616 h 194022"/>
                <a:gd name="connsiteX6" fmla="*/ 120135 w 406280"/>
                <a:gd name="connsiteY6" fmla="*/ 46640 h 194022"/>
                <a:gd name="connsiteX7" fmla="*/ 97 w 406280"/>
                <a:gd name="connsiteY7" fmla="*/ 81945 h 1940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06280" h="194022">
                  <a:moveTo>
                    <a:pt x="97" y="81945"/>
                  </a:moveTo>
                  <a:cubicBezTo>
                    <a:pt x="3628" y="74295"/>
                    <a:pt x="98364" y="-8672"/>
                    <a:pt x="141318" y="743"/>
                  </a:cubicBezTo>
                  <a:cubicBezTo>
                    <a:pt x="184273" y="10158"/>
                    <a:pt x="213693" y="121369"/>
                    <a:pt x="257824" y="138433"/>
                  </a:cubicBezTo>
                  <a:cubicBezTo>
                    <a:pt x="301955" y="155497"/>
                    <a:pt x="401398" y="94302"/>
                    <a:pt x="406105" y="103128"/>
                  </a:cubicBezTo>
                  <a:cubicBezTo>
                    <a:pt x="410812" y="111954"/>
                    <a:pt x="319608" y="181975"/>
                    <a:pt x="286068" y="191390"/>
                  </a:cubicBezTo>
                  <a:cubicBezTo>
                    <a:pt x="252528" y="200805"/>
                    <a:pt x="232522" y="183741"/>
                    <a:pt x="204867" y="159616"/>
                  </a:cubicBezTo>
                  <a:cubicBezTo>
                    <a:pt x="177212" y="135491"/>
                    <a:pt x="150144" y="54289"/>
                    <a:pt x="120135" y="46640"/>
                  </a:cubicBezTo>
                  <a:cubicBezTo>
                    <a:pt x="90126" y="38991"/>
                    <a:pt x="-3434" y="89595"/>
                    <a:pt x="97" y="81945"/>
                  </a:cubicBez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9" name="Group 78">
            <a:extLst>
              <a:ext uri="{FF2B5EF4-FFF2-40B4-BE49-F238E27FC236}">
                <a16:creationId xmlns:a16="http://schemas.microsoft.com/office/drawing/2014/main" id="{143712EB-6202-A247-9C3D-21F82360EDDD}"/>
              </a:ext>
            </a:extLst>
          </p:cNvPr>
          <p:cNvGrpSpPr/>
          <p:nvPr/>
        </p:nvGrpSpPr>
        <p:grpSpPr>
          <a:xfrm>
            <a:off x="6282848" y="4476119"/>
            <a:ext cx="3439616" cy="885125"/>
            <a:chOff x="6282848" y="4476119"/>
            <a:chExt cx="3439616" cy="885125"/>
          </a:xfrm>
        </p:grpSpPr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CC70D4CE-16FA-034D-B1C3-FBC9FAE4F01D}"/>
                </a:ext>
              </a:extLst>
            </p:cNvPr>
            <p:cNvGrpSpPr/>
            <p:nvPr/>
          </p:nvGrpSpPr>
          <p:grpSpPr>
            <a:xfrm>
              <a:off x="6282848" y="4476119"/>
              <a:ext cx="2024919" cy="661669"/>
              <a:chOff x="6282848" y="4476119"/>
              <a:chExt cx="2024919" cy="661669"/>
            </a:xfrm>
          </p:grpSpPr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EF056249-35EB-1D47-B021-DDEA4D1A9FB2}"/>
                  </a:ext>
                </a:extLst>
              </p:cNvPr>
              <p:cNvSpPr txBox="1"/>
              <p:nvPr/>
            </p:nvSpPr>
            <p:spPr>
              <a:xfrm>
                <a:off x="7889063" y="4476119"/>
                <a:ext cx="418704" cy="46487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dirty="0"/>
                  <a:t>10</a:t>
                </a:r>
              </a:p>
            </p:txBody>
          </p:sp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7B51B377-9562-D24D-B29E-4A9D266605F7}"/>
                  </a:ext>
                </a:extLst>
              </p:cNvPr>
              <p:cNvSpPr txBox="1"/>
              <p:nvPr/>
            </p:nvSpPr>
            <p:spPr>
              <a:xfrm>
                <a:off x="6282848" y="4768456"/>
                <a:ext cx="145988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Paralyzed % =</a:t>
                </a:r>
              </a:p>
            </p:txBody>
          </p:sp>
          <p:cxnSp>
            <p:nvCxnSpPr>
              <p:cNvPr id="49" name="Straight Connector 48">
                <a:extLst>
                  <a:ext uri="{FF2B5EF4-FFF2-40B4-BE49-F238E27FC236}">
                    <a16:creationId xmlns:a16="http://schemas.microsoft.com/office/drawing/2014/main" id="{42DA080B-B777-0E43-ACCF-3A24B8AE357A}"/>
                  </a:ext>
                </a:extLst>
              </p:cNvPr>
              <p:cNvCxnSpPr/>
              <p:nvPr/>
            </p:nvCxnSpPr>
            <p:spPr>
              <a:xfrm>
                <a:off x="7889063" y="4954560"/>
                <a:ext cx="418704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FF39BDAE-4808-3246-862A-A8E4B8476AE4}"/>
                </a:ext>
              </a:extLst>
            </p:cNvPr>
            <p:cNvSpPr txBox="1"/>
            <p:nvPr/>
          </p:nvSpPr>
          <p:spPr>
            <a:xfrm>
              <a:off x="8414093" y="4730048"/>
              <a:ext cx="13083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x 100 = 50%</a:t>
              </a:r>
            </a:p>
          </p:txBody>
        </p:sp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AB6E8669-0A50-7D40-96C7-FCE926CEE8D3}"/>
                </a:ext>
              </a:extLst>
            </p:cNvPr>
            <p:cNvSpPr txBox="1"/>
            <p:nvPr/>
          </p:nvSpPr>
          <p:spPr>
            <a:xfrm>
              <a:off x="7904126" y="4896373"/>
              <a:ext cx="418704" cy="46487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dirty="0"/>
                <a:t>20</a:t>
              </a:r>
            </a:p>
          </p:txBody>
        </p: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B217B763-D39A-C14D-A69B-75BF5D9DD348}"/>
              </a:ext>
            </a:extLst>
          </p:cNvPr>
          <p:cNvGrpSpPr/>
          <p:nvPr/>
        </p:nvGrpSpPr>
        <p:grpSpPr>
          <a:xfrm>
            <a:off x="6026584" y="2503387"/>
            <a:ext cx="3659200" cy="723946"/>
            <a:chOff x="6026584" y="2503387"/>
            <a:chExt cx="3659200" cy="723946"/>
          </a:xfrm>
        </p:grpSpPr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4F0A5D31-9FDE-0947-A182-7F4ABF9DC4A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645851" y="2875257"/>
              <a:ext cx="1183303" cy="1361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35EF2329-374E-0443-A6A1-393365DE765D}"/>
                </a:ext>
              </a:extLst>
            </p:cNvPr>
            <p:cNvSpPr txBox="1"/>
            <p:nvPr/>
          </p:nvSpPr>
          <p:spPr>
            <a:xfrm>
              <a:off x="8976936" y="2654660"/>
              <a:ext cx="70884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X 100</a:t>
              </a: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F39F5C98-8198-3C48-97F0-AE94DD46B51C}"/>
                </a:ext>
              </a:extLst>
            </p:cNvPr>
            <p:cNvSpPr txBox="1"/>
            <p:nvPr/>
          </p:nvSpPr>
          <p:spPr>
            <a:xfrm>
              <a:off x="6026584" y="2682601"/>
              <a:ext cx="145988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Paralyzed % =</a:t>
              </a: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93FB9690-6B8F-B442-8071-871F7E03957D}"/>
                </a:ext>
              </a:extLst>
            </p:cNvPr>
            <p:cNvSpPr txBox="1"/>
            <p:nvPr/>
          </p:nvSpPr>
          <p:spPr>
            <a:xfrm>
              <a:off x="7697543" y="2503387"/>
              <a:ext cx="10817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paralyzed</a:t>
              </a: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F1165D35-E932-3B48-BCB5-DE34A3BAAFAC}"/>
                </a:ext>
              </a:extLst>
            </p:cNvPr>
            <p:cNvSpPr txBox="1"/>
            <p:nvPr/>
          </p:nvSpPr>
          <p:spPr>
            <a:xfrm>
              <a:off x="7615546" y="2858001"/>
              <a:ext cx="13108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total worms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350747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80AD4D-5545-2B40-8108-B7B367B852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039" y="365125"/>
            <a:ext cx="11029950" cy="1325563"/>
          </a:xfrm>
        </p:spPr>
        <p:txBody>
          <a:bodyPr/>
          <a:lstStyle/>
          <a:p>
            <a:r>
              <a:rPr lang="en-US" b="1" dirty="0"/>
              <a:t>5.1.3</a:t>
            </a:r>
            <a:r>
              <a:rPr lang="en-US" dirty="0"/>
              <a:t> Counting foci in the nerve ring using    </a:t>
            </a:r>
            <a:br>
              <a:rPr lang="en-US" dirty="0"/>
            </a:br>
            <a:r>
              <a:rPr lang="en-US" dirty="0"/>
              <a:t>          ImageJ/FIJI</a:t>
            </a:r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AD63EB2A-118C-7C4B-9162-2A5361866B29}"/>
              </a:ext>
            </a:extLst>
          </p:cNvPr>
          <p:cNvGrpSpPr/>
          <p:nvPr/>
        </p:nvGrpSpPr>
        <p:grpSpPr>
          <a:xfrm>
            <a:off x="4351862" y="3015699"/>
            <a:ext cx="3941817" cy="2240186"/>
            <a:chOff x="4351862" y="3015699"/>
            <a:chExt cx="3941817" cy="2240186"/>
          </a:xfrm>
        </p:grpSpPr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5E79F3A3-DE5C-5E4A-9BCD-86ED0EB6670B}"/>
                </a:ext>
              </a:extLst>
            </p:cNvPr>
            <p:cNvGrpSpPr/>
            <p:nvPr/>
          </p:nvGrpSpPr>
          <p:grpSpPr>
            <a:xfrm>
              <a:off x="4351862" y="3015699"/>
              <a:ext cx="3941817" cy="2240186"/>
              <a:chOff x="4335395" y="3062646"/>
              <a:chExt cx="3941817" cy="2240186"/>
            </a:xfrm>
          </p:grpSpPr>
          <p:pic>
            <p:nvPicPr>
              <p:cNvPr id="3" name="Picture 2">
                <a:extLst>
                  <a:ext uri="{FF2B5EF4-FFF2-40B4-BE49-F238E27FC236}">
                    <a16:creationId xmlns:a16="http://schemas.microsoft.com/office/drawing/2014/main" id="{3181DF04-CE47-A94C-9C73-5D75E79781F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BEBA8EAE-BF5A-486C-A8C5-ECC9F3942E4B}">
                    <a14:imgProps xmlns:a14="http://schemas.microsoft.com/office/drawing/2010/main">
                      <a14:imgLayer>
                        <a14:imgEffect>
                          <a14:brightnessContrast bright="23000" contrast="-10000"/>
                        </a14:imgEffect>
                      </a14:imgLayer>
                    </a14:imgProps>
                  </a:ext>
                </a:extLst>
              </a:blip>
              <a:stretch>
                <a:fillRect/>
              </a:stretch>
            </p:blipFill>
            <p:spPr>
              <a:xfrm>
                <a:off x="4335395" y="3062646"/>
                <a:ext cx="3941817" cy="1528755"/>
              </a:xfrm>
              <a:prstGeom prst="rect">
                <a:avLst/>
              </a:prstGeom>
            </p:spPr>
          </p:pic>
          <p:sp>
            <p:nvSpPr>
              <p:cNvPr id="4" name="Freeform 3">
                <a:extLst>
                  <a:ext uri="{FF2B5EF4-FFF2-40B4-BE49-F238E27FC236}">
                    <a16:creationId xmlns:a16="http://schemas.microsoft.com/office/drawing/2014/main" id="{66C4E164-6B07-E644-9F4F-EB6F3527DC40}"/>
                  </a:ext>
                </a:extLst>
              </p:cNvPr>
              <p:cNvSpPr/>
              <p:nvPr/>
            </p:nvSpPr>
            <p:spPr>
              <a:xfrm>
                <a:off x="4348459" y="3069710"/>
                <a:ext cx="3924538" cy="1490134"/>
              </a:xfrm>
              <a:custGeom>
                <a:avLst/>
                <a:gdLst>
                  <a:gd name="connsiteX0" fmla="*/ 3924538 w 3924538"/>
                  <a:gd name="connsiteY0" fmla="*/ 1422400 h 1490134"/>
                  <a:gd name="connsiteX1" fmla="*/ 2688404 w 3924538"/>
                  <a:gd name="connsiteY1" fmla="*/ 1490134 h 1490134"/>
                  <a:gd name="connsiteX2" fmla="*/ 1630071 w 3924538"/>
                  <a:gd name="connsiteY2" fmla="*/ 1422400 h 1490134"/>
                  <a:gd name="connsiteX3" fmla="*/ 690271 w 3924538"/>
                  <a:gd name="connsiteY3" fmla="*/ 1083734 h 1490134"/>
                  <a:gd name="connsiteX4" fmla="*/ 63738 w 3924538"/>
                  <a:gd name="connsiteY4" fmla="*/ 762000 h 1490134"/>
                  <a:gd name="connsiteX5" fmla="*/ 46804 w 3924538"/>
                  <a:gd name="connsiteY5" fmla="*/ 431800 h 1490134"/>
                  <a:gd name="connsiteX6" fmla="*/ 292338 w 3924538"/>
                  <a:gd name="connsiteY6" fmla="*/ 262467 h 1490134"/>
                  <a:gd name="connsiteX7" fmla="*/ 995071 w 3924538"/>
                  <a:gd name="connsiteY7" fmla="*/ 364067 h 1490134"/>
                  <a:gd name="connsiteX8" fmla="*/ 1638538 w 3924538"/>
                  <a:gd name="connsiteY8" fmla="*/ 364067 h 1490134"/>
                  <a:gd name="connsiteX9" fmla="*/ 2138071 w 3924538"/>
                  <a:gd name="connsiteY9" fmla="*/ 279400 h 1490134"/>
                  <a:gd name="connsiteX10" fmla="*/ 2925471 w 3924538"/>
                  <a:gd name="connsiteY10" fmla="*/ 84667 h 1490134"/>
                  <a:gd name="connsiteX11" fmla="*/ 3340338 w 3924538"/>
                  <a:gd name="connsiteY11" fmla="*/ 25400 h 1490134"/>
                  <a:gd name="connsiteX12" fmla="*/ 3746738 w 3924538"/>
                  <a:gd name="connsiteY12" fmla="*/ 0 h 14901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3924538" h="1490134">
                    <a:moveTo>
                      <a:pt x="3924538" y="1422400"/>
                    </a:moveTo>
                    <a:cubicBezTo>
                      <a:pt x="3497676" y="1456267"/>
                      <a:pt x="3070815" y="1490134"/>
                      <a:pt x="2688404" y="1490134"/>
                    </a:cubicBezTo>
                    <a:cubicBezTo>
                      <a:pt x="2305993" y="1490134"/>
                      <a:pt x="1963093" y="1490133"/>
                      <a:pt x="1630071" y="1422400"/>
                    </a:cubicBezTo>
                    <a:cubicBezTo>
                      <a:pt x="1297049" y="1354667"/>
                      <a:pt x="951326" y="1193801"/>
                      <a:pt x="690271" y="1083734"/>
                    </a:cubicBezTo>
                    <a:cubicBezTo>
                      <a:pt x="429216" y="973667"/>
                      <a:pt x="170982" y="870656"/>
                      <a:pt x="63738" y="762000"/>
                    </a:cubicBezTo>
                    <a:cubicBezTo>
                      <a:pt x="-43506" y="653344"/>
                      <a:pt x="8704" y="515055"/>
                      <a:pt x="46804" y="431800"/>
                    </a:cubicBezTo>
                    <a:cubicBezTo>
                      <a:pt x="84904" y="348545"/>
                      <a:pt x="134294" y="273756"/>
                      <a:pt x="292338" y="262467"/>
                    </a:cubicBezTo>
                    <a:cubicBezTo>
                      <a:pt x="450382" y="251178"/>
                      <a:pt x="770704" y="347134"/>
                      <a:pt x="995071" y="364067"/>
                    </a:cubicBezTo>
                    <a:cubicBezTo>
                      <a:pt x="1219438" y="381000"/>
                      <a:pt x="1448038" y="378178"/>
                      <a:pt x="1638538" y="364067"/>
                    </a:cubicBezTo>
                    <a:cubicBezTo>
                      <a:pt x="1829038" y="349956"/>
                      <a:pt x="1923582" y="325967"/>
                      <a:pt x="2138071" y="279400"/>
                    </a:cubicBezTo>
                    <a:cubicBezTo>
                      <a:pt x="2352560" y="232833"/>
                      <a:pt x="2725093" y="127000"/>
                      <a:pt x="2925471" y="84667"/>
                    </a:cubicBezTo>
                    <a:cubicBezTo>
                      <a:pt x="3125849" y="42334"/>
                      <a:pt x="3203460" y="39511"/>
                      <a:pt x="3340338" y="25400"/>
                    </a:cubicBezTo>
                    <a:cubicBezTo>
                      <a:pt x="3477216" y="11289"/>
                      <a:pt x="3611977" y="5644"/>
                      <a:pt x="3746738" y="0"/>
                    </a:cubicBezTo>
                  </a:path>
                </a:pathLst>
              </a:custGeom>
              <a:noFill/>
              <a:ln>
                <a:solidFill>
                  <a:schemeClr val="bg1"/>
                </a:solidFill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5" name="Straight Arrow Connector 4">
                <a:extLst>
                  <a:ext uri="{FF2B5EF4-FFF2-40B4-BE49-F238E27FC236}">
                    <a16:creationId xmlns:a16="http://schemas.microsoft.com/office/drawing/2014/main" id="{135F5EAE-31DC-1544-B9D1-581A5097A305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6911405" y="3994230"/>
                <a:ext cx="98102" cy="56756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Straight Arrow Connector 5">
                <a:extLst>
                  <a:ext uri="{FF2B5EF4-FFF2-40B4-BE49-F238E27FC236}">
                    <a16:creationId xmlns:a16="http://schemas.microsoft.com/office/drawing/2014/main" id="{1803EFAB-89FE-D344-8159-994EB7EF575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7255014" y="3615725"/>
                <a:ext cx="73427" cy="78422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Straight Arrow Connector 6">
                <a:extLst>
                  <a:ext uri="{FF2B5EF4-FFF2-40B4-BE49-F238E27FC236}">
                    <a16:creationId xmlns:a16="http://schemas.microsoft.com/office/drawing/2014/main" id="{83341BC3-E19B-4546-8AE8-2F2CF6F4EC5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829431" y="3446477"/>
                <a:ext cx="29852" cy="97367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Arrow Connector 7">
                <a:extLst>
                  <a:ext uri="{FF2B5EF4-FFF2-40B4-BE49-F238E27FC236}">
                    <a16:creationId xmlns:a16="http://schemas.microsoft.com/office/drawing/2014/main" id="{63D307D8-914E-E94E-8B4B-BA5C73C8DC3F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7434801" y="3446477"/>
                <a:ext cx="102230" cy="0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Arrow Connector 8">
                <a:extLst>
                  <a:ext uri="{FF2B5EF4-FFF2-40B4-BE49-F238E27FC236}">
                    <a16:creationId xmlns:a16="http://schemas.microsoft.com/office/drawing/2014/main" id="{FC2BE00A-D8CC-C146-877D-10F04176FDF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390853" y="3994230"/>
                <a:ext cx="104151" cy="66081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Arrow Connector 12">
                <a:extLst>
                  <a:ext uri="{FF2B5EF4-FFF2-40B4-BE49-F238E27FC236}">
                    <a16:creationId xmlns:a16="http://schemas.microsoft.com/office/drawing/2014/main" id="{CC24E516-EA5C-174D-971A-26C1DC5069E0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859285" y="3742792"/>
                <a:ext cx="74756" cy="71985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Arrow Connector 14">
                <a:extLst>
                  <a:ext uri="{FF2B5EF4-FFF2-40B4-BE49-F238E27FC236}">
                    <a16:creationId xmlns:a16="http://schemas.microsoft.com/office/drawing/2014/main" id="{87D7A419-0B9A-AC4F-A631-552847597F4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24615" y="3603111"/>
                <a:ext cx="0" cy="121709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6CDA20BA-A101-0848-91CB-1ED61BA9F54F}"/>
                  </a:ext>
                </a:extLst>
              </p:cNvPr>
              <p:cNvSpPr txBox="1"/>
              <p:nvPr/>
            </p:nvSpPr>
            <p:spPr>
              <a:xfrm>
                <a:off x="4335395" y="4656501"/>
                <a:ext cx="3409075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dirty="0"/>
                  <a:t>Arrows </a:t>
                </a:r>
                <a:r>
                  <a:rPr lang="en-US" b="1" dirty="0">
                    <a:solidFill>
                      <a:srgbClr val="FF0000"/>
                    </a:solidFill>
                  </a:rPr>
                  <a:t>→</a:t>
                </a:r>
                <a:r>
                  <a:rPr lang="en-US" b="1" dirty="0"/>
                  <a:t> represent a foci</a:t>
                </a:r>
              </a:p>
              <a:p>
                <a:r>
                  <a:rPr lang="en-US" b="1" dirty="0"/>
                  <a:t>Bracket </a:t>
                </a:r>
                <a:r>
                  <a:rPr lang="en-US" b="1" dirty="0">
                    <a:solidFill>
                      <a:srgbClr val="FF0000"/>
                    </a:solidFill>
                  </a:rPr>
                  <a:t>()</a:t>
                </a:r>
                <a:r>
                  <a:rPr lang="en-US" b="1" dirty="0"/>
                  <a:t> represents scored area</a:t>
                </a:r>
              </a:p>
            </p:txBody>
          </p:sp>
          <p:cxnSp>
            <p:nvCxnSpPr>
              <p:cNvPr id="21" name="Straight Arrow Connector 20">
                <a:extLst>
                  <a:ext uri="{FF2B5EF4-FFF2-40B4-BE49-F238E27FC236}">
                    <a16:creationId xmlns:a16="http://schemas.microsoft.com/office/drawing/2014/main" id="{138458A6-4EEB-D740-8FE5-ABCBE152A5E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592274" y="4413197"/>
                <a:ext cx="180288" cy="0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24AFE6E2-5C0F-9649-8C40-FB7382D2DEA1}"/>
                  </a:ext>
                </a:extLst>
              </p:cNvPr>
              <p:cNvSpPr txBox="1"/>
              <p:nvPr/>
            </p:nvSpPr>
            <p:spPr>
              <a:xfrm>
                <a:off x="4724946" y="4252067"/>
                <a:ext cx="457176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>
                    <a:solidFill>
                      <a:schemeClr val="bg1"/>
                    </a:solidFill>
                  </a:rPr>
                  <a:t>=10</a:t>
                </a:r>
              </a:p>
            </p:txBody>
          </p:sp>
        </p:grpSp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AC4E5285-344B-7E45-A22A-C1B93183F0A3}"/>
                </a:ext>
              </a:extLst>
            </p:cNvPr>
            <p:cNvCxnSpPr>
              <a:cxnSpLocks/>
            </p:cNvCxnSpPr>
            <p:nvPr/>
          </p:nvCxnSpPr>
          <p:spPr>
            <a:xfrm>
              <a:off x="6694381" y="3507923"/>
              <a:ext cx="0" cy="121709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>
              <a:extLst>
                <a:ext uri="{FF2B5EF4-FFF2-40B4-BE49-F238E27FC236}">
                  <a16:creationId xmlns:a16="http://schemas.microsoft.com/office/drawing/2014/main" id="{D32EDD08-166C-D44F-AC6C-0ABD04BDC27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230032" y="4119240"/>
              <a:ext cx="62608" cy="93306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DFFC58F0-6236-E74D-879C-372E27DD938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808567" y="3958110"/>
              <a:ext cx="50914" cy="84666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Left Bracket 9">
              <a:extLst>
                <a:ext uri="{FF2B5EF4-FFF2-40B4-BE49-F238E27FC236}">
                  <a16:creationId xmlns:a16="http://schemas.microsoft.com/office/drawing/2014/main" id="{0B78F5E6-0616-F343-A9D2-9620DB02C0DA}"/>
                </a:ext>
              </a:extLst>
            </p:cNvPr>
            <p:cNvSpPr/>
            <p:nvPr/>
          </p:nvSpPr>
          <p:spPr>
            <a:xfrm>
              <a:off x="6134957" y="3431059"/>
              <a:ext cx="82011" cy="958060"/>
            </a:xfrm>
            <a:prstGeom prst="leftBracket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Left Bracket 26">
              <a:extLst>
                <a:ext uri="{FF2B5EF4-FFF2-40B4-BE49-F238E27FC236}">
                  <a16:creationId xmlns:a16="http://schemas.microsoft.com/office/drawing/2014/main" id="{491915F1-A1BD-C642-9110-0F9E04F764AD}"/>
                </a:ext>
              </a:extLst>
            </p:cNvPr>
            <p:cNvSpPr/>
            <p:nvPr/>
          </p:nvSpPr>
          <p:spPr>
            <a:xfrm rot="10800000">
              <a:off x="7609291" y="3287162"/>
              <a:ext cx="64379" cy="1038895"/>
            </a:xfrm>
            <a:prstGeom prst="leftBracket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6395871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4195</TotalTime>
  <Words>90</Words>
  <Application>Microsoft Macintosh PowerPoint</Application>
  <PresentationFormat>Widescreen</PresentationFormat>
  <Paragraphs>18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4.1.3 Counting foci in body wall muscle from      acquired images using ImageJ/FIJI </vt:lpstr>
      <vt:lpstr>  4.2.2 Calculating the fraction paralyzed, for each            condition and replicate </vt:lpstr>
      <vt:lpstr>5.1.3 Counting foci in the nerve ring using               ImageJ/FIJI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19</cp:revision>
  <dcterms:created xsi:type="dcterms:W3CDTF">2020-04-08T18:51:59Z</dcterms:created>
  <dcterms:modified xsi:type="dcterms:W3CDTF">2021-04-23T18:04:14Z</dcterms:modified>
</cp:coreProperties>
</file>