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CA68DCCA-14A6-47ED-B51E-0F85615A1A66}">
          <p14:sldIdLst>
            <p14:sldId id="257"/>
          </p14:sldIdLst>
        </p14:section>
        <p14:section name="2 slides" id="{35918C10-2238-4E3F-9299-285F8196046E}">
          <p14:sldIdLst>
            <p14:sldId id="258"/>
            <p14:sldId id="259"/>
          </p14:sldIdLst>
        </p14:section>
        <p14:section name="with animation" id="{FF548C4D-F7A2-4F23-88FB-9B92E7F6401F}">
          <p14:sldIdLst>
            <p14:sldId id="260"/>
            <p14:sldId id="261"/>
          </p14:sldIdLst>
        </p14:section>
      </p14:sectionLst>
    </p:ex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438C42C-1AB8-4FD6-A3BC-29945AD609B2}" v="16" dt="2022-04-22T09:44:50.70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49" autoAdjust="0"/>
    <p:restoredTop sz="94660"/>
  </p:normalViewPr>
  <p:slideViewPr>
    <p:cSldViewPr snapToGrid="0">
      <p:cViewPr varScale="1">
        <p:scale>
          <a:sx n="48" d="100"/>
          <a:sy n="48" d="100"/>
        </p:scale>
        <p:origin x="72" y="806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microsoft.com/office/2015/10/relationships/revisionInfo" Target="revisionInfo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FCA6B9-303E-4ADA-9E51-181C3D76A1D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3E9C04A-D34C-4109-B4D9-7581216CAB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74219-3DE2-4742-83B5-0A6F69BC64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EEAB4A-4D0C-40D0-884B-4F103E1B7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3A7650E-4E6C-4C51-9B91-E92C20C02B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2316763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C30326-DBD9-45BE-913C-52E082817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F2FC8C4-7292-424C-BEE3-C6FDBA82716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72E667-81EE-42F5-8827-472309F350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8DE551-B558-41AD-AC9D-B3E659BF18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8677C51-79B7-4D9D-853F-5049CA7D0D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0677415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2A774B8-7E0E-4A11-9B8A-5D2A8D5F041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F7123B3-117F-4D5B-BA4F-79306B48492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F2DBA1-B4C3-4C54-8000-61D78FF30E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19960EB-CAD8-4FE0-B76F-54A996DFC9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6FBB018-D0F8-4CF3-8194-E43150B0EB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5622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E65025-2184-4CB2-8668-9A3AF3795E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7980AB6-455B-49D0-A2A8-E6216B1247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B6C5871-96E7-4DA4-8B91-3E7AF8AD2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602EE9-3F9F-4970-93A5-4100ED36DD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DE4C06-730B-473C-812C-AEFEB58EC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4010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76E958-634E-4227-988E-E6EC4212D1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2BFB982-3EAB-4FEE-BC26-655DDC8E3FA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E233BE7-811C-45C4-A8DD-077FB6CE9B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D37F2D6-941C-40A2-8E7E-90BE80AD6C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A569AD6-8D67-4B06-9480-58CBC7019F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3173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A62DB0-74B6-4979-B967-1CB5EB1EAC8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4D3D55-1CD7-4748-9BEB-8E3A31AFBB4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DB4C333-1F31-4629-91C5-66DD66F0336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FB35E0-008B-49B7-9ECE-277635D0F6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407C95C-C9A2-4156-B822-4479D66D0E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AA6DB02-DBF0-4605-A991-985CDFD390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41139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963CF7-F509-4103-AB1E-32C08D5CCF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8EB5413-580E-4A95-8B2F-AB61D4D67F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7CB6EB4-E5CF-4689-9D56-1F1A6A45F1E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9AFED6C-1C7A-499C-B23A-DDCBA9485D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616BF3F-72EC-42F0-87E9-2373CBAF07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3B951-73BC-4377-891B-63E003DEE7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AA46FFF-AD9B-4384-9650-5538F0E745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C48DB72-B2F6-4BF6-A60F-2520A377C0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099132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61BA2B8-5B91-47E4-BC46-9C31950C7B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3F1C4ED5-749C-47A8-BEE8-7D2732C54F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B2564CD-139D-4BC9-92D1-1E05E45B0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D3DDB5-D8DD-4511-9463-0330F0A673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7354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849A377E-5999-4B2C-AAB9-8D454671C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2678690-C587-460B-86C0-50386CE49D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44B9ADE-5DEE-47DC-8678-AEEC99B494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965639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63F2A3-5D3B-45CE-B70A-23A7EDD743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F85D5E2-573A-4AA0-8FD3-83681C0F4F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E88B146-D525-4C23-A914-60FFC8E9A2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5A61674-6B96-412A-922F-6487CB697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F408BB1-3830-4882-BB3C-D094A4884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6A3CA3D-05B1-485C-80D4-7C5C140311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034766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BDC1F1-BC6B-4A14-93E2-8228F04F6F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BCEFF508-13C5-47FD-88F6-AECB47F35FB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F9B7167-D58B-4AB8-AC96-1506CD2B231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7043A69-BCF4-4794-B67B-9676E340E3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237C57-AA91-45F9-AF72-2E70DC0FEEB4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659D05F-29A0-4636-8A1A-A75F1FF8E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D14D6F4-9B0E-42E1-BFE2-E6B3E2A0DC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717889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AB1CAE4-C413-4849-8CE7-7CACB1A69C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E23E16-767A-424B-8EAE-8A174B9822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FA999C9-F126-4AEF-A481-77DCCA2D610C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237C57-AA91-45F9-AF72-2E70DC0FEEB4}" type="datetimeFigureOut">
              <a:rPr lang="en-GB" smtClean="0"/>
              <a:t>28/04/2022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3E23FA8-FE86-406F-BB3E-1CBCB2B0DC1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08BED9D-5D7B-4A80-8FE7-364E565EF83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F55E2B-D4F9-4ACD-8BBC-72D68C18D84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580509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70481"/>
                <a:ext cx="10515600" cy="6548034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𝐴𝑌</m:t>
                      </m:r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𝐴𝑐𝑡𝑢𝑎𝑙</m:t>
                              </m:r>
                            </m:sub>
                          </m:sSub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×</m:t>
                          </m:r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𝑇𝐷𝐹</m:t>
                          </m:r>
                        </m:num>
                        <m:den>
                          <m:sSub>
                            <m:sSub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𝑆𝑡𝑜𝑐𝑘</m:t>
                              </m:r>
                            </m:sub>
                          </m:sSub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×</m:t>
                          </m:r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𝐿𝐹𝑅</m:t>
                          </m:r>
                        </m:den>
                      </m:f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×100%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 </a:t>
                </a:r>
                <a:endParaRPr lang="en-GB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i="1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AY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actual yield (%)</a:t>
                </a:r>
                <a:endParaRPr lang="en-GB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i="1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C</a:t>
                </a:r>
                <a:r>
                  <a:rPr lang="en-US" i="1" baseline="-25000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Actual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actual aerosol constituent concentration (µg/L)</a:t>
                </a:r>
                <a:endParaRPr lang="en-GB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i="1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TDF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total dilution air flow (L/min)</a:t>
                </a:r>
                <a:endParaRPr lang="en-GB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i="1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C</a:t>
                </a:r>
                <a:r>
                  <a:rPr lang="en-US" i="1" baseline="-25000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Stock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stock concentration (%, w/w)</a:t>
                </a:r>
                <a:endParaRPr lang="en-GB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i="1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LFR</a:t>
                </a:r>
                <a:r>
                  <a:rPr lang="en-US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liquid flow rate (g/min)</a:t>
                </a:r>
              </a:p>
              <a:p>
                <a:pPr marL="0" indent="0" algn="just">
                  <a:buNone/>
                </a:pPr>
                <a:endParaRPr lang="en-US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𝐴𝑌</m:t>
                      </m:r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15 (µ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g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L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320 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L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min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2% 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w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w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0.35 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g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min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×100%</m:t>
                      </m:r>
                    </m:oMath>
                  </m:oMathPara>
                </a14:m>
                <a:endParaRPr lang="en-US" sz="3200" i="1" dirty="0">
                  <a:solidFill>
                    <a:srgbClr val="000000"/>
                  </a:solidFill>
                  <a:effectLst/>
                  <a:latin typeface="Cambria Math" panose="02040503050406030204" pitchFamily="18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en-US" sz="1800" i="1" dirty="0">
                  <a:solidFill>
                    <a:srgbClr val="000000"/>
                  </a:solidFill>
                  <a:effectLst/>
                  <a:latin typeface="Cambria Math" panose="02040503050406030204" pitchFamily="18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𝐴𝑌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68.57%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70481"/>
                <a:ext cx="10515600" cy="6548034"/>
              </a:xfrm>
              <a:blipFill>
                <a:blip r:embed="rId2"/>
                <a:stretch>
                  <a:fillRect l="-1217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8122921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85619"/>
                <a:ext cx="10515600" cy="5532895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𝐴𝑌</m:t>
                      </m:r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𝐴𝑐𝑡𝑢𝑎𝑙</m:t>
                              </m:r>
                            </m:sub>
                          </m:sSub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×</m:t>
                          </m:r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𝑇𝐷𝐹</m:t>
                          </m:r>
                        </m:num>
                        <m:den>
                          <m:sSub>
                            <m:sSub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𝑆𝑡𝑜𝑐𝑘</m:t>
                              </m:r>
                            </m:sub>
                          </m:sSub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×</m:t>
                          </m:r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𝐿𝐹𝑅</m:t>
                          </m:r>
                        </m:den>
                      </m:f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×100%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 </a:t>
                </a:r>
                <a:endParaRPr lang="en-GB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AY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actual yield (%)</a:t>
                </a:r>
                <a:endParaRPr lang="en-GB" sz="2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C</a:t>
                </a:r>
                <a:r>
                  <a:rPr lang="en-US" sz="2400" i="1" baseline="-25000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Actual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actual aerosol constituent concentration (µg/L)</a:t>
                </a:r>
                <a:endParaRPr lang="en-GB" sz="2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TDF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total dilution air flow (L/min)</a:t>
                </a:r>
                <a:endParaRPr lang="en-GB" sz="2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C</a:t>
                </a:r>
                <a:r>
                  <a:rPr lang="en-US" sz="2400" i="1" baseline="-25000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Stock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stock concentration (%, w/w)</a:t>
                </a:r>
                <a:endParaRPr lang="en-GB" sz="2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LFR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liquid flow rate (g/min)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85619"/>
                <a:ext cx="10515600" cy="5532895"/>
              </a:xfrm>
              <a:blipFill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65EF8C72-F3E7-40D3-A2F2-E79751CEA9BF}"/>
              </a:ext>
            </a:extLst>
          </p:cNvPr>
          <p:cNvSpPr txBox="1"/>
          <p:nvPr/>
        </p:nvSpPr>
        <p:spPr>
          <a:xfrm>
            <a:off x="1094567" y="262880"/>
            <a:ext cx="7367508" cy="64633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VO: Perform further fine-tuning of aerosol concentration by using the same calculations for adjustment of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Total dilution air flow</a:t>
            </a:r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 or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liquid flow rate</a:t>
            </a:r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68035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123268"/>
                <a:ext cx="10515600" cy="2533974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endParaRPr lang="en-US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𝐴𝑌</m:t>
                      </m:r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15 (µ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g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L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320 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L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min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2% 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w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w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0.35 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g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min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×100%</m:t>
                      </m:r>
                    </m:oMath>
                  </m:oMathPara>
                </a14:m>
                <a:endParaRPr lang="en-US" sz="3200" i="1" dirty="0">
                  <a:solidFill>
                    <a:srgbClr val="000000"/>
                  </a:solidFill>
                  <a:effectLst/>
                  <a:latin typeface="Cambria Math" panose="02040503050406030204" pitchFamily="18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en-US" sz="1800" i="1" dirty="0">
                  <a:solidFill>
                    <a:srgbClr val="000000"/>
                  </a:solidFill>
                  <a:effectLst/>
                  <a:latin typeface="Cambria Math" panose="02040503050406030204" pitchFamily="18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𝐴𝑌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68.57%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123268"/>
                <a:ext cx="10515600" cy="253397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4" name="TextBox 3">
            <a:extLst>
              <a:ext uri="{FF2B5EF4-FFF2-40B4-BE49-F238E27FC236}">
                <a16:creationId xmlns:a16="http://schemas.microsoft.com/office/drawing/2014/main" id="{1935963C-5276-476B-9841-A90B46E80F24}"/>
              </a:ext>
            </a:extLst>
          </p:cNvPr>
          <p:cNvSpPr txBox="1"/>
          <p:nvPr/>
        </p:nvSpPr>
        <p:spPr>
          <a:xfrm>
            <a:off x="1822987" y="931279"/>
            <a:ext cx="8887633" cy="92333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VO: Using a solution containing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2 percent nicotine</a:t>
            </a:r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, with a measured nicotine aerosol concentration of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15 micrograms per liter</a:t>
            </a:r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, Total dilution air flow of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320 Liters per minute</a:t>
            </a:r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, and Liquid flow rate of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0.35 grams per minute </a:t>
            </a:r>
            <a:r>
              <a:rPr lang="en-US" sz="1800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will result in </a:t>
            </a:r>
            <a:r>
              <a:rPr lang="en-US" sz="1800" u="sng" dirty="0">
                <a:effectLst/>
                <a:latin typeface="Calibri" panose="020F0502020204030204" pitchFamily="34" charset="0"/>
                <a:ea typeface="Times" panose="02020603050405020304" pitchFamily="18" charset="0"/>
              </a:rPr>
              <a:t>68.57 percent nicotine actual yield</a:t>
            </a:r>
            <a:endParaRPr lang="en-GB" u="sng" dirty="0"/>
          </a:p>
        </p:txBody>
      </p:sp>
    </p:spTree>
    <p:extLst>
      <p:ext uri="{BB962C8B-B14F-4D97-AF65-F5344CB8AC3E}">
        <p14:creationId xmlns:p14="http://schemas.microsoft.com/office/powerpoint/2010/main" val="38046236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1185619"/>
                <a:ext cx="10515600" cy="5532895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𝐴𝑌</m:t>
                      </m:r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sSub>
                            <m:sSub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𝐴𝑐𝑡𝑢𝑎𝑙</m:t>
                              </m:r>
                            </m:sub>
                          </m:sSub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×</m:t>
                          </m:r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𝑇𝐷𝐹</m:t>
                          </m:r>
                        </m:num>
                        <m:den>
                          <m:sSub>
                            <m:sSub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𝐶</m:t>
                              </m:r>
                            </m:e>
                            <m:sub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𝑆𝑡𝑜𝑐𝑘</m:t>
                              </m:r>
                            </m:sub>
                          </m:sSub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×</m:t>
                          </m:r>
                          <m:sSup>
                            <m:sSup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×</m:t>
                          </m:r>
                          <m:r>
                            <a:rPr lang="en-US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𝐿𝐹𝑅</m:t>
                          </m:r>
                        </m:den>
                      </m:f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×100%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18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 </a:t>
                </a:r>
                <a:endParaRPr lang="en-GB" sz="18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AY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actual yield (%)</a:t>
                </a:r>
                <a:endParaRPr lang="en-GB" sz="2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C</a:t>
                </a:r>
                <a:r>
                  <a:rPr lang="en-US" sz="2400" i="1" baseline="-25000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Actual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actual aerosol constituent concentration (µg/L)</a:t>
                </a:r>
                <a:endParaRPr lang="en-GB" sz="2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TDF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total dilution air flow (L/min)</a:t>
                </a:r>
                <a:endParaRPr lang="en-GB" sz="2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C</a:t>
                </a:r>
                <a:r>
                  <a:rPr lang="en-US" sz="2400" i="1" baseline="-25000" dirty="0" err="1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Stock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stock concentration (%, w/w)</a:t>
                </a:r>
                <a:endParaRPr lang="en-GB" sz="24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r>
                  <a:rPr lang="en-US" sz="2400" i="1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LFR</a:t>
                </a:r>
                <a:r>
                  <a:rPr lang="en-US" sz="2400" dirty="0">
                    <a:solidFill>
                      <a:srgbClr val="000000"/>
                    </a:solidFill>
                    <a:effectLst/>
                    <a:latin typeface="Calibri" panose="020F0502020204030204" pitchFamily="34" charset="0"/>
                    <a:ea typeface="Times New Roman" panose="02020603050405020304" pitchFamily="18" charset="0"/>
                  </a:rPr>
                  <a:t>: liquid flow rate (g/min)</a:t>
                </a:r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185619"/>
                <a:ext cx="10515600" cy="5532895"/>
              </a:xfrm>
              <a:blipFill>
                <a:blip r:embed="rId2"/>
                <a:stretch>
                  <a:fillRect l="-928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Rectangle 9">
            <a:extLst>
              <a:ext uri="{FF2B5EF4-FFF2-40B4-BE49-F238E27FC236}">
                <a16:creationId xmlns:a16="http://schemas.microsoft.com/office/drawing/2014/main" id="{6E94B8AC-270B-428A-B922-8651733860FA}"/>
              </a:ext>
            </a:extLst>
          </p:cNvPr>
          <p:cNvSpPr/>
          <p:nvPr/>
        </p:nvSpPr>
        <p:spPr>
          <a:xfrm>
            <a:off x="922149" y="3549112"/>
            <a:ext cx="4215539" cy="333213"/>
          </a:xfrm>
          <a:prstGeom prst="rect">
            <a:avLst/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E8B533C3-D6A4-4030-92F9-FAA767EBD8C3}"/>
              </a:ext>
            </a:extLst>
          </p:cNvPr>
          <p:cNvSpPr/>
          <p:nvPr/>
        </p:nvSpPr>
        <p:spPr>
          <a:xfrm>
            <a:off x="922149" y="4437682"/>
            <a:ext cx="3432876" cy="333213"/>
          </a:xfrm>
          <a:prstGeom prst="rect">
            <a:avLst/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16045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838200" y="2123268"/>
                <a:ext cx="10515600" cy="2533974"/>
              </a:xfrm>
            </p:spPr>
            <p:txBody>
              <a:bodyPr>
                <a:normAutofit/>
              </a:bodyPr>
              <a:lstStyle/>
              <a:p>
                <a:pPr marL="0" indent="0" algn="just">
                  <a:buNone/>
                </a:pPr>
                <a:endParaRPr lang="en-US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𝐴𝑌</m:t>
                      </m:r>
                      <m:r>
                        <a:rPr lang="en-US" sz="3200" i="1" smtClean="0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</m:t>
                      </m:r>
                      <m:f>
                        <m:fPr>
                          <m:ctrlPr>
                            <a:rPr lang="en-GB" sz="3200" i="1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</m:ctrlPr>
                        </m:fPr>
                        <m:num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15 (µ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g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L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320 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L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min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</m:t>
                          </m:r>
                        </m:num>
                        <m:den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2% 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w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w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</m:t>
                          </m:r>
                          <m:sSup>
                            <m:sSupPr>
                              <m:ctrlPr>
                                <a:rPr lang="en-GB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</m:ctrlPr>
                            </m:sSupPr>
                            <m:e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10</m:t>
                              </m:r>
                            </m:e>
                            <m:sup>
                              <m:r>
                                <a:rPr lang="en-US" sz="3200" i="1">
                                  <a:solidFill>
                                    <a:srgbClr val="000000"/>
                                  </a:solidFill>
                                  <a:effectLst/>
                                  <a:latin typeface="Cambria Math" panose="02040503050406030204" pitchFamily="18" charset="0"/>
                                  <a:ea typeface="Times New Roman" panose="02020603050405020304" pitchFamily="18" charset="0"/>
                                </a:rPr>
                                <m:t>6</m:t>
                              </m:r>
                            </m:sup>
                          </m:sSup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x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 0.35 (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g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/</m:t>
                          </m:r>
                          <m:r>
                            <m:rPr>
                              <m:sty m:val="p"/>
                            </m:rP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min</m:t>
                          </m:r>
                          <m:r>
                            <a:rPr lang="en-US" sz="3200">
                              <a:solidFill>
                                <a:srgbClr val="000000"/>
                              </a:solidFill>
                              <a:effectLst/>
                              <a:latin typeface="Cambria Math" panose="02040503050406030204" pitchFamily="18" charset="0"/>
                              <a:ea typeface="Times New Roman" panose="02020603050405020304" pitchFamily="18" charset="0"/>
                            </a:rPr>
                            <m:t>)</m:t>
                          </m:r>
                        </m:den>
                      </m:f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×100%</m:t>
                      </m:r>
                    </m:oMath>
                  </m:oMathPara>
                </a14:m>
                <a:endParaRPr lang="en-US" sz="3200" i="1" dirty="0">
                  <a:solidFill>
                    <a:srgbClr val="000000"/>
                  </a:solidFill>
                  <a:effectLst/>
                  <a:latin typeface="Cambria Math" panose="02040503050406030204" pitchFamily="18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:endParaRPr lang="en-US" sz="1800" i="1" dirty="0">
                  <a:solidFill>
                    <a:srgbClr val="000000"/>
                  </a:solidFill>
                  <a:effectLst/>
                  <a:latin typeface="Cambria Math" panose="02040503050406030204" pitchFamily="18" charset="0"/>
                  <a:ea typeface="Times New Roman" panose="02020603050405020304" pitchFamily="18" charset="0"/>
                </a:endParaRPr>
              </a:p>
              <a:p>
                <a:pPr marL="0" indent="0" algn="just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𝐴𝑌</m:t>
                      </m:r>
                      <m:r>
                        <a:rPr lang="en-US" sz="3200" i="1">
                          <a:solidFill>
                            <a:srgbClr val="000000"/>
                          </a:solidFill>
                          <a:effectLst/>
                          <a:latin typeface="Cambria Math" panose="02040503050406030204" pitchFamily="18" charset="0"/>
                          <a:ea typeface="Times New Roman" panose="02020603050405020304" pitchFamily="18" charset="0"/>
                        </a:rPr>
                        <m:t>= 68.57%</m:t>
                      </m:r>
                    </m:oMath>
                  </m:oMathPara>
                </a14:m>
                <a:endParaRPr lang="en-GB" sz="3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Times New Roman" panose="02020603050405020304" pitchFamily="18" charset="0"/>
                </a:endParaRPr>
              </a:p>
              <a:p>
                <a:pPr marL="0" indent="0">
                  <a:buNone/>
                </a:pPr>
                <a:endParaRPr lang="en-GB" dirty="0"/>
              </a:p>
            </p:txBody>
          </p:sp>
        </mc:Choice>
        <mc:Fallback xmlns="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9C0E7759-67B0-4131-8A4C-ACF66BAF20E9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2123268"/>
                <a:ext cx="10515600" cy="2533974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Rectangle 4">
            <a:extLst>
              <a:ext uri="{FF2B5EF4-FFF2-40B4-BE49-F238E27FC236}">
                <a16:creationId xmlns:a16="http://schemas.microsoft.com/office/drawing/2014/main" id="{D8711F5B-D6A7-4669-BD53-97FF2536B399}"/>
              </a:ext>
            </a:extLst>
          </p:cNvPr>
          <p:cNvSpPr/>
          <p:nvPr/>
        </p:nvSpPr>
        <p:spPr>
          <a:xfrm>
            <a:off x="3099661" y="3057042"/>
            <a:ext cx="1859797" cy="445575"/>
          </a:xfrm>
          <a:prstGeom prst="rect">
            <a:avLst/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BDF9774-494B-4F80-9506-D741A2A48FC4}"/>
              </a:ext>
            </a:extLst>
          </p:cNvPr>
          <p:cNvSpPr/>
          <p:nvPr/>
        </p:nvSpPr>
        <p:spPr>
          <a:xfrm>
            <a:off x="3662766" y="2477137"/>
            <a:ext cx="1859797" cy="445575"/>
          </a:xfrm>
          <a:prstGeom prst="rect">
            <a:avLst/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23270E5B-BD86-455C-ADD6-8EF3D4CC949E}"/>
              </a:ext>
            </a:extLst>
          </p:cNvPr>
          <p:cNvSpPr/>
          <p:nvPr/>
        </p:nvSpPr>
        <p:spPr>
          <a:xfrm>
            <a:off x="5814447" y="2477136"/>
            <a:ext cx="2221424" cy="445575"/>
          </a:xfrm>
          <a:prstGeom prst="rect">
            <a:avLst/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D2A22913-BF9F-4C29-912D-664D7F737539}"/>
              </a:ext>
            </a:extLst>
          </p:cNvPr>
          <p:cNvSpPr/>
          <p:nvPr/>
        </p:nvSpPr>
        <p:spPr>
          <a:xfrm>
            <a:off x="6318465" y="3053791"/>
            <a:ext cx="2337337" cy="445575"/>
          </a:xfrm>
          <a:prstGeom prst="rect">
            <a:avLst/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7F97D9FB-073A-43B2-A4C6-B4291A37CAF8}"/>
              </a:ext>
            </a:extLst>
          </p:cNvPr>
          <p:cNvSpPr/>
          <p:nvPr/>
        </p:nvSpPr>
        <p:spPr>
          <a:xfrm>
            <a:off x="5912926" y="3795771"/>
            <a:ext cx="1464267" cy="445575"/>
          </a:xfrm>
          <a:prstGeom prst="rect">
            <a:avLst/>
          </a:prstGeom>
          <a:solidFill>
            <a:srgbClr val="FFFF00">
              <a:alpha val="50196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665422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  <p:bldP spid="6" grpId="0" animBg="1"/>
      <p:bldP spid="7" grpId="0" animBg="1"/>
      <p:bldP spid="8" grpId="0" animBg="1"/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263</Words>
  <Application>Microsoft Office PowerPoint</Application>
  <PresentationFormat>Widescreen</PresentationFormat>
  <Paragraphs>35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Lee, Tom</dc:creator>
  <cp:lastModifiedBy>Sweety Arora</cp:lastModifiedBy>
  <cp:revision>2</cp:revision>
  <dcterms:created xsi:type="dcterms:W3CDTF">2022-04-22T09:28:46Z</dcterms:created>
  <dcterms:modified xsi:type="dcterms:W3CDTF">2022-04-28T07:24:51Z</dcterms:modified>
</cp:coreProperties>
</file>