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90" d="100"/>
          <a:sy n="90" d="100"/>
        </p:scale>
        <p:origin x="53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yn_degreeff\Documents\K9%20generalization\data\dissip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yn_degreeff\Work%20Folders\Documents\K9%20generalization\reports\COMPS%20manuscript\JOVE\COMPS%20JOVE%20reproduce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yn_degreeff\Work%20Folders\Documents\K9%20generalization\reports\COMPS%20manuscript\JOVE\COMPS%20JOVE%20reproduce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yn_degreeff\Work%20Folders\Documents\K9%20generalization\reports\COMPS%20manuscript\JOVE\COMPS%20JOVE%20reproduce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n_simon\Work%20Folders\Desktop\FIU%20Research\All%20COMP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son_simon\Work%20Folders\Desktop\FIU%20Research\All%20COMP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valeric!$K$2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valeric!$J$5:$J$13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129</c:v>
                </c:pt>
                <c:pt idx="4">
                  <c:v>162</c:v>
                </c:pt>
                <c:pt idx="5">
                  <c:v>196</c:v>
                </c:pt>
                <c:pt idx="6">
                  <c:v>240</c:v>
                </c:pt>
                <c:pt idx="7">
                  <c:v>334</c:v>
                </c:pt>
                <c:pt idx="8">
                  <c:v>393</c:v>
                </c:pt>
              </c:numCache>
            </c:numRef>
          </c:xVal>
          <c:yVal>
            <c:numRef>
              <c:f>valeric!$K$5:$K$13</c:f>
              <c:numCache>
                <c:formatCode>General</c:formatCode>
                <c:ptCount val="9"/>
                <c:pt idx="0">
                  <c:v>0.97567000000000004</c:v>
                </c:pt>
                <c:pt idx="1">
                  <c:v>0.97433999999999998</c:v>
                </c:pt>
                <c:pt idx="2">
                  <c:v>0.97321999999999997</c:v>
                </c:pt>
                <c:pt idx="3">
                  <c:v>0.97097999999999995</c:v>
                </c:pt>
                <c:pt idx="4">
                  <c:v>0.96948999999999996</c:v>
                </c:pt>
                <c:pt idx="5" formatCode="0.00000">
                  <c:v>0.96896000000000004</c:v>
                </c:pt>
                <c:pt idx="6">
                  <c:v>0.9667</c:v>
                </c:pt>
                <c:pt idx="7">
                  <c:v>0.96396000000000004</c:v>
                </c:pt>
                <c:pt idx="8">
                  <c:v>0.95943000000000001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E8-4A37-9F02-64A1E1C145B9}"/>
            </c:ext>
          </c:extLst>
        </c:ser>
        <c:ser>
          <c:idx val="1"/>
          <c:order val="1"/>
          <c:tx>
            <c:strRef>
              <c:f>valeric!$M$2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valeric!$J$5:$J$13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129</c:v>
                </c:pt>
                <c:pt idx="4">
                  <c:v>162</c:v>
                </c:pt>
                <c:pt idx="5">
                  <c:v>196</c:v>
                </c:pt>
                <c:pt idx="6">
                  <c:v>240</c:v>
                </c:pt>
                <c:pt idx="7">
                  <c:v>334</c:v>
                </c:pt>
                <c:pt idx="8">
                  <c:v>393</c:v>
                </c:pt>
              </c:numCache>
            </c:numRef>
          </c:xVal>
          <c:yVal>
            <c:numRef>
              <c:f>valeric!$M$5:$M$13</c:f>
              <c:numCache>
                <c:formatCode>General</c:formatCode>
                <c:ptCount val="9"/>
                <c:pt idx="0">
                  <c:v>0.97567999999999999</c:v>
                </c:pt>
                <c:pt idx="1">
                  <c:v>0.97518000000000005</c:v>
                </c:pt>
                <c:pt idx="2">
                  <c:v>0.97202999999999995</c:v>
                </c:pt>
                <c:pt idx="3">
                  <c:v>0.97258999999999995</c:v>
                </c:pt>
                <c:pt idx="4" formatCode="0.00000">
                  <c:v>0.97067999999999999</c:v>
                </c:pt>
                <c:pt idx="5">
                  <c:v>0.96738000000000002</c:v>
                </c:pt>
                <c:pt idx="6">
                  <c:v>0.96748999999999996</c:v>
                </c:pt>
                <c:pt idx="7">
                  <c:v>0.96384000000000003</c:v>
                </c:pt>
                <c:pt idx="8">
                  <c:v>0.96128999999999998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E8-4A37-9F02-64A1E1C145B9}"/>
            </c:ext>
          </c:extLst>
        </c:ser>
        <c:ser>
          <c:idx val="2"/>
          <c:order val="2"/>
          <c:tx>
            <c:strRef>
              <c:f>valeric!$O$2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valeric!$J$5:$J$13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129</c:v>
                </c:pt>
                <c:pt idx="4">
                  <c:v>162</c:v>
                </c:pt>
                <c:pt idx="5">
                  <c:v>196</c:v>
                </c:pt>
                <c:pt idx="6">
                  <c:v>240</c:v>
                </c:pt>
                <c:pt idx="7">
                  <c:v>334</c:v>
                </c:pt>
                <c:pt idx="8">
                  <c:v>393</c:v>
                </c:pt>
              </c:numCache>
            </c:numRef>
          </c:xVal>
          <c:yVal>
            <c:numRef>
              <c:f>valeric!$O$5:$O$13</c:f>
              <c:numCache>
                <c:formatCode>General</c:formatCode>
                <c:ptCount val="9"/>
                <c:pt idx="0">
                  <c:v>0.97635000000000005</c:v>
                </c:pt>
                <c:pt idx="1">
                  <c:v>0.97516999999999998</c:v>
                </c:pt>
                <c:pt idx="2">
                  <c:v>0.97411999999999999</c:v>
                </c:pt>
                <c:pt idx="3">
                  <c:v>0.97328000000000003</c:v>
                </c:pt>
                <c:pt idx="4">
                  <c:v>0.97218000000000004</c:v>
                </c:pt>
                <c:pt idx="5">
                  <c:v>0.97175999999999996</c:v>
                </c:pt>
                <c:pt idx="6">
                  <c:v>0.96906999999999999</c:v>
                </c:pt>
                <c:pt idx="7">
                  <c:v>0.96736999999999995</c:v>
                </c:pt>
                <c:pt idx="8">
                  <c:v>0.96614999999999995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E8-4A37-9F02-64A1E1C145B9}"/>
            </c:ext>
          </c:extLst>
        </c:ser>
        <c:ser>
          <c:idx val="3"/>
          <c:order val="3"/>
          <c:tx>
            <c:strRef>
              <c:f>valeric!$P$2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5357719811565901E-3"/>
                  <c:y val="-0.30666909130585002"/>
                </c:manualLayout>
              </c:layout>
              <c:numFmt formatCode="#,##0.0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valeric!$J$5:$J$13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129</c:v>
                </c:pt>
                <c:pt idx="4">
                  <c:v>162</c:v>
                </c:pt>
                <c:pt idx="5">
                  <c:v>196</c:v>
                </c:pt>
                <c:pt idx="6">
                  <c:v>240</c:v>
                </c:pt>
                <c:pt idx="7">
                  <c:v>334</c:v>
                </c:pt>
                <c:pt idx="8">
                  <c:v>393</c:v>
                </c:pt>
              </c:numCache>
            </c:numRef>
          </c:xVal>
          <c:yVal>
            <c:numRef>
              <c:f>valeric!$P$5:$P$13</c:f>
              <c:numCache>
                <c:formatCode>General</c:formatCode>
                <c:ptCount val="9"/>
                <c:pt idx="0">
                  <c:v>0.97589999999999999</c:v>
                </c:pt>
                <c:pt idx="1">
                  <c:v>0.97489666666666597</c:v>
                </c:pt>
                <c:pt idx="2">
                  <c:v>0.97312333333333301</c:v>
                </c:pt>
                <c:pt idx="3">
                  <c:v>0.97228333333333306</c:v>
                </c:pt>
                <c:pt idx="4">
                  <c:v>0.970783333333333</c:v>
                </c:pt>
                <c:pt idx="5">
                  <c:v>0.96936666666666704</c:v>
                </c:pt>
                <c:pt idx="6">
                  <c:v>0.96775333333333302</c:v>
                </c:pt>
                <c:pt idx="7">
                  <c:v>0.96505666666666701</c:v>
                </c:pt>
                <c:pt idx="8">
                  <c:v>0.96228999999999998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E8-4A37-9F02-64A1E1C14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63952"/>
        <c:axId val="224272576"/>
      </c:scatterChart>
      <c:valAx>
        <c:axId val="224263952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Time (min)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4272576"/>
        <c:crosses val="autoZero"/>
        <c:crossBetween val="midCat"/>
      </c:valAx>
      <c:valAx>
        <c:axId val="22427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Mass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426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'piperonal_MM diss'!$B$1</c:f>
              <c:strCache>
                <c:ptCount val="1"/>
                <c:pt idx="0">
                  <c:v>Permeation 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7.7402230971128611E-2"/>
                  <c:y val="-5.55005103528725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'piperonal_MM diss'!$C$2:$C$7</c:f>
                <c:numCache>
                  <c:formatCode>General</c:formatCode>
                  <c:ptCount val="6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2</c:v>
                  </c:pt>
                  <c:pt idx="4">
                    <c:v>5</c:v>
                  </c:pt>
                  <c:pt idx="5">
                    <c:v>2</c:v>
                  </c:pt>
                </c:numCache>
              </c:numRef>
            </c:plus>
            <c:minus>
              <c:numRef>
                <c:f>'piperonal_MM diss'!$C$2:$C$7</c:f>
                <c:numCache>
                  <c:formatCode>General</c:formatCode>
                  <c:ptCount val="6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2</c:v>
                  </c:pt>
                  <c:pt idx="4">
                    <c:v>5</c:v>
                  </c:pt>
                  <c:pt idx="5">
                    <c:v>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'piperonal_MM diss'!$A$2:$A$7</c:f>
              <c:numCache>
                <c:formatCode>General</c:formatCode>
                <c:ptCount val="6"/>
                <c:pt idx="0">
                  <c:v>11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2000</c:v>
                </c:pt>
              </c:numCache>
            </c:numRef>
          </c:xVal>
          <c:yVal>
            <c:numRef>
              <c:f>'piperonal_MM diss'!$B$2:$B$7</c:f>
              <c:numCache>
                <c:formatCode>General</c:formatCode>
                <c:ptCount val="6"/>
                <c:pt idx="0">
                  <c:v>9</c:v>
                </c:pt>
                <c:pt idx="1">
                  <c:v>28</c:v>
                </c:pt>
                <c:pt idx="2">
                  <c:v>43</c:v>
                </c:pt>
                <c:pt idx="3">
                  <c:v>75</c:v>
                </c:pt>
                <c:pt idx="4">
                  <c:v>109</c:v>
                </c:pt>
                <c:pt idx="5">
                  <c:v>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87-4CED-9B66-E33C0A54B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042192"/>
        <c:axId val="555042520"/>
      </c:scatterChart>
      <c:valAx>
        <c:axId val="555042192"/>
        <c:scaling>
          <c:orientation val="minMax"/>
          <c:max val="2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(mg)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42520"/>
        <c:crosses val="autoZero"/>
        <c:crossBetween val="midCat"/>
      </c:valAx>
      <c:valAx>
        <c:axId val="555042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Permeation rate (ng/s)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4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'piperonal_MM diss'!$B$12</c:f>
              <c:strCache>
                <c:ptCount val="1"/>
                <c:pt idx="0">
                  <c:v>Permeation 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6447265045306139E-2"/>
                  <c:y val="-3.069367710251688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'piperonal_MM diss'!$C$13:$C$17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3</c:v>
                  </c:pt>
                  <c:pt idx="2">
                    <c:v>5</c:v>
                  </c:pt>
                  <c:pt idx="3">
                    <c:v>3</c:v>
                  </c:pt>
                  <c:pt idx="4">
                    <c:v>6</c:v>
                  </c:pt>
                </c:numCache>
              </c:numRef>
            </c:plus>
            <c:minus>
              <c:numRef>
                <c:f>'piperonal_MM diss'!$C$13:$C$17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3</c:v>
                  </c:pt>
                  <c:pt idx="2">
                    <c:v>5</c:v>
                  </c:pt>
                  <c:pt idx="3">
                    <c:v>3</c:v>
                  </c:pt>
                  <c:pt idx="4">
                    <c:v>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'piperonal_MM diss'!$A$13:$A$17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xVal>
          <c:yVal>
            <c:numRef>
              <c:f>'piperonal_MM diss'!$B$13:$B$17</c:f>
              <c:numCache>
                <c:formatCode>General</c:formatCode>
                <c:ptCount val="5"/>
                <c:pt idx="0">
                  <c:v>96</c:v>
                </c:pt>
                <c:pt idx="1">
                  <c:v>119</c:v>
                </c:pt>
                <c:pt idx="2">
                  <c:v>149</c:v>
                </c:pt>
                <c:pt idx="3">
                  <c:v>179</c:v>
                </c:pt>
                <c:pt idx="4">
                  <c:v>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5E-4273-8908-5AA8B952B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346496"/>
        <c:axId val="558344200"/>
      </c:scatterChart>
      <c:valAx>
        <c:axId val="55834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Area (sq. 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44200"/>
        <c:crosses val="autoZero"/>
        <c:crossBetween val="midCat"/>
      </c:valAx>
      <c:valAx>
        <c:axId val="55834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Permeation rate (ng/s)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46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'piperonal_MM diss'!$B$23</c:f>
              <c:strCache>
                <c:ptCount val="1"/>
                <c:pt idx="0">
                  <c:v>Permeation 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898690083094452E-2"/>
                  <c:y val="-0.285455442849960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'piperonal_MM diss'!$C$24:$C$27</c:f>
                <c:numCache>
                  <c:formatCode>General</c:formatCode>
                  <c:ptCount val="4"/>
                  <c:pt idx="0">
                    <c:v>10</c:v>
                  </c:pt>
                  <c:pt idx="1">
                    <c:v>6</c:v>
                  </c:pt>
                  <c:pt idx="2">
                    <c:v>18</c:v>
                  </c:pt>
                  <c:pt idx="3">
                    <c:v>4</c:v>
                  </c:pt>
                </c:numCache>
              </c:numRef>
            </c:plus>
            <c:minus>
              <c:numRef>
                <c:f>'piperonal_MM diss'!$C$24:$C$27</c:f>
                <c:numCache>
                  <c:formatCode>General</c:formatCode>
                  <c:ptCount val="4"/>
                  <c:pt idx="0">
                    <c:v>10</c:v>
                  </c:pt>
                  <c:pt idx="1">
                    <c:v>6</c:v>
                  </c:pt>
                  <c:pt idx="2">
                    <c:v>18</c:v>
                  </c:pt>
                  <c:pt idx="3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'piperonal_MM diss'!$A$24:$A$27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'piperonal_MM diss'!$B$24:$B$27</c:f>
              <c:numCache>
                <c:formatCode>General</c:formatCode>
                <c:ptCount val="4"/>
                <c:pt idx="0">
                  <c:v>250</c:v>
                </c:pt>
                <c:pt idx="1">
                  <c:v>208</c:v>
                </c:pt>
                <c:pt idx="2">
                  <c:v>173</c:v>
                </c:pt>
                <c:pt idx="3">
                  <c:v>142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92-4DD3-9E28-4D1F9D855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069984"/>
        <c:axId val="453071952"/>
      </c:scatterChart>
      <c:valAx>
        <c:axId val="45306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Bag thickness (MIL)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71952"/>
        <c:crosses val="autoZero"/>
        <c:crossBetween val="midCat"/>
      </c:valAx>
      <c:valAx>
        <c:axId val="4530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Permeation rate (ng/s)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69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/>
              <a:t>A</a:t>
            </a:r>
          </a:p>
        </c:rich>
      </c:tx>
      <c:layout>
        <c:manualLayout>
          <c:xMode val="edge"/>
          <c:yMode val="edge"/>
          <c:x val="5.0058892815081255E-4"/>
          <c:y val="3.278836868321968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'Vapor pressure'!$B$2</c:f>
              <c:strCache>
                <c:ptCount val="1"/>
                <c:pt idx="0">
                  <c:v>Vapor pressure (mmHg at 25 °C)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'Vapor pressure'!$A$3:$A$14</c:f>
              <c:strCache>
                <c:ptCount val="12"/>
                <c:pt idx="0">
                  <c:v>Pentanoic acid</c:v>
                </c:pt>
                <c:pt idx="1">
                  <c:v>Hexanoic acid</c:v>
                </c:pt>
                <c:pt idx="2">
                  <c:v>Heptanoic acid</c:v>
                </c:pt>
                <c:pt idx="3">
                  <c:v>3-Methylbutanoic acid</c:v>
                </c:pt>
                <c:pt idx="4">
                  <c:v>2-Methylpropanoic acid</c:v>
                </c:pt>
                <c:pt idx="5">
                  <c:v>Butanoic acid</c:v>
                </c:pt>
                <c:pt idx="6">
                  <c:v>Pentan-2-one</c:v>
                </c:pt>
                <c:pt idx="7">
                  <c:v>Pentan-3-one</c:v>
                </c:pt>
                <c:pt idx="8">
                  <c:v>Pentanal</c:v>
                </c:pt>
                <c:pt idx="9">
                  <c:v>Pentan-1-ol</c:v>
                </c:pt>
                <c:pt idx="10">
                  <c:v>Methyl pentanoate</c:v>
                </c:pt>
                <c:pt idx="11">
                  <c:v>Methyl benzoate</c:v>
                </c:pt>
              </c:strCache>
            </c:strRef>
          </c:cat>
          <c:val>
            <c:numRef>
              <c:f>'Vapor pressure'!$B$3:$B$14</c:f>
              <c:numCache>
                <c:formatCode>General</c:formatCode>
                <c:ptCount val="12"/>
                <c:pt idx="0">
                  <c:v>0.19600000000000001</c:v>
                </c:pt>
                <c:pt idx="1">
                  <c:v>4.3499999999999997E-2</c:v>
                </c:pt>
                <c:pt idx="2">
                  <c:v>1.0699999999999999E-2</c:v>
                </c:pt>
                <c:pt idx="3">
                  <c:v>0.44</c:v>
                </c:pt>
                <c:pt idx="4">
                  <c:v>1.81</c:v>
                </c:pt>
                <c:pt idx="5">
                  <c:v>1.65</c:v>
                </c:pt>
                <c:pt idx="6">
                  <c:v>35.4</c:v>
                </c:pt>
                <c:pt idx="7">
                  <c:v>37.700000000000003</c:v>
                </c:pt>
                <c:pt idx="8">
                  <c:v>31.8</c:v>
                </c:pt>
                <c:pt idx="9">
                  <c:v>2.2000000000000002</c:v>
                </c:pt>
                <c:pt idx="10">
                  <c:v>32.5</c:v>
                </c:pt>
                <c:pt idx="1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A-4642-B7DA-330D386835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78013200"/>
        <c:axId val="478014376"/>
      </c:barChart>
      <c:catAx>
        <c:axId val="47801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014376"/>
        <c:crosses val="autoZero"/>
        <c:auto val="1"/>
        <c:lblAlgn val="ctr"/>
        <c:lblOffset val="100"/>
        <c:noMultiLvlLbl val="0"/>
      </c:catAx>
      <c:valAx>
        <c:axId val="478014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Vapor pressure (mmHg at 25 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01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/>
              <a:t>B</a:t>
            </a:r>
          </a:p>
        </c:rich>
      </c:tx>
      <c:layout>
        <c:manualLayout>
          <c:xMode val="edge"/>
          <c:yMode val="edge"/>
          <c:x val="1.8806935057301981E-3"/>
          <c:y val="3.2785791956883941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'Vapor pressure'!$D$22</c:f>
              <c:strCache>
                <c:ptCount val="1"/>
                <c:pt idx="0">
                  <c:v>Permeation rate (mg/min)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'Vapor pressure'!$A$23:$A$34</c:f>
              <c:strCache>
                <c:ptCount val="12"/>
                <c:pt idx="0">
                  <c:v>Pentanoic acid (3)</c:v>
                </c:pt>
                <c:pt idx="1">
                  <c:v>Hexanoic acid (2)</c:v>
                </c:pt>
                <c:pt idx="2">
                  <c:v>Heptanoic acid (1)</c:v>
                </c:pt>
                <c:pt idx="3">
                  <c:v>3-Methylbutanoic acid (2)</c:v>
                </c:pt>
                <c:pt idx="4">
                  <c:v>2-Methylpropanoic acid (3)</c:v>
                </c:pt>
                <c:pt idx="5">
                  <c:v>Butanoic acid (4)</c:v>
                </c:pt>
                <c:pt idx="6">
                  <c:v>Pentan-2-one (4)</c:v>
                </c:pt>
                <c:pt idx="7">
                  <c:v>Pentan-3-one (4)</c:v>
                </c:pt>
                <c:pt idx="8">
                  <c:v>Pentanal (3)</c:v>
                </c:pt>
                <c:pt idx="9">
                  <c:v>Pentan-1-ol (1)</c:v>
                </c:pt>
                <c:pt idx="10">
                  <c:v>Methyl pentanoate (6)</c:v>
                </c:pt>
                <c:pt idx="11">
                  <c:v>Methyl benzoate (4)</c:v>
                </c:pt>
              </c:strCache>
            </c:strRef>
          </c:cat>
          <c:val>
            <c:numRef>
              <c:f>'Vapor pressure'!$D$23:$D$34</c:f>
              <c:numCache>
                <c:formatCode>General</c:formatCode>
                <c:ptCount val="12"/>
                <c:pt idx="0">
                  <c:v>3.9E-2</c:v>
                </c:pt>
                <c:pt idx="1">
                  <c:v>3.9E-2</c:v>
                </c:pt>
                <c:pt idx="2">
                  <c:v>3.5999999999999997E-2</c:v>
                </c:pt>
                <c:pt idx="3">
                  <c:v>3.6999999999999998E-2</c:v>
                </c:pt>
                <c:pt idx="4">
                  <c:v>3.5000000000000003E-2</c:v>
                </c:pt>
                <c:pt idx="5">
                  <c:v>3.5999999999999997E-2</c:v>
                </c:pt>
                <c:pt idx="6" formatCode="0.000">
                  <c:v>7.0000000000000007E-2</c:v>
                </c:pt>
                <c:pt idx="7">
                  <c:v>5.2999999999999999E-2</c:v>
                </c:pt>
                <c:pt idx="8">
                  <c:v>3.1E-2</c:v>
                </c:pt>
                <c:pt idx="9">
                  <c:v>6.4000000000000001E-2</c:v>
                </c:pt>
                <c:pt idx="10">
                  <c:v>7.1999999999999995E-2</c:v>
                </c:pt>
                <c:pt idx="1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3-4D9A-8E4F-1191C49ECF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8013984"/>
        <c:axId val="478014768"/>
      </c:barChart>
      <c:catAx>
        <c:axId val="47801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014768"/>
        <c:crosses val="autoZero"/>
        <c:auto val="1"/>
        <c:lblAlgn val="ctr"/>
        <c:lblOffset val="100"/>
        <c:noMultiLvlLbl val="0"/>
      </c:catAx>
      <c:valAx>
        <c:axId val="47801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Permeation rate (mg/min)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01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E885-4FC0-4B06-B5E4-7AC6BB8D78A7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05A8-38BF-49F7-8D49-01E33A90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36576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14650" y="217170"/>
            <a:ext cx="4892040" cy="5726430"/>
            <a:chOff x="2914650" y="217170"/>
            <a:chExt cx="4892040" cy="57264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67"/>
            <a:stretch/>
          </p:blipFill>
          <p:spPr>
            <a:xfrm>
              <a:off x="5206136" y="291465"/>
              <a:ext cx="2490430" cy="28003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r="14454"/>
            <a:stretch/>
          </p:blipFill>
          <p:spPr>
            <a:xfrm>
              <a:off x="3703319" y="3207142"/>
              <a:ext cx="3360071" cy="2619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0" b="20335"/>
            <a:stretch/>
          </p:blipFill>
          <p:spPr>
            <a:xfrm>
              <a:off x="3014372" y="292248"/>
              <a:ext cx="2092042" cy="28020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14650" y="217170"/>
              <a:ext cx="4892040" cy="57264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8950" y="3236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4669" y="31218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4749" y="322828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90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36576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2.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45510757"/>
              </p:ext>
            </p:extLst>
          </p:nvPr>
        </p:nvGraphicFramePr>
        <p:xfrm>
          <a:off x="1794510" y="735092"/>
          <a:ext cx="5017135" cy="328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0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36576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79553" y="163711"/>
            <a:ext cx="3344007" cy="6206228"/>
            <a:chOff x="2222403" y="363736"/>
            <a:chExt cx="3344007" cy="6206228"/>
          </a:xfrm>
        </p:grpSpPr>
        <p:grpSp>
          <p:nvGrpSpPr>
            <p:cNvPr id="3" name="Group 2"/>
            <p:cNvGrpSpPr/>
            <p:nvPr/>
          </p:nvGrpSpPr>
          <p:grpSpPr>
            <a:xfrm>
              <a:off x="2228815" y="365760"/>
              <a:ext cx="3337595" cy="6204204"/>
              <a:chOff x="2228815" y="365760"/>
              <a:chExt cx="3337595" cy="6204204"/>
            </a:xfrm>
          </p:grpSpPr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2060247"/>
                  </p:ext>
                </p:extLst>
              </p:nvPr>
            </p:nvGraphicFramePr>
            <p:xfrm>
              <a:off x="2228815" y="365760"/>
              <a:ext cx="3337595" cy="20688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7" name="Char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16017865"/>
                  </p:ext>
                </p:extLst>
              </p:nvPr>
            </p:nvGraphicFramePr>
            <p:xfrm>
              <a:off x="2228815" y="2434590"/>
              <a:ext cx="3337560" cy="20688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8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3102838"/>
                  </p:ext>
                </p:extLst>
              </p:nvPr>
            </p:nvGraphicFramePr>
            <p:xfrm>
              <a:off x="2228815" y="4503420"/>
              <a:ext cx="3337560" cy="2066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9" name="TextBox 8"/>
            <p:cNvSpPr txBox="1"/>
            <p:nvPr/>
          </p:nvSpPr>
          <p:spPr>
            <a:xfrm>
              <a:off x="2228815" y="363736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8815" y="2432566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2403" y="4501396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298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4.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942605"/>
              </p:ext>
            </p:extLst>
          </p:nvPr>
        </p:nvGraphicFramePr>
        <p:xfrm>
          <a:off x="1479804" y="1660842"/>
          <a:ext cx="4312920" cy="353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4681779"/>
              </p:ext>
            </p:extLst>
          </p:nvPr>
        </p:nvGraphicFramePr>
        <p:xfrm>
          <a:off x="5792724" y="1660842"/>
          <a:ext cx="4321810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12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44336" y="1161551"/>
            <a:ext cx="4498797" cy="2939709"/>
            <a:chOff x="1944336" y="1161551"/>
            <a:chExt cx="4498797" cy="29397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25993"/>
            <a:stretch/>
          </p:blipFill>
          <p:spPr>
            <a:xfrm>
              <a:off x="1944336" y="1161551"/>
              <a:ext cx="4498797" cy="2939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2957" y="1380067"/>
              <a:ext cx="1289244" cy="242329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4562202" y="1270000"/>
              <a:ext cx="323065" cy="110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562201" y="3801744"/>
              <a:ext cx="323066" cy="108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83781" y="1955801"/>
              <a:ext cx="778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Piperonal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4073" y="1303868"/>
              <a:ext cx="8091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 ng/s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100 ng/s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10 ng/s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2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90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29363"/>
              </p:ext>
            </p:extLst>
          </p:nvPr>
        </p:nvGraphicFramePr>
        <p:xfrm>
          <a:off x="533400" y="3151505"/>
          <a:ext cx="2387600" cy="11353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6783933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9706920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594136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Piperonal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COMPS permeation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Number of alerts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% alert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57339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ng/s (blank)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0574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 ng/s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211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100 ng/s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6429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1000 ng/s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52676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" y="2685627"/>
            <a:ext cx="90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29880"/>
              </p:ext>
            </p:extLst>
          </p:nvPr>
        </p:nvGraphicFramePr>
        <p:xfrm>
          <a:off x="533400" y="735092"/>
          <a:ext cx="2836333" cy="123444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102360">
                  <a:extLst>
                    <a:ext uri="{9D8B030D-6E8A-4147-A177-3AD203B41FA5}">
                      <a16:colId xmlns:a16="http://schemas.microsoft.com/office/drawing/2014/main" val="3720705981"/>
                    </a:ext>
                  </a:extLst>
                </a:gridCol>
                <a:gridCol w="980440">
                  <a:extLst>
                    <a:ext uri="{9D8B030D-6E8A-4147-A177-3AD203B41FA5}">
                      <a16:colId xmlns:a16="http://schemas.microsoft.com/office/drawing/2014/main" val="2480140274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8872472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Bag thickness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Permeation rate (mg/min)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R-squared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212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33331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4 MIL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0.042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0.991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4935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8 MIL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0.00499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0.990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5494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4 MIL in metal bag w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/ 1/8" hole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0.000179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0.972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646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5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150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Lauryn E. DeGreeff-Silk</dc:creator>
  <cp:lastModifiedBy>Lauryn E. DeGreeff-Silk</cp:lastModifiedBy>
  <cp:revision>20</cp:revision>
  <dcterms:created xsi:type="dcterms:W3CDTF">2019-07-18T16:58:44Z</dcterms:created>
  <dcterms:modified xsi:type="dcterms:W3CDTF">2019-07-19T19:09:10Z</dcterms:modified>
</cp:coreProperties>
</file>