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94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90" y="-20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23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16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2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362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1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7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2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7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60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9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3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ECAF3-2369-465B-87CF-6C0A49051D49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3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flipH="1">
            <a:off x="1076201" y="2318031"/>
            <a:ext cx="473192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 flipH="1">
            <a:off x="975889" y="2135151"/>
            <a:ext cx="182880" cy="365760"/>
            <a:chOff x="5720108" y="2130611"/>
            <a:chExt cx="182880" cy="365760"/>
          </a:xfrm>
        </p:grpSpPr>
        <p:sp>
          <p:nvSpPr>
            <p:cNvPr id="152" name="Isosceles Triangle 151"/>
            <p:cNvSpPr>
              <a:spLocks/>
            </p:cNvSpPr>
            <p:nvPr/>
          </p:nvSpPr>
          <p:spPr>
            <a:xfrm rot="16200000" flipH="1">
              <a:off x="5628668" y="2222051"/>
              <a:ext cx="365760" cy="182880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 rot="10800000" flipV="1">
              <a:off x="5761030" y="2251936"/>
              <a:ext cx="141958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800" b="1" dirty="0">
                  <a:latin typeface="+mj-lt"/>
                  <a:cs typeface="Times New Roman" panose="02020603050405020304" pitchFamily="18" charset="0"/>
                </a:rPr>
                <a:t>R</a:t>
              </a:r>
              <a:r>
                <a:rPr lang="en-US" sz="800" b="1" dirty="0" smtClean="0">
                  <a:latin typeface="+mj-lt"/>
                  <a:cs typeface="Times New Roman" panose="02020603050405020304" pitchFamily="18" charset="0"/>
                </a:rPr>
                <a:t>B</a:t>
              </a:r>
              <a:endParaRPr lang="en-US" sz="800" b="1" dirty="0">
                <a:latin typeface="+mj-lt"/>
                <a:cs typeface="Times New Roman" panose="02020603050405020304" pitchFamily="18" charset="0"/>
              </a:endParaRPr>
            </a:p>
          </p:txBody>
        </p:sp>
      </p:grpSp>
      <p:sp>
        <p:nvSpPr>
          <p:cNvPr id="88" name="Left Arrow 87"/>
          <p:cNvSpPr/>
          <p:nvPr/>
        </p:nvSpPr>
        <p:spPr>
          <a:xfrm flipH="1">
            <a:off x="4905051" y="2135151"/>
            <a:ext cx="733448" cy="365760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b="1" i="1" dirty="0" err="1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Hra</a:t>
            </a:r>
            <a:r>
              <a:rPr lang="en-US" sz="7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cassette</a:t>
            </a:r>
            <a:endParaRPr lang="en-US" sz="700" b="1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 flipH="1">
            <a:off x="5803928" y="2135151"/>
            <a:ext cx="182880" cy="365760"/>
            <a:chOff x="5720108" y="2130611"/>
            <a:chExt cx="182880" cy="365760"/>
          </a:xfrm>
        </p:grpSpPr>
        <p:sp>
          <p:nvSpPr>
            <p:cNvPr id="35" name="Isosceles Triangle 34"/>
            <p:cNvSpPr>
              <a:spLocks/>
            </p:cNvSpPr>
            <p:nvPr/>
          </p:nvSpPr>
          <p:spPr>
            <a:xfrm rot="16200000" flipH="1">
              <a:off x="5628668" y="2222051"/>
              <a:ext cx="365760" cy="182880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 rot="10800000" flipV="1">
              <a:off x="5761030" y="2251936"/>
              <a:ext cx="141958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800" b="1" dirty="0" smtClean="0">
                  <a:latin typeface="+mj-lt"/>
                  <a:cs typeface="Times New Roman" panose="02020603050405020304" pitchFamily="18" charset="0"/>
                </a:rPr>
                <a:t>LB</a:t>
              </a:r>
              <a:endParaRPr lang="en-US" sz="800" b="1" dirty="0">
                <a:latin typeface="+mj-lt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243626" y="2023476"/>
            <a:ext cx="3683937" cy="274320"/>
            <a:chOff x="1243626" y="2023476"/>
            <a:chExt cx="3683937" cy="274320"/>
          </a:xfrm>
        </p:grpSpPr>
        <p:sp>
          <p:nvSpPr>
            <p:cNvPr id="4" name="Isosceles Triangle 3"/>
            <p:cNvSpPr/>
            <p:nvPr/>
          </p:nvSpPr>
          <p:spPr>
            <a:xfrm flipH="1" flipV="1">
              <a:off x="4828045" y="2023476"/>
              <a:ext cx="99518" cy="27432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600" i="1" dirty="0" err="1" smtClean="0">
                  <a:solidFill>
                    <a:schemeClr val="tx1"/>
                  </a:solidFill>
                </a:rPr>
                <a:t>loxP</a:t>
              </a:r>
              <a:endParaRPr lang="en-US" sz="600" i="1" dirty="0">
                <a:solidFill>
                  <a:schemeClr val="tx1"/>
                </a:solidFill>
              </a:endParaRPr>
            </a:p>
          </p:txBody>
        </p:sp>
        <p:sp>
          <p:nvSpPr>
            <p:cNvPr id="25" name="Isosceles Triangle 24"/>
            <p:cNvSpPr/>
            <p:nvPr/>
          </p:nvSpPr>
          <p:spPr>
            <a:xfrm flipH="1" flipV="1">
              <a:off x="1243626" y="2023476"/>
              <a:ext cx="99518" cy="27432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600" i="1" dirty="0" err="1" smtClean="0">
                  <a:solidFill>
                    <a:schemeClr val="tx1"/>
                  </a:solidFill>
                </a:rPr>
                <a:t>loxP</a:t>
              </a:r>
              <a:endParaRPr lang="en-US" sz="600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323918" y="2135151"/>
            <a:ext cx="3541197" cy="365760"/>
            <a:chOff x="1323918" y="2135151"/>
            <a:chExt cx="3541197" cy="365760"/>
          </a:xfrm>
        </p:grpSpPr>
        <p:sp>
          <p:nvSpPr>
            <p:cNvPr id="149" name="Left Arrow 148"/>
            <p:cNvSpPr/>
            <p:nvPr/>
          </p:nvSpPr>
          <p:spPr>
            <a:xfrm flipH="1">
              <a:off x="4037028" y="2135151"/>
              <a:ext cx="828087" cy="365760"/>
            </a:xfrm>
            <a:prstGeom prst="leftArrow">
              <a:avLst/>
            </a:prstGeom>
            <a:solidFill>
              <a:srgbClr val="00FF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800" b="1" i="1" dirty="0" err="1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Ubi</a:t>
              </a:r>
              <a:r>
                <a:rPr lang="en-US" sz="800" b="1" baseline="-25000" dirty="0" err="1">
                  <a:solidFill>
                    <a:schemeClr val="tx1"/>
                  </a:solidFill>
                  <a:cs typeface="Arial" panose="020B0604020202020204" pitchFamily="34" charset="0"/>
                </a:rPr>
                <a:t>pro</a:t>
              </a:r>
              <a:r>
                <a:rPr lang="en-US" sz="800" b="1" dirty="0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: </a:t>
              </a:r>
              <a:r>
                <a:rPr lang="en-US" sz="800" b="1" i="1" dirty="0" err="1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ZsGreen</a:t>
              </a:r>
              <a:endParaRPr lang="en-US" sz="800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51" name="Left Arrow 150"/>
            <p:cNvSpPr/>
            <p:nvPr/>
          </p:nvSpPr>
          <p:spPr>
            <a:xfrm flipH="1">
              <a:off x="2010695" y="2135151"/>
              <a:ext cx="1182981" cy="365760"/>
            </a:xfrm>
            <a:prstGeom prst="leftArrow">
              <a:avLst/>
            </a:prstGeom>
            <a:solidFill>
              <a:srgbClr val="FF66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800" b="1" i="1" dirty="0" err="1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Pltp</a:t>
              </a:r>
              <a:r>
                <a:rPr lang="en-US" sz="800" b="1" baseline="-25000" dirty="0" err="1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pro</a:t>
              </a:r>
              <a:r>
                <a:rPr lang="en-US" sz="800" b="1" baseline="-25000" dirty="0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</a:t>
              </a:r>
              <a:r>
                <a:rPr lang="en-US" sz="800" b="1" dirty="0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:  </a:t>
              </a:r>
              <a:r>
                <a:rPr lang="en-US" sz="800" b="1" i="1" dirty="0" err="1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Zm-Bbm</a:t>
              </a:r>
              <a:r>
                <a:rPr lang="en-US" sz="800" b="1" dirty="0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lang="en-US" sz="800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53" name="Left Arrow 152"/>
            <p:cNvSpPr/>
            <p:nvPr/>
          </p:nvSpPr>
          <p:spPr>
            <a:xfrm flipH="1">
              <a:off x="1323918" y="2135151"/>
              <a:ext cx="685800" cy="365760"/>
            </a:xfrm>
            <a:prstGeom prst="leftArrow">
              <a:avLst/>
            </a:prstGeom>
            <a:solidFill>
              <a:srgbClr val="66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700" b="1" i="1" dirty="0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Axig1</a:t>
              </a:r>
              <a:r>
                <a:rPr lang="en-US" sz="800" b="1" baseline="-25000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pro</a:t>
              </a:r>
              <a:r>
                <a:rPr lang="en-US" sz="800" b="1" dirty="0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: </a:t>
              </a:r>
              <a:r>
                <a:rPr lang="en-US" sz="700" b="1" i="1" dirty="0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Wus2</a:t>
              </a:r>
              <a:endParaRPr lang="en-US" sz="700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8" name="Left Arrow 17"/>
            <p:cNvSpPr/>
            <p:nvPr/>
          </p:nvSpPr>
          <p:spPr>
            <a:xfrm flipH="1">
              <a:off x="3219054" y="2135151"/>
              <a:ext cx="792597" cy="365760"/>
            </a:xfrm>
            <a:prstGeom prst="leftArrow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800" b="1" i="1" dirty="0" err="1" smtClean="0">
                  <a:latin typeface="+mj-lt"/>
                  <a:cs typeface="Arial" panose="020B0604020202020204" pitchFamily="34" charset="0"/>
                </a:rPr>
                <a:t>Hsp</a:t>
              </a:r>
              <a:r>
                <a:rPr lang="en-US" sz="800" b="1" baseline="-25000" dirty="0" err="1" smtClean="0">
                  <a:solidFill>
                    <a:schemeClr val="bg1"/>
                  </a:solidFill>
                  <a:cs typeface="Arial" panose="020B0604020202020204" pitchFamily="34" charset="0"/>
                </a:rPr>
                <a:t>pro</a:t>
              </a:r>
              <a:r>
                <a:rPr lang="en-US" sz="800" b="1" baseline="-25000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en-US" sz="800" b="1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: </a:t>
              </a:r>
              <a:r>
                <a:rPr lang="en-US" sz="800" b="1" i="1" dirty="0" err="1" smtClean="0">
                  <a:latin typeface="+mj-lt"/>
                  <a:cs typeface="Arial" panose="020B0604020202020204" pitchFamily="34" charset="0"/>
                </a:rPr>
                <a:t>cre</a:t>
              </a:r>
              <a:endParaRPr lang="en-US" sz="800" b="1" i="1" dirty="0">
                <a:latin typeface="+mj-lt"/>
                <a:cs typeface="Arial" panose="020B0604020202020204" pitchFamily="34" charset="0"/>
              </a:endParaRPr>
            </a:p>
          </p:txBody>
        </p:sp>
      </p:grpSp>
      <p:sp>
        <p:nvSpPr>
          <p:cNvPr id="150" name="Left Arrow 149"/>
          <p:cNvSpPr/>
          <p:nvPr/>
        </p:nvSpPr>
        <p:spPr>
          <a:xfrm flipH="1">
            <a:off x="3219054" y="2135151"/>
            <a:ext cx="792597" cy="365760"/>
          </a:xfrm>
          <a:prstGeom prst="leftArrow">
            <a:avLst/>
          </a:prstGeom>
          <a:solidFill>
            <a:srgbClr val="C00000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b="1" i="1" dirty="0" err="1" smtClean="0">
                <a:latin typeface="+mj-lt"/>
                <a:cs typeface="Arial" panose="020B0604020202020204" pitchFamily="34" charset="0"/>
              </a:rPr>
              <a:t>Hsp</a:t>
            </a:r>
            <a:r>
              <a:rPr lang="en-US" sz="800" b="1" baseline="-25000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pro</a:t>
            </a:r>
            <a:r>
              <a:rPr lang="en-US" sz="800" b="1" baseline="-250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sz="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: </a:t>
            </a:r>
            <a:r>
              <a:rPr lang="en-US" sz="800" b="1" i="1" dirty="0" err="1" smtClean="0">
                <a:latin typeface="+mj-lt"/>
                <a:cs typeface="Arial" panose="020B0604020202020204" pitchFamily="34" charset="0"/>
              </a:rPr>
              <a:t>cre</a:t>
            </a:r>
            <a:endParaRPr lang="en-US" sz="800" b="1" i="1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383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75889" y="2023476"/>
            <a:ext cx="5010919" cy="477435"/>
            <a:chOff x="975889" y="2023476"/>
            <a:chExt cx="5010919" cy="477435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1076201" y="2318031"/>
              <a:ext cx="473192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5" name="Group 4"/>
            <p:cNvGrpSpPr/>
            <p:nvPr/>
          </p:nvGrpSpPr>
          <p:grpSpPr>
            <a:xfrm flipH="1">
              <a:off x="975889" y="2135151"/>
              <a:ext cx="182880" cy="365760"/>
              <a:chOff x="5720108" y="2130611"/>
              <a:chExt cx="182880" cy="365760"/>
            </a:xfrm>
          </p:grpSpPr>
          <p:sp>
            <p:nvSpPr>
              <p:cNvPr id="152" name="Isosceles Triangle 151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 rot="10800000" flipV="1">
                <a:off x="5761030" y="2251936"/>
                <a:ext cx="141958" cy="1231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800" b="1" dirty="0">
                    <a:latin typeface="+mj-lt"/>
                    <a:cs typeface="Times New Roman" panose="02020603050405020304" pitchFamily="18" charset="0"/>
                  </a:rPr>
                  <a:t>R</a:t>
                </a:r>
                <a:r>
                  <a:rPr lang="en-US" sz="800" b="1" dirty="0" smtClean="0">
                    <a:latin typeface="+mj-lt"/>
                    <a:cs typeface="Times New Roman" panose="02020603050405020304" pitchFamily="18" charset="0"/>
                  </a:rPr>
                  <a:t>B</a:t>
                </a:r>
                <a:endParaRPr lang="en-US" sz="800" b="1" dirty="0">
                  <a:latin typeface="+mj-lt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8" name="Left Arrow 87"/>
            <p:cNvSpPr/>
            <p:nvPr/>
          </p:nvSpPr>
          <p:spPr>
            <a:xfrm flipH="1">
              <a:off x="4905051" y="2135151"/>
              <a:ext cx="733448" cy="365760"/>
            </a:xfrm>
            <a:prstGeom prst="leftArrow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700" b="1" i="1" dirty="0" err="1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Hra</a:t>
              </a:r>
              <a:r>
                <a:rPr lang="en-US" sz="700" b="1" dirty="0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cassette</a:t>
              </a:r>
              <a:endParaRPr lang="en-US" sz="700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50" name="Left Arrow 149"/>
            <p:cNvSpPr/>
            <p:nvPr/>
          </p:nvSpPr>
          <p:spPr>
            <a:xfrm flipH="1">
              <a:off x="3219054" y="2135151"/>
              <a:ext cx="792597" cy="365760"/>
            </a:xfrm>
            <a:prstGeom prst="leftArrow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800" b="1" i="1" dirty="0" err="1" smtClean="0">
                  <a:latin typeface="+mj-lt"/>
                  <a:cs typeface="Arial" panose="020B0604020202020204" pitchFamily="34" charset="0"/>
                </a:rPr>
                <a:t>Hsp</a:t>
              </a:r>
              <a:r>
                <a:rPr lang="en-US" sz="800" b="1" baseline="-25000" dirty="0" err="1" smtClean="0">
                  <a:solidFill>
                    <a:schemeClr val="bg1"/>
                  </a:solidFill>
                  <a:cs typeface="Arial" panose="020B0604020202020204" pitchFamily="34" charset="0"/>
                </a:rPr>
                <a:t>pro</a:t>
              </a:r>
              <a:r>
                <a:rPr lang="en-US" sz="800" b="1" baseline="-25000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en-US" sz="800" b="1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: </a:t>
              </a:r>
              <a:r>
                <a:rPr lang="en-US" sz="800" b="1" i="1" dirty="0" err="1" smtClean="0">
                  <a:latin typeface="+mj-lt"/>
                  <a:cs typeface="Arial" panose="020B0604020202020204" pitchFamily="34" charset="0"/>
                </a:rPr>
                <a:t>cre</a:t>
              </a:r>
              <a:endParaRPr lang="en-US" sz="800" b="1" i="1" dirty="0">
                <a:latin typeface="+mj-lt"/>
                <a:cs typeface="Arial" panose="020B0604020202020204" pitchFamily="34" charset="0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323918" y="2135151"/>
              <a:ext cx="3541197" cy="365760"/>
              <a:chOff x="1323918" y="2135151"/>
              <a:chExt cx="3541197" cy="365760"/>
            </a:xfrm>
          </p:grpSpPr>
          <p:sp>
            <p:nvSpPr>
              <p:cNvPr id="149" name="Left Arrow 148"/>
              <p:cNvSpPr/>
              <p:nvPr/>
            </p:nvSpPr>
            <p:spPr>
              <a:xfrm flipH="1">
                <a:off x="4037028" y="2135151"/>
                <a:ext cx="828087" cy="365760"/>
              </a:xfrm>
              <a:prstGeom prst="leftArrow">
                <a:avLst/>
              </a:prstGeom>
              <a:solidFill>
                <a:srgbClr val="00FF00"/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800" b="1" i="1" dirty="0" err="1" smtClean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Ubi</a:t>
                </a:r>
                <a:r>
                  <a:rPr lang="en-US" sz="800" b="1" baseline="-25000" dirty="0" err="1">
                    <a:solidFill>
                      <a:schemeClr val="tx1"/>
                    </a:solidFill>
                    <a:cs typeface="Arial" panose="020B0604020202020204" pitchFamily="34" charset="0"/>
                  </a:rPr>
                  <a:t>pro</a:t>
                </a:r>
                <a:r>
                  <a:rPr lang="en-US" sz="800" b="1" dirty="0" smtClean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 : </a:t>
                </a:r>
                <a:r>
                  <a:rPr lang="en-US" sz="800" b="1" i="1" dirty="0" err="1" smtClean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ZsGreen</a:t>
                </a:r>
                <a:endParaRPr lang="en-US" sz="800" b="1" i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151" name="Left Arrow 150"/>
              <p:cNvSpPr/>
              <p:nvPr/>
            </p:nvSpPr>
            <p:spPr>
              <a:xfrm flipH="1">
                <a:off x="2010695" y="2135151"/>
                <a:ext cx="1182981" cy="365760"/>
              </a:xfrm>
              <a:prstGeom prst="leftArrow">
                <a:avLst/>
              </a:prstGeom>
              <a:solidFill>
                <a:srgbClr val="FF66FF"/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800" b="1" i="1" dirty="0" err="1" smtClean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Pltp</a:t>
                </a:r>
                <a:r>
                  <a:rPr lang="en-US" sz="800" b="1" baseline="-25000" dirty="0" err="1" smtClean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pro</a:t>
                </a:r>
                <a:r>
                  <a:rPr lang="en-US" sz="800" b="1" baseline="-25000" dirty="0" smtClean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 </a:t>
                </a:r>
                <a:r>
                  <a:rPr lang="en-US" sz="800" b="1" dirty="0" smtClean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:  </a:t>
                </a:r>
                <a:r>
                  <a:rPr lang="en-US" sz="800" b="1" i="1" dirty="0" err="1" smtClean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Zm-Bbm</a:t>
                </a:r>
                <a:r>
                  <a:rPr lang="en-US" sz="800" b="1" dirty="0" smtClean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 </a:t>
                </a:r>
                <a:endParaRPr lang="en-US" sz="800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153" name="Left Arrow 152"/>
              <p:cNvSpPr/>
              <p:nvPr/>
            </p:nvSpPr>
            <p:spPr>
              <a:xfrm flipH="1">
                <a:off x="1323918" y="2135151"/>
                <a:ext cx="685800" cy="365760"/>
              </a:xfrm>
              <a:prstGeom prst="leftArrow">
                <a:avLst/>
              </a:prstGeom>
              <a:solidFill>
                <a:srgbClr val="66FFFF"/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700" b="1" i="1" dirty="0" smtClean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Axig1</a:t>
                </a:r>
                <a:r>
                  <a:rPr lang="en-US" sz="800" b="1" baseline="-250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pro</a:t>
                </a:r>
                <a:r>
                  <a:rPr lang="en-US" sz="800" b="1" dirty="0" smtClean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 : </a:t>
                </a:r>
                <a:r>
                  <a:rPr lang="en-US" sz="700" b="1" i="1" dirty="0" smtClean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Wus2</a:t>
                </a:r>
                <a:endParaRPr lang="en-US" sz="700" b="1" i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 flipH="1">
              <a:off x="5803928" y="2135151"/>
              <a:ext cx="182880" cy="365760"/>
              <a:chOff x="5720108" y="2130611"/>
              <a:chExt cx="182880" cy="365760"/>
            </a:xfrm>
          </p:grpSpPr>
          <p:sp>
            <p:nvSpPr>
              <p:cNvPr id="35" name="Isosceles Triangle 34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 rot="10800000" flipV="1">
                <a:off x="5761030" y="2251936"/>
                <a:ext cx="141958" cy="1231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800" b="1" dirty="0" smtClean="0">
                    <a:latin typeface="+mj-lt"/>
                    <a:cs typeface="Times New Roman" panose="02020603050405020304" pitchFamily="18" charset="0"/>
                  </a:rPr>
                  <a:t>LB</a:t>
                </a:r>
                <a:endParaRPr lang="en-US" sz="800" b="1" dirty="0">
                  <a:latin typeface="+mj-lt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1243626" y="2023476"/>
              <a:ext cx="3683937" cy="274320"/>
              <a:chOff x="1243626" y="2023476"/>
              <a:chExt cx="3683937" cy="274320"/>
            </a:xfrm>
          </p:grpSpPr>
          <p:sp>
            <p:nvSpPr>
              <p:cNvPr id="4" name="Isosceles Triangle 3"/>
              <p:cNvSpPr/>
              <p:nvPr/>
            </p:nvSpPr>
            <p:spPr>
              <a:xfrm flipH="1" flipV="1">
                <a:off x="4828045" y="2023476"/>
                <a:ext cx="99518" cy="274320"/>
              </a:xfrm>
              <a:prstGeom prst="triangle">
                <a:avLst/>
              </a:prstGeom>
              <a:solidFill>
                <a:srgbClr val="FF0000"/>
              </a:solidFill>
              <a:ln w="317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lIns="0" tIns="0" rIns="0" bIns="0" rtlCol="0" anchor="ctr" anchorCtr="1">
                <a:noAutofit/>
              </a:bodyPr>
              <a:lstStyle/>
              <a:p>
                <a:pPr algn="ctr"/>
                <a:r>
                  <a:rPr lang="en-US" sz="600" i="1" dirty="0" err="1" smtClean="0">
                    <a:solidFill>
                      <a:schemeClr val="tx1"/>
                    </a:solidFill>
                  </a:rPr>
                  <a:t>loxP</a:t>
                </a:r>
                <a:endParaRPr lang="en-US" sz="600" i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Isosceles Triangle 24"/>
              <p:cNvSpPr/>
              <p:nvPr/>
            </p:nvSpPr>
            <p:spPr>
              <a:xfrm flipH="1" flipV="1">
                <a:off x="1243626" y="2023476"/>
                <a:ext cx="99518" cy="274320"/>
              </a:xfrm>
              <a:prstGeom prst="triangle">
                <a:avLst/>
              </a:prstGeom>
              <a:solidFill>
                <a:srgbClr val="FF0000"/>
              </a:solidFill>
              <a:ln w="317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lIns="0" tIns="0" rIns="0" bIns="0" rtlCol="0" anchor="ctr" anchorCtr="1">
                <a:noAutofit/>
              </a:bodyPr>
              <a:lstStyle/>
              <a:p>
                <a:pPr algn="ctr"/>
                <a:r>
                  <a:rPr lang="en-US" sz="600" i="1" dirty="0" err="1" smtClean="0">
                    <a:solidFill>
                      <a:schemeClr val="tx1"/>
                    </a:solidFill>
                  </a:rPr>
                  <a:t>loxP</a:t>
                </a:r>
                <a:endParaRPr lang="en-US" sz="600" i="1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2774209" y="2023476"/>
            <a:ext cx="1414279" cy="477435"/>
            <a:chOff x="1128289" y="3143616"/>
            <a:chExt cx="1414279" cy="477435"/>
          </a:xfrm>
        </p:grpSpPr>
        <p:cxnSp>
          <p:nvCxnSpPr>
            <p:cNvPr id="23" name="Straight Connector 22"/>
            <p:cNvCxnSpPr/>
            <p:nvPr/>
          </p:nvCxnSpPr>
          <p:spPr>
            <a:xfrm flipH="1">
              <a:off x="1228601" y="3438171"/>
              <a:ext cx="118872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/>
          </p:nvGrpSpPr>
          <p:grpSpPr>
            <a:xfrm flipH="1">
              <a:off x="1128289" y="3255291"/>
              <a:ext cx="182880" cy="365760"/>
              <a:chOff x="5720108" y="2130611"/>
              <a:chExt cx="182880" cy="365760"/>
            </a:xfrm>
          </p:grpSpPr>
          <p:sp>
            <p:nvSpPr>
              <p:cNvPr id="26" name="Isosceles Triangle 25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0800000" flipV="1">
                <a:off x="5761030" y="2251936"/>
                <a:ext cx="141958" cy="1231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800" b="1" dirty="0">
                    <a:latin typeface="+mj-lt"/>
                    <a:cs typeface="Times New Roman" panose="02020603050405020304" pitchFamily="18" charset="0"/>
                  </a:rPr>
                  <a:t>R</a:t>
                </a:r>
                <a:r>
                  <a:rPr lang="en-US" sz="800" b="1" dirty="0" smtClean="0">
                    <a:latin typeface="+mj-lt"/>
                    <a:cs typeface="Times New Roman" panose="02020603050405020304" pitchFamily="18" charset="0"/>
                  </a:rPr>
                  <a:t>B</a:t>
                </a:r>
                <a:endParaRPr lang="en-US" sz="800" b="1" dirty="0">
                  <a:latin typeface="+mj-lt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8" name="Left Arrow 27"/>
            <p:cNvSpPr/>
            <p:nvPr/>
          </p:nvSpPr>
          <p:spPr>
            <a:xfrm flipH="1">
              <a:off x="1460811" y="3255291"/>
              <a:ext cx="733448" cy="365760"/>
            </a:xfrm>
            <a:prstGeom prst="leftArrow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700" b="1" i="1" dirty="0" err="1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Hra</a:t>
              </a:r>
              <a:r>
                <a:rPr lang="en-US" sz="700" b="1" dirty="0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cassette</a:t>
              </a:r>
              <a:endParaRPr lang="en-US" sz="700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grpSp>
          <p:nvGrpSpPr>
            <p:cNvPr id="33" name="Group 32"/>
            <p:cNvGrpSpPr/>
            <p:nvPr/>
          </p:nvGrpSpPr>
          <p:grpSpPr>
            <a:xfrm flipH="1">
              <a:off x="2359688" y="3255291"/>
              <a:ext cx="182880" cy="365760"/>
              <a:chOff x="5720108" y="2130611"/>
              <a:chExt cx="182880" cy="365760"/>
            </a:xfrm>
          </p:grpSpPr>
          <p:sp>
            <p:nvSpPr>
              <p:cNvPr id="37" name="Isosceles Triangle 36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 rot="10800000" flipV="1">
                <a:off x="5761030" y="2251936"/>
                <a:ext cx="141958" cy="1231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800" b="1" dirty="0" smtClean="0">
                    <a:latin typeface="+mj-lt"/>
                    <a:cs typeface="Times New Roman" panose="02020603050405020304" pitchFamily="18" charset="0"/>
                  </a:rPr>
                  <a:t>LB</a:t>
                </a:r>
                <a:endParaRPr lang="en-US" sz="800" b="1" dirty="0">
                  <a:latin typeface="+mj-lt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0" name="Isosceles Triangle 39"/>
            <p:cNvSpPr/>
            <p:nvPr/>
          </p:nvSpPr>
          <p:spPr>
            <a:xfrm flipH="1" flipV="1">
              <a:off x="1396026" y="3143616"/>
              <a:ext cx="99518" cy="27432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600" i="1" dirty="0" err="1" smtClean="0">
                  <a:solidFill>
                    <a:schemeClr val="tx1"/>
                  </a:solidFill>
                </a:rPr>
                <a:t>loxP</a:t>
              </a:r>
              <a:endParaRPr lang="en-US" sz="600" i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418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621</TotalTime>
  <Words>44</Words>
  <Application>Microsoft Office PowerPoint</Application>
  <PresentationFormat>Letter Paper (8.5x11 in)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Kang, Minjeong [AGRON]</dc:creator>
  <cp:lastModifiedBy>Wang, Kan [AGRON]</cp:lastModifiedBy>
  <cp:revision>79</cp:revision>
  <cp:lastPrinted>2019-07-26T18:35:04Z</cp:lastPrinted>
  <dcterms:created xsi:type="dcterms:W3CDTF">2019-07-18T20:26:55Z</dcterms:created>
  <dcterms:modified xsi:type="dcterms:W3CDTF">2019-11-02T00:55:05Z</dcterms:modified>
</cp:coreProperties>
</file>