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C9F3-F1BC-4683-83C9-B23CA48FC350}" type="datetimeFigureOut">
              <a:rPr lang="fr-CA" smtClean="0"/>
              <a:t>2019-11-28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71DF-3EEE-4BF8-91E9-A235A065A0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821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C9F3-F1BC-4683-83C9-B23CA48FC350}" type="datetimeFigureOut">
              <a:rPr lang="fr-CA" smtClean="0"/>
              <a:t>2019-11-28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71DF-3EEE-4BF8-91E9-A235A065A0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690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C9F3-F1BC-4683-83C9-B23CA48FC350}" type="datetimeFigureOut">
              <a:rPr lang="fr-CA" smtClean="0"/>
              <a:t>2019-11-28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71DF-3EEE-4BF8-91E9-A235A065A0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939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C9F3-F1BC-4683-83C9-B23CA48FC350}" type="datetimeFigureOut">
              <a:rPr lang="fr-CA" smtClean="0"/>
              <a:t>2019-11-28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71DF-3EEE-4BF8-91E9-A235A065A0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149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C9F3-F1BC-4683-83C9-B23CA48FC350}" type="datetimeFigureOut">
              <a:rPr lang="fr-CA" smtClean="0"/>
              <a:t>2019-11-28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71DF-3EEE-4BF8-91E9-A235A065A0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297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C9F3-F1BC-4683-83C9-B23CA48FC350}" type="datetimeFigureOut">
              <a:rPr lang="fr-CA" smtClean="0"/>
              <a:t>2019-11-28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71DF-3EEE-4BF8-91E9-A235A065A0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941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C9F3-F1BC-4683-83C9-B23CA48FC350}" type="datetimeFigureOut">
              <a:rPr lang="fr-CA" smtClean="0"/>
              <a:t>2019-11-28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71DF-3EEE-4BF8-91E9-A235A065A0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896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C9F3-F1BC-4683-83C9-B23CA48FC350}" type="datetimeFigureOut">
              <a:rPr lang="fr-CA" smtClean="0"/>
              <a:t>2019-11-28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71DF-3EEE-4BF8-91E9-A235A065A0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577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C9F3-F1BC-4683-83C9-B23CA48FC350}" type="datetimeFigureOut">
              <a:rPr lang="fr-CA" smtClean="0"/>
              <a:t>2019-11-28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71DF-3EEE-4BF8-91E9-A235A065A0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564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C9F3-F1BC-4683-83C9-B23CA48FC350}" type="datetimeFigureOut">
              <a:rPr lang="fr-CA" smtClean="0"/>
              <a:t>2019-11-28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71DF-3EEE-4BF8-91E9-A235A065A0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373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C9F3-F1BC-4683-83C9-B23CA48FC350}" type="datetimeFigureOut">
              <a:rPr lang="fr-CA" smtClean="0"/>
              <a:t>2019-11-28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71DF-3EEE-4BF8-91E9-A235A065A0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027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6C9F3-F1BC-4683-83C9-B23CA48FC350}" type="datetimeFigureOut">
              <a:rPr lang="fr-CA" smtClean="0"/>
              <a:t>2019-11-28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871DF-3EEE-4BF8-91E9-A235A065A0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219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323528" y="908720"/>
            <a:ext cx="8402686" cy="4320000"/>
            <a:chOff x="741314" y="908720"/>
            <a:chExt cx="8402686" cy="4320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14" y="908720"/>
              <a:ext cx="8402686" cy="43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Connecteur droit avec flèche 3"/>
            <p:cNvCxnSpPr/>
            <p:nvPr/>
          </p:nvCxnSpPr>
          <p:spPr>
            <a:xfrm flipV="1">
              <a:off x="1475656" y="1196752"/>
              <a:ext cx="576064" cy="7920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oneTexte 9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6.2. Perform tissue detection using the user-defined protocol APP 1 (parameters in Table 1)</a:t>
            </a:r>
          </a:p>
          <a:p>
            <a:r>
              <a:rPr lang="en-US" sz="1600" dirty="0" smtClean="0"/>
              <a:t>6.2.1. Open the Image Analysis module of VIS by clicking the Image Analysis tab in the ribbon (</a:t>
            </a:r>
            <a:r>
              <a:rPr lang="en-US" sz="1600" dirty="0" smtClean="0">
                <a:solidFill>
                  <a:srgbClr val="FF0000"/>
                </a:solidFill>
              </a:rPr>
              <a:t>red arrow</a:t>
            </a:r>
            <a:r>
              <a:rPr lang="en-US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546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6.2.2. Import the composite (aligned) image by going to File | Database and selecting the image of interest and clicking back (</a:t>
            </a:r>
            <a:r>
              <a:rPr lang="en-US" sz="1600" dirty="0" smtClean="0">
                <a:solidFill>
                  <a:srgbClr val="FF0000"/>
                </a:solidFill>
              </a:rPr>
              <a:t>red arrow</a:t>
            </a:r>
            <a:r>
              <a:rPr lang="en-US" sz="1600" dirty="0" smtClean="0"/>
              <a:t>) and then the Image Analysis tab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827584" y="836712"/>
            <a:ext cx="7355676" cy="4536024"/>
            <a:chOff x="827584" y="836712"/>
            <a:chExt cx="7355676" cy="453602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052736"/>
              <a:ext cx="7355676" cy="43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Connecteur droit avec flèche 3"/>
            <p:cNvCxnSpPr/>
            <p:nvPr/>
          </p:nvCxnSpPr>
          <p:spPr>
            <a:xfrm flipH="1">
              <a:off x="971600" y="836712"/>
              <a:ext cx="216024" cy="2160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722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6.2.3. Open the APP selection dialog, by clicking on the Open APP icon (</a:t>
            </a:r>
            <a:r>
              <a:rPr lang="en-US" sz="1600" dirty="0" smtClean="0">
                <a:solidFill>
                  <a:srgbClr val="FF0000"/>
                </a:solidFill>
              </a:rPr>
              <a:t>red arrow</a:t>
            </a:r>
            <a:r>
              <a:rPr lang="en-US" sz="1600" dirty="0" smtClean="0"/>
              <a:t>) and select which APP to use. In this case select APP 1 for tissue detection and open it.</a:t>
            </a:r>
            <a:endParaRPr lang="fr-CA" sz="16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341683" y="692696"/>
            <a:ext cx="8460634" cy="5040000"/>
            <a:chOff x="341683" y="692696"/>
            <a:chExt cx="8460634" cy="5040000"/>
          </a:xfrm>
        </p:grpSpPr>
        <p:grpSp>
          <p:nvGrpSpPr>
            <p:cNvPr id="9" name="Groupe 8"/>
            <p:cNvGrpSpPr/>
            <p:nvPr/>
          </p:nvGrpSpPr>
          <p:grpSpPr>
            <a:xfrm>
              <a:off x="341683" y="692696"/>
              <a:ext cx="8460634" cy="5040000"/>
              <a:chOff x="341683" y="692696"/>
              <a:chExt cx="8460634" cy="5040000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683" y="692696"/>
                <a:ext cx="8460634" cy="50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8" name="Connecteur droit avec flèche 7"/>
              <p:cNvCxnSpPr/>
              <p:nvPr/>
            </p:nvCxnSpPr>
            <p:spPr>
              <a:xfrm flipV="1">
                <a:off x="2411760" y="1268760"/>
                <a:ext cx="216024" cy="36004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708920"/>
              <a:ext cx="2394000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600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6.2.4. Once APP 1 is opened, confirm that APP1 is working properly by going to a selected tissue location and clicking on the preview button (</a:t>
            </a:r>
            <a:r>
              <a:rPr lang="en-US" sz="1600" dirty="0" smtClean="0">
                <a:solidFill>
                  <a:srgbClr val="FF0000"/>
                </a:solidFill>
              </a:rPr>
              <a:t>red arrow</a:t>
            </a:r>
            <a:r>
              <a:rPr lang="en-US" sz="1600" dirty="0" smtClean="0"/>
              <a:t>). If the results are satisfactory (see results next slide), go to the next step.</a:t>
            </a:r>
            <a:endParaRPr lang="fr-CA" sz="1600" dirty="0"/>
          </a:p>
        </p:txBody>
      </p:sp>
      <p:grpSp>
        <p:nvGrpSpPr>
          <p:cNvPr id="8" name="Groupe 7"/>
          <p:cNvGrpSpPr/>
          <p:nvPr/>
        </p:nvGrpSpPr>
        <p:grpSpPr>
          <a:xfrm>
            <a:off x="78826" y="908720"/>
            <a:ext cx="9079646" cy="5400000"/>
            <a:chOff x="78826" y="908720"/>
            <a:chExt cx="9079646" cy="54000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6" y="908720"/>
              <a:ext cx="9079646" cy="54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Connecteur droit avec flèche 6"/>
            <p:cNvCxnSpPr/>
            <p:nvPr/>
          </p:nvCxnSpPr>
          <p:spPr>
            <a:xfrm flipV="1">
              <a:off x="899592" y="5877272"/>
              <a:ext cx="144016" cy="288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107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8" y="980728"/>
            <a:ext cx="9111603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22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280" y="2635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6.2.5. Click to run APP 1 (</a:t>
            </a:r>
            <a:r>
              <a:rPr lang="en-US" sz="1400" dirty="0" smtClean="0">
                <a:solidFill>
                  <a:srgbClr val="FF0000"/>
                </a:solidFill>
              </a:rPr>
              <a:t>red arrow</a:t>
            </a:r>
            <a:r>
              <a:rPr lang="en-US" sz="1400" dirty="0" smtClean="0"/>
              <a:t>) and process the image using the selected APP.</a:t>
            </a:r>
            <a:endParaRPr lang="fr-CA" sz="1400" dirty="0"/>
          </a:p>
        </p:txBody>
      </p:sp>
      <p:grpSp>
        <p:nvGrpSpPr>
          <p:cNvPr id="4" name="Groupe 3"/>
          <p:cNvGrpSpPr/>
          <p:nvPr/>
        </p:nvGrpSpPr>
        <p:grpSpPr>
          <a:xfrm>
            <a:off x="78826" y="908720"/>
            <a:ext cx="9079646" cy="5400000"/>
            <a:chOff x="78826" y="908720"/>
            <a:chExt cx="9079646" cy="54000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6" y="908720"/>
              <a:ext cx="9079646" cy="54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Connecteur droit avec flèche 5"/>
            <p:cNvCxnSpPr/>
            <p:nvPr/>
          </p:nvCxnSpPr>
          <p:spPr>
            <a:xfrm flipV="1">
              <a:off x="3059832" y="5877272"/>
              <a:ext cx="144016" cy="288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830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6.2.6. Export the data (images, measurements, etc.) when the analysis is done by clicking File/Export.</a:t>
            </a:r>
          </a:p>
          <a:p>
            <a:endParaRPr lang="en-US" sz="1600" dirty="0"/>
          </a:p>
          <a:p>
            <a:r>
              <a:rPr lang="en-US" sz="1600" dirty="0" smtClean="0"/>
              <a:t>Here are the results of APP 1 ( a region of interest delineating the tissue):</a:t>
            </a:r>
            <a:endParaRPr lang="fr-CA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" y="980728"/>
            <a:ext cx="9146549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32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6316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217</Words>
  <Application>Microsoft Office PowerPoint</Application>
  <PresentationFormat>Affichage à l'écran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p0074571</dc:creator>
  <cp:lastModifiedBy>p0074571</cp:lastModifiedBy>
  <cp:revision>6</cp:revision>
  <dcterms:created xsi:type="dcterms:W3CDTF">2019-11-28T16:59:19Z</dcterms:created>
  <dcterms:modified xsi:type="dcterms:W3CDTF">2019-11-28T17:34:27Z</dcterms:modified>
</cp:coreProperties>
</file>