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58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04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2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47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57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82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31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966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09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88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71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53288-13B0-4B9D-85C1-55B777DDE419}" type="datetimeFigureOut">
              <a:rPr lang="de-DE" smtClean="0"/>
              <a:t>29.08.2019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03113-1F2D-411B-8962-4107690A24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471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feld 66">
            <a:extLst>
              <a:ext uri="{FF2B5EF4-FFF2-40B4-BE49-F238E27FC236}">
                <a16:creationId xmlns:a16="http://schemas.microsoft.com/office/drawing/2014/main" id="{E011AE8B-A5D6-4D97-9750-B6DD249B6C39}"/>
              </a:ext>
            </a:extLst>
          </p:cNvPr>
          <p:cNvSpPr txBox="1"/>
          <p:nvPr/>
        </p:nvSpPr>
        <p:spPr>
          <a:xfrm>
            <a:off x="555476" y="358923"/>
            <a:ext cx="813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Molecular dynamics simulations of cluster-induced desorption</a:t>
            </a:r>
          </a:p>
        </p:txBody>
      </p:sp>
      <p:pic>
        <p:nvPicPr>
          <p:cNvPr id="2" name="standardDesorption">
            <a:hlinkClick r:id="" action="ppaction://media"/>
            <a:extLst>
              <a:ext uri="{FF2B5EF4-FFF2-40B4-BE49-F238E27FC236}">
                <a16:creationId xmlns:a16="http://schemas.microsoft.com/office/drawing/2014/main" id="{F8EAC30A-61EC-42BF-ABDC-55B39C15EA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7" t="3958" r="612" b="3508"/>
          <a:stretch/>
        </p:blipFill>
        <p:spPr>
          <a:xfrm>
            <a:off x="1042587" y="1341690"/>
            <a:ext cx="6913548" cy="48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6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84AEDE71-2E28-41FB-8689-550B61116D88}"/>
              </a:ext>
            </a:extLst>
          </p:cNvPr>
          <p:cNvSpPr/>
          <p:nvPr/>
        </p:nvSpPr>
        <p:spPr>
          <a:xfrm>
            <a:off x="2674825" y="1862983"/>
            <a:ext cx="1350235" cy="837487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778358D-5CB5-47BD-9F8D-783017003C11}"/>
              </a:ext>
            </a:extLst>
          </p:cNvPr>
          <p:cNvSpPr txBox="1"/>
          <p:nvPr/>
        </p:nvSpPr>
        <p:spPr>
          <a:xfrm>
            <a:off x="999859" y="1486967"/>
            <a:ext cx="224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„main trigger“</a:t>
            </a:r>
          </a:p>
          <a:p>
            <a:pPr algn="ctr"/>
            <a:r>
              <a:rPr lang="en-US" dirty="0"/>
              <a:t>2Hz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55DC485E-7243-4715-8B7C-A6557FE2EE17}"/>
              </a:ext>
            </a:extLst>
          </p:cNvPr>
          <p:cNvSpPr txBox="1"/>
          <p:nvPr/>
        </p:nvSpPr>
        <p:spPr>
          <a:xfrm>
            <a:off x="2912690" y="2075204"/>
            <a:ext cx="109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ion trap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302C9FE9-4B57-4FF3-B80D-9AE5F69B3254}"/>
              </a:ext>
            </a:extLst>
          </p:cNvPr>
          <p:cNvSpPr/>
          <p:nvPr/>
        </p:nvSpPr>
        <p:spPr>
          <a:xfrm>
            <a:off x="195120" y="1861559"/>
            <a:ext cx="1350235" cy="837487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9A6FAA9-C900-4092-BF71-01A7A25C8460}"/>
              </a:ext>
            </a:extLst>
          </p:cNvPr>
          <p:cNvSpPr txBox="1"/>
          <p:nvPr/>
        </p:nvSpPr>
        <p:spPr>
          <a:xfrm>
            <a:off x="3972370" y="1434269"/>
            <a:ext cx="142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„clear trap“ signal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7C18EA53-E15F-4917-A203-39DC85746149}"/>
              </a:ext>
            </a:extLst>
          </p:cNvPr>
          <p:cNvSpPr/>
          <p:nvPr/>
        </p:nvSpPr>
        <p:spPr>
          <a:xfrm>
            <a:off x="5339702" y="1861558"/>
            <a:ext cx="1350235" cy="837487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5130EAE7-F925-49B6-A5BD-7A29EACC9010}"/>
              </a:ext>
            </a:extLst>
          </p:cNvPr>
          <p:cNvSpPr/>
          <p:nvPr/>
        </p:nvSpPr>
        <p:spPr>
          <a:xfrm>
            <a:off x="7423440" y="1860133"/>
            <a:ext cx="1350235" cy="837487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AAA8DFF7-F7FD-4C72-AE6E-0DFE1B4FA737}"/>
              </a:ext>
            </a:extLst>
          </p:cNvPr>
          <p:cNvCxnSpPr/>
          <p:nvPr/>
        </p:nvCxnSpPr>
        <p:spPr>
          <a:xfrm>
            <a:off x="1563879" y="2281728"/>
            <a:ext cx="11109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06A981DF-3791-4043-AED1-2961214C5E2A}"/>
              </a:ext>
            </a:extLst>
          </p:cNvPr>
          <p:cNvCxnSpPr>
            <a:cxnSpLocks/>
          </p:cNvCxnSpPr>
          <p:nvPr/>
        </p:nvCxnSpPr>
        <p:spPr>
          <a:xfrm>
            <a:off x="4023647" y="2271758"/>
            <a:ext cx="129183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46E746C7-B28F-4FEB-B03C-7283E5B37434}"/>
              </a:ext>
            </a:extLst>
          </p:cNvPr>
          <p:cNvSpPr txBox="1"/>
          <p:nvPr/>
        </p:nvSpPr>
        <p:spPr>
          <a:xfrm>
            <a:off x="2509617" y="2706166"/>
            <a:ext cx="1686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/>
              <a:t>starts measuring cycle („clear trap“)  within 2</a:t>
            </a:r>
            <a:r>
              <a:rPr lang="en-US" sz="1400" i="1">
                <a:sym typeface="Symbol" panose="05050102010706020507" pitchFamily="18" charset="2"/>
              </a:rPr>
              <a:t></a:t>
            </a:r>
            <a:r>
              <a:rPr lang="en-US" sz="1400" i="1"/>
              <a:t>ms after trigger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0F09197A-84C0-41E2-A440-03AA46A9DC64}"/>
              </a:ext>
            </a:extLst>
          </p:cNvPr>
          <p:cNvSpPr txBox="1"/>
          <p:nvPr/>
        </p:nvSpPr>
        <p:spPr>
          <a:xfrm>
            <a:off x="273462" y="1962684"/>
            <a:ext cx="120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function generator</a:t>
            </a:r>
          </a:p>
        </p:txBody>
      </p: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D6CE5924-4477-45FF-9A49-DB79F2A011EF}"/>
              </a:ext>
            </a:extLst>
          </p:cNvPr>
          <p:cNvCxnSpPr>
            <a:cxnSpLocks/>
          </p:cNvCxnSpPr>
          <p:nvPr/>
        </p:nvCxnSpPr>
        <p:spPr>
          <a:xfrm>
            <a:off x="6681387" y="2280303"/>
            <a:ext cx="71926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>
            <a:extLst>
              <a:ext uri="{FF2B5EF4-FFF2-40B4-BE49-F238E27FC236}">
                <a16:creationId xmlns:a16="http://schemas.microsoft.com/office/drawing/2014/main" id="{A66AC891-14BF-4BA4-AAA9-C2BAEE4D86CA}"/>
              </a:ext>
            </a:extLst>
          </p:cNvPr>
          <p:cNvSpPr txBox="1"/>
          <p:nvPr/>
        </p:nvSpPr>
        <p:spPr>
          <a:xfrm>
            <a:off x="5423725" y="1954139"/>
            <a:ext cx="1216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delay generator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16976E48-78C5-46FA-AEB7-5EA8E31032BF}"/>
              </a:ext>
            </a:extLst>
          </p:cNvPr>
          <p:cNvSpPr txBox="1"/>
          <p:nvPr/>
        </p:nvSpPr>
        <p:spPr>
          <a:xfrm>
            <a:off x="7507480" y="1952715"/>
            <a:ext cx="1216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pulsed nozzle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30F44EDB-58D3-4CD4-9BFB-4B19F0267C20}"/>
              </a:ext>
            </a:extLst>
          </p:cNvPr>
          <p:cNvSpPr txBox="1"/>
          <p:nvPr/>
        </p:nvSpPr>
        <p:spPr>
          <a:xfrm>
            <a:off x="5732801" y="2699046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+ </a:t>
            </a:r>
            <a:r>
              <a:rPr lang="de-DE" dirty="0">
                <a:solidFill>
                  <a:srgbClr val="00B050"/>
                </a:solidFill>
                <a:sym typeface="Symbol" panose="05050102010706020507" pitchFamily="18" charset="2"/>
              </a:rPr>
              <a:t></a:t>
            </a:r>
            <a:r>
              <a:rPr lang="de-DE" dirty="0" err="1">
                <a:solidFill>
                  <a:srgbClr val="00B050"/>
                </a:solidFill>
                <a:sym typeface="Symbol" panose="05050102010706020507" pitchFamily="18" charset="2"/>
              </a:rPr>
              <a:t>t</a:t>
            </a:r>
            <a:r>
              <a:rPr lang="de-DE" baseline="-25000" dirty="0" err="1">
                <a:solidFill>
                  <a:srgbClr val="00B050"/>
                </a:solidFill>
                <a:sym typeface="Symbol" panose="05050102010706020507" pitchFamily="18" charset="2"/>
              </a:rPr>
              <a:t>n</a:t>
            </a:r>
            <a:endParaRPr lang="de-DE" baseline="-25000" dirty="0">
              <a:solidFill>
                <a:srgbClr val="00B050"/>
              </a:solidFill>
            </a:endParaRPr>
          </a:p>
        </p:txBody>
      </p: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181EE5BF-B018-4547-9F41-E45F4EEC7DB5}"/>
              </a:ext>
            </a:extLst>
          </p:cNvPr>
          <p:cNvCxnSpPr>
            <a:cxnSpLocks/>
          </p:cNvCxnSpPr>
          <p:nvPr/>
        </p:nvCxnSpPr>
        <p:spPr>
          <a:xfrm>
            <a:off x="2068082" y="2478279"/>
            <a:ext cx="1341690" cy="223045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FE33A101-3F75-46AB-B0E4-777F85438653}"/>
              </a:ext>
            </a:extLst>
          </p:cNvPr>
          <p:cNvCxnSpPr>
            <a:cxnSpLocks/>
          </p:cNvCxnSpPr>
          <p:nvPr/>
        </p:nvCxnSpPr>
        <p:spPr>
          <a:xfrm flipH="1">
            <a:off x="4324172" y="2314485"/>
            <a:ext cx="323316" cy="2402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EB903A51-68A8-4F0D-80E2-BA0D9E155ECD}"/>
              </a:ext>
            </a:extLst>
          </p:cNvPr>
          <p:cNvCxnSpPr>
            <a:cxnSpLocks/>
          </p:cNvCxnSpPr>
          <p:nvPr/>
        </p:nvCxnSpPr>
        <p:spPr>
          <a:xfrm flipH="1">
            <a:off x="5375305" y="2427006"/>
            <a:ext cx="1726250" cy="199971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E22EB0D6-D1F4-4AF3-855E-91753208DBAB}"/>
              </a:ext>
            </a:extLst>
          </p:cNvPr>
          <p:cNvCxnSpPr>
            <a:cxnSpLocks/>
          </p:cNvCxnSpPr>
          <p:nvPr/>
        </p:nvCxnSpPr>
        <p:spPr>
          <a:xfrm>
            <a:off x="4161800" y="5144568"/>
            <a:ext cx="965677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feld 65">
            <a:extLst>
              <a:ext uri="{FF2B5EF4-FFF2-40B4-BE49-F238E27FC236}">
                <a16:creationId xmlns:a16="http://schemas.microsoft.com/office/drawing/2014/main" id="{13BA9371-AF0A-4F71-810A-65B79254B7FF}"/>
              </a:ext>
            </a:extLst>
          </p:cNvPr>
          <p:cNvSpPr txBox="1"/>
          <p:nvPr/>
        </p:nvSpPr>
        <p:spPr>
          <a:xfrm>
            <a:off x="4458058" y="4868256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  <a:sym typeface="Symbol" panose="05050102010706020507" pitchFamily="18" charset="2"/>
              </a:rPr>
              <a:t></a:t>
            </a:r>
            <a:r>
              <a:rPr lang="de-DE" sz="1400" dirty="0" err="1">
                <a:solidFill>
                  <a:srgbClr val="00B050"/>
                </a:solidFill>
                <a:sym typeface="Symbol" panose="05050102010706020507" pitchFamily="18" charset="2"/>
              </a:rPr>
              <a:t>t</a:t>
            </a:r>
            <a:r>
              <a:rPr lang="de-DE" sz="1400" baseline="-25000" dirty="0" err="1">
                <a:solidFill>
                  <a:srgbClr val="00B050"/>
                </a:solidFill>
                <a:sym typeface="Symbol" panose="05050102010706020507" pitchFamily="18" charset="2"/>
              </a:rPr>
              <a:t>n</a:t>
            </a:r>
            <a:endParaRPr lang="de-DE" sz="1400" baseline="-25000" dirty="0">
              <a:solidFill>
                <a:srgbClr val="00B050"/>
              </a:solidFill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E011AE8B-A5D6-4D97-9750-B6DD249B6C39}"/>
              </a:ext>
            </a:extLst>
          </p:cNvPr>
          <p:cNvSpPr txBox="1"/>
          <p:nvPr/>
        </p:nvSpPr>
        <p:spPr>
          <a:xfrm>
            <a:off x="1854437" y="358923"/>
            <a:ext cx="535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Triggering the ion trap and pulsed nozzle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7358BF9-D4F9-4A1B-8479-CE1502496335}"/>
              </a:ext>
            </a:extLst>
          </p:cNvPr>
          <p:cNvGrpSpPr/>
          <p:nvPr/>
        </p:nvGrpSpPr>
        <p:grpSpPr>
          <a:xfrm>
            <a:off x="2434617" y="4204531"/>
            <a:ext cx="3598714" cy="1732386"/>
            <a:chOff x="768187" y="4324172"/>
            <a:chExt cx="3598714" cy="1732386"/>
          </a:xfrm>
        </p:grpSpPr>
        <p:cxnSp>
          <p:nvCxnSpPr>
            <p:cNvPr id="3" name="Gerade Verbindung mit Pfeil 2">
              <a:extLst>
                <a:ext uri="{FF2B5EF4-FFF2-40B4-BE49-F238E27FC236}">
                  <a16:creationId xmlns:a16="http://schemas.microsoft.com/office/drawing/2014/main" id="{967956D9-A39D-4E76-9551-BB9480C578E8}"/>
                </a:ext>
              </a:extLst>
            </p:cNvPr>
            <p:cNvCxnSpPr/>
            <p:nvPr/>
          </p:nvCxnSpPr>
          <p:spPr>
            <a:xfrm flipV="1">
              <a:off x="1176939" y="4324172"/>
              <a:ext cx="0" cy="139296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C8B3DD97-823B-47E1-92DC-5256F16C4D08}"/>
                </a:ext>
              </a:extLst>
            </p:cNvPr>
            <p:cNvCxnSpPr>
              <a:cxnSpLocks/>
            </p:cNvCxnSpPr>
            <p:nvPr/>
          </p:nvCxnSpPr>
          <p:spPr>
            <a:xfrm>
              <a:off x="1169350" y="5715711"/>
              <a:ext cx="319755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FBB4317-6F31-4D85-8DB4-3E0CBFB00002}"/>
                </a:ext>
              </a:extLst>
            </p:cNvPr>
            <p:cNvSpPr txBox="1"/>
            <p:nvPr/>
          </p:nvSpPr>
          <p:spPr>
            <a:xfrm>
              <a:off x="2003983" y="5687226"/>
              <a:ext cx="1216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EC075C9-B3BB-4A27-93E0-B547CC285910}"/>
                </a:ext>
              </a:extLst>
            </p:cNvPr>
            <p:cNvSpPr txBox="1"/>
            <p:nvPr/>
          </p:nvSpPr>
          <p:spPr>
            <a:xfrm rot="16200000">
              <a:off x="344676" y="4822676"/>
              <a:ext cx="1216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Voltage </a:t>
              </a: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71456F48-AF36-44B2-A11A-2A90159B3B13}"/>
                </a:ext>
              </a:extLst>
            </p:cNvPr>
            <p:cNvSpPr/>
            <p:nvPr/>
          </p:nvSpPr>
          <p:spPr>
            <a:xfrm>
              <a:off x="1223963" y="4943475"/>
              <a:ext cx="3090862" cy="566738"/>
            </a:xfrm>
            <a:custGeom>
              <a:avLst/>
              <a:gdLst>
                <a:gd name="connsiteX0" fmla="*/ 0 w 3090862"/>
                <a:gd name="connsiteY0" fmla="*/ 552450 h 566738"/>
                <a:gd name="connsiteX1" fmla="*/ 1252537 w 3090862"/>
                <a:gd name="connsiteY1" fmla="*/ 552450 h 566738"/>
                <a:gd name="connsiteX2" fmla="*/ 1252537 w 3090862"/>
                <a:gd name="connsiteY2" fmla="*/ 0 h 566738"/>
                <a:gd name="connsiteX3" fmla="*/ 2690812 w 3090862"/>
                <a:gd name="connsiteY3" fmla="*/ 0 h 566738"/>
                <a:gd name="connsiteX4" fmla="*/ 2700337 w 3090862"/>
                <a:gd name="connsiteY4" fmla="*/ 566738 h 566738"/>
                <a:gd name="connsiteX5" fmla="*/ 3090862 w 3090862"/>
                <a:gd name="connsiteY5" fmla="*/ 566738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90862" h="566738">
                  <a:moveTo>
                    <a:pt x="0" y="552450"/>
                  </a:moveTo>
                  <a:lnTo>
                    <a:pt x="1252537" y="552450"/>
                  </a:lnTo>
                  <a:lnTo>
                    <a:pt x="1252537" y="0"/>
                  </a:lnTo>
                  <a:lnTo>
                    <a:pt x="2690812" y="0"/>
                  </a:lnTo>
                  <a:lnTo>
                    <a:pt x="2700337" y="566738"/>
                  </a:lnTo>
                  <a:lnTo>
                    <a:pt x="3090862" y="566738"/>
                  </a:ln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534069B-3345-4B21-8D1C-4EB765591783}"/>
                </a:ext>
              </a:extLst>
            </p:cNvPr>
            <p:cNvSpPr/>
            <p:nvPr/>
          </p:nvSpPr>
          <p:spPr>
            <a:xfrm>
              <a:off x="1223962" y="4929187"/>
              <a:ext cx="3024188" cy="714375"/>
            </a:xfrm>
            <a:custGeom>
              <a:avLst/>
              <a:gdLst>
                <a:gd name="connsiteX0" fmla="*/ 0 w 3024188"/>
                <a:gd name="connsiteY0" fmla="*/ 709613 h 714375"/>
                <a:gd name="connsiteX1" fmla="*/ 476250 w 3024188"/>
                <a:gd name="connsiteY1" fmla="*/ 714375 h 714375"/>
                <a:gd name="connsiteX2" fmla="*/ 476250 w 3024188"/>
                <a:gd name="connsiteY2" fmla="*/ 0 h 714375"/>
                <a:gd name="connsiteX3" fmla="*/ 757238 w 3024188"/>
                <a:gd name="connsiteY3" fmla="*/ 4763 h 714375"/>
                <a:gd name="connsiteX4" fmla="*/ 757238 w 3024188"/>
                <a:gd name="connsiteY4" fmla="*/ 714375 h 714375"/>
                <a:gd name="connsiteX5" fmla="*/ 3024188 w 3024188"/>
                <a:gd name="connsiteY5" fmla="*/ 709613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4188" h="714375">
                  <a:moveTo>
                    <a:pt x="0" y="709613"/>
                  </a:moveTo>
                  <a:lnTo>
                    <a:pt x="476250" y="714375"/>
                  </a:lnTo>
                  <a:lnTo>
                    <a:pt x="476250" y="0"/>
                  </a:lnTo>
                  <a:lnTo>
                    <a:pt x="757238" y="4763"/>
                  </a:lnTo>
                  <a:lnTo>
                    <a:pt x="757238" y="714375"/>
                  </a:lnTo>
                  <a:lnTo>
                    <a:pt x="3024188" y="709613"/>
                  </a:lnTo>
                </a:path>
              </a:pathLst>
            </a:custGeom>
            <a:noFill/>
            <a:ln w="222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07D12ACD-D10C-44D5-9B17-B96F735169F3}"/>
                </a:ext>
              </a:extLst>
            </p:cNvPr>
            <p:cNvSpPr/>
            <p:nvPr/>
          </p:nvSpPr>
          <p:spPr>
            <a:xfrm flipH="1">
              <a:off x="1214437" y="4657725"/>
              <a:ext cx="3024188" cy="714375"/>
            </a:xfrm>
            <a:custGeom>
              <a:avLst/>
              <a:gdLst>
                <a:gd name="connsiteX0" fmla="*/ 0 w 3024188"/>
                <a:gd name="connsiteY0" fmla="*/ 709613 h 714375"/>
                <a:gd name="connsiteX1" fmla="*/ 476250 w 3024188"/>
                <a:gd name="connsiteY1" fmla="*/ 714375 h 714375"/>
                <a:gd name="connsiteX2" fmla="*/ 476250 w 3024188"/>
                <a:gd name="connsiteY2" fmla="*/ 0 h 714375"/>
                <a:gd name="connsiteX3" fmla="*/ 757238 w 3024188"/>
                <a:gd name="connsiteY3" fmla="*/ 4763 h 714375"/>
                <a:gd name="connsiteX4" fmla="*/ 757238 w 3024188"/>
                <a:gd name="connsiteY4" fmla="*/ 714375 h 714375"/>
                <a:gd name="connsiteX5" fmla="*/ 3024188 w 3024188"/>
                <a:gd name="connsiteY5" fmla="*/ 709613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4188" h="714375">
                  <a:moveTo>
                    <a:pt x="0" y="709613"/>
                  </a:moveTo>
                  <a:lnTo>
                    <a:pt x="476250" y="714375"/>
                  </a:lnTo>
                  <a:lnTo>
                    <a:pt x="476250" y="0"/>
                  </a:lnTo>
                  <a:lnTo>
                    <a:pt x="757238" y="4763"/>
                  </a:lnTo>
                  <a:lnTo>
                    <a:pt x="757238" y="714375"/>
                  </a:lnTo>
                  <a:lnTo>
                    <a:pt x="3024188" y="709613"/>
                  </a:lnTo>
                </a:path>
              </a:pathLst>
            </a:cu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FA840E67-1F19-4F4E-8DB0-14F99F10461C}"/>
              </a:ext>
            </a:extLst>
          </p:cNvPr>
          <p:cNvSpPr/>
          <p:nvPr/>
        </p:nvSpPr>
        <p:spPr>
          <a:xfrm>
            <a:off x="1649338" y="2050991"/>
            <a:ext cx="324741" cy="179462"/>
          </a:xfrm>
          <a:custGeom>
            <a:avLst/>
            <a:gdLst>
              <a:gd name="connsiteX0" fmla="*/ 0 w 623843"/>
              <a:gd name="connsiteY0" fmla="*/ 410198 h 410198"/>
              <a:gd name="connsiteX1" fmla="*/ 213645 w 623843"/>
              <a:gd name="connsiteY1" fmla="*/ 410198 h 410198"/>
              <a:gd name="connsiteX2" fmla="*/ 213645 w 623843"/>
              <a:gd name="connsiteY2" fmla="*/ 0 h 410198"/>
              <a:gd name="connsiteX3" fmla="*/ 427290 w 623843"/>
              <a:gd name="connsiteY3" fmla="*/ 0 h 410198"/>
              <a:gd name="connsiteX4" fmla="*/ 435836 w 623843"/>
              <a:gd name="connsiteY4" fmla="*/ 410198 h 410198"/>
              <a:gd name="connsiteX5" fmla="*/ 623843 w 623843"/>
              <a:gd name="connsiteY5" fmla="*/ 410198 h 41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843" h="410198">
                <a:moveTo>
                  <a:pt x="0" y="410198"/>
                </a:moveTo>
                <a:lnTo>
                  <a:pt x="213645" y="410198"/>
                </a:lnTo>
                <a:lnTo>
                  <a:pt x="213645" y="0"/>
                </a:lnTo>
                <a:lnTo>
                  <a:pt x="427290" y="0"/>
                </a:lnTo>
                <a:lnTo>
                  <a:pt x="435836" y="410198"/>
                </a:lnTo>
                <a:lnTo>
                  <a:pt x="623843" y="410198"/>
                </a:ln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Freihandform: Form 45">
            <a:extLst>
              <a:ext uri="{FF2B5EF4-FFF2-40B4-BE49-F238E27FC236}">
                <a16:creationId xmlns:a16="http://schemas.microsoft.com/office/drawing/2014/main" id="{C4A7B859-5295-4EE7-ABFA-C005D6F4E83C}"/>
              </a:ext>
            </a:extLst>
          </p:cNvPr>
          <p:cNvSpPr/>
          <p:nvPr/>
        </p:nvSpPr>
        <p:spPr>
          <a:xfrm>
            <a:off x="4109102" y="2041021"/>
            <a:ext cx="324741" cy="179462"/>
          </a:xfrm>
          <a:custGeom>
            <a:avLst/>
            <a:gdLst>
              <a:gd name="connsiteX0" fmla="*/ 0 w 623843"/>
              <a:gd name="connsiteY0" fmla="*/ 410198 h 410198"/>
              <a:gd name="connsiteX1" fmla="*/ 213645 w 623843"/>
              <a:gd name="connsiteY1" fmla="*/ 410198 h 410198"/>
              <a:gd name="connsiteX2" fmla="*/ 213645 w 623843"/>
              <a:gd name="connsiteY2" fmla="*/ 0 h 410198"/>
              <a:gd name="connsiteX3" fmla="*/ 427290 w 623843"/>
              <a:gd name="connsiteY3" fmla="*/ 0 h 410198"/>
              <a:gd name="connsiteX4" fmla="*/ 435836 w 623843"/>
              <a:gd name="connsiteY4" fmla="*/ 410198 h 410198"/>
              <a:gd name="connsiteX5" fmla="*/ 623843 w 623843"/>
              <a:gd name="connsiteY5" fmla="*/ 410198 h 41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843" h="410198">
                <a:moveTo>
                  <a:pt x="0" y="410198"/>
                </a:moveTo>
                <a:lnTo>
                  <a:pt x="213645" y="410198"/>
                </a:lnTo>
                <a:lnTo>
                  <a:pt x="213645" y="0"/>
                </a:lnTo>
                <a:lnTo>
                  <a:pt x="427290" y="0"/>
                </a:lnTo>
                <a:lnTo>
                  <a:pt x="435836" y="410198"/>
                </a:lnTo>
                <a:lnTo>
                  <a:pt x="623843" y="410198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Freihandform: Form 50">
            <a:extLst>
              <a:ext uri="{FF2B5EF4-FFF2-40B4-BE49-F238E27FC236}">
                <a16:creationId xmlns:a16="http://schemas.microsoft.com/office/drawing/2014/main" id="{2F402F5D-15E3-40C8-ABEB-18CFDCE3F5C1}"/>
              </a:ext>
            </a:extLst>
          </p:cNvPr>
          <p:cNvSpPr/>
          <p:nvPr/>
        </p:nvSpPr>
        <p:spPr>
          <a:xfrm>
            <a:off x="6867969" y="2039597"/>
            <a:ext cx="324741" cy="179462"/>
          </a:xfrm>
          <a:custGeom>
            <a:avLst/>
            <a:gdLst>
              <a:gd name="connsiteX0" fmla="*/ 0 w 623843"/>
              <a:gd name="connsiteY0" fmla="*/ 410198 h 410198"/>
              <a:gd name="connsiteX1" fmla="*/ 213645 w 623843"/>
              <a:gd name="connsiteY1" fmla="*/ 410198 h 410198"/>
              <a:gd name="connsiteX2" fmla="*/ 213645 w 623843"/>
              <a:gd name="connsiteY2" fmla="*/ 0 h 410198"/>
              <a:gd name="connsiteX3" fmla="*/ 427290 w 623843"/>
              <a:gd name="connsiteY3" fmla="*/ 0 h 410198"/>
              <a:gd name="connsiteX4" fmla="*/ 435836 w 623843"/>
              <a:gd name="connsiteY4" fmla="*/ 410198 h 410198"/>
              <a:gd name="connsiteX5" fmla="*/ 623843 w 623843"/>
              <a:gd name="connsiteY5" fmla="*/ 410198 h 41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843" h="410198">
                <a:moveTo>
                  <a:pt x="0" y="410198"/>
                </a:moveTo>
                <a:lnTo>
                  <a:pt x="213645" y="410198"/>
                </a:lnTo>
                <a:lnTo>
                  <a:pt x="213645" y="0"/>
                </a:lnTo>
                <a:lnTo>
                  <a:pt x="427290" y="0"/>
                </a:lnTo>
                <a:lnTo>
                  <a:pt x="435836" y="410198"/>
                </a:lnTo>
                <a:lnTo>
                  <a:pt x="623843" y="410198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365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feld 66">
            <a:extLst>
              <a:ext uri="{FF2B5EF4-FFF2-40B4-BE49-F238E27FC236}">
                <a16:creationId xmlns:a16="http://schemas.microsoft.com/office/drawing/2014/main" id="{E011AE8B-A5D6-4D97-9750-B6DD249B6C39}"/>
              </a:ext>
            </a:extLst>
          </p:cNvPr>
          <p:cNvSpPr txBox="1"/>
          <p:nvPr/>
        </p:nvSpPr>
        <p:spPr>
          <a:xfrm>
            <a:off x="2085175" y="358923"/>
            <a:ext cx="498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Thermal degradation of angiotensin II</a:t>
            </a:r>
          </a:p>
        </p:txBody>
      </p:sp>
      <p:pic>
        <p:nvPicPr>
          <p:cNvPr id="2" name="AngiotensinDeltaT01">
            <a:hlinkClick r:id="" action="ppaction://media"/>
            <a:extLst>
              <a:ext uri="{FF2B5EF4-FFF2-40B4-BE49-F238E27FC236}">
                <a16:creationId xmlns:a16="http://schemas.microsoft.com/office/drawing/2014/main" id="{EF685E95-71E3-4C85-A7AA-345F1CB228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9" t="4700" r="259" b="3881"/>
          <a:stretch/>
        </p:blipFill>
        <p:spPr>
          <a:xfrm>
            <a:off x="1410054" y="1461332"/>
            <a:ext cx="6571717" cy="45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8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feld 66">
            <a:extLst>
              <a:ext uri="{FF2B5EF4-FFF2-40B4-BE49-F238E27FC236}">
                <a16:creationId xmlns:a16="http://schemas.microsoft.com/office/drawing/2014/main" id="{E011AE8B-A5D6-4D97-9750-B6DD249B6C39}"/>
              </a:ext>
            </a:extLst>
          </p:cNvPr>
          <p:cNvSpPr txBox="1"/>
          <p:nvPr/>
        </p:nvSpPr>
        <p:spPr>
          <a:xfrm>
            <a:off x="2666289" y="358923"/>
            <a:ext cx="4070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H/D exchange in angiotensin II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5164A10-EBD2-4A74-B370-F928899EB591}"/>
              </a:ext>
            </a:extLst>
          </p:cNvPr>
          <p:cNvGrpSpPr/>
          <p:nvPr/>
        </p:nvGrpSpPr>
        <p:grpSpPr>
          <a:xfrm>
            <a:off x="2071688" y="1958400"/>
            <a:ext cx="5098812" cy="3547756"/>
            <a:chOff x="2071688" y="1958400"/>
            <a:chExt cx="5098812" cy="354775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091DFD1-C103-4030-BC3D-FD1010936D73}"/>
                </a:ext>
              </a:extLst>
            </p:cNvPr>
            <p:cNvSpPr/>
            <p:nvPr/>
          </p:nvSpPr>
          <p:spPr>
            <a:xfrm>
              <a:off x="2292833" y="4600626"/>
              <a:ext cx="4565167" cy="31761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852B46BF-EC3D-4865-9B23-8F17A4AC6182}"/>
                </a:ext>
              </a:extLst>
            </p:cNvPr>
            <p:cNvCxnSpPr>
              <a:cxnSpLocks/>
            </p:cNvCxnSpPr>
            <p:nvPr/>
          </p:nvCxnSpPr>
          <p:spPr>
            <a:xfrm>
              <a:off x="2292833" y="4923850"/>
              <a:ext cx="0" cy="20029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5FA0AB8D-BA0A-4434-8BE3-01DE36980C36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0" y="4923850"/>
              <a:ext cx="0" cy="20029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D90F1C03-7CEE-4A0C-B007-F8AE4796BF4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912970"/>
              <a:ext cx="0" cy="20029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74827C3-CB4D-4E35-AB9C-4AE685AEC236}"/>
                </a:ext>
              </a:extLst>
            </p:cNvPr>
            <p:cNvSpPr txBox="1"/>
            <p:nvPr/>
          </p:nvSpPr>
          <p:spPr>
            <a:xfrm>
              <a:off x="2071688" y="5136824"/>
              <a:ext cx="442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0s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1A37DD3-D80E-4CC1-9063-061A822ACA25}"/>
                </a:ext>
              </a:extLst>
            </p:cNvPr>
            <p:cNvSpPr txBox="1"/>
            <p:nvPr/>
          </p:nvSpPr>
          <p:spPr>
            <a:xfrm>
              <a:off x="4266332" y="5124147"/>
              <a:ext cx="625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250s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54A9657-8BE3-41C2-B90A-287B207892E6}"/>
                </a:ext>
              </a:extLst>
            </p:cNvPr>
            <p:cNvSpPr txBox="1"/>
            <p:nvPr/>
          </p:nvSpPr>
          <p:spPr>
            <a:xfrm>
              <a:off x="6545499" y="5130148"/>
              <a:ext cx="625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500s</a:t>
              </a:r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4C4028DD-2EEE-4ACD-8EF5-171CD6093FFB}"/>
                </a:ext>
              </a:extLst>
            </p:cNvPr>
            <p:cNvCxnSpPr>
              <a:cxnSpLocks/>
            </p:cNvCxnSpPr>
            <p:nvPr/>
          </p:nvCxnSpPr>
          <p:spPr>
            <a:xfrm>
              <a:off x="3444240" y="4916230"/>
              <a:ext cx="0" cy="13147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23E498C1-D639-4013-99F9-589498501608}"/>
                </a:ext>
              </a:extLst>
            </p:cNvPr>
            <p:cNvCxnSpPr>
              <a:cxnSpLocks/>
            </p:cNvCxnSpPr>
            <p:nvPr/>
          </p:nvCxnSpPr>
          <p:spPr>
            <a:xfrm>
              <a:off x="5730240" y="4923850"/>
              <a:ext cx="0" cy="13147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48059C9-4BDD-4E1B-B014-C073919CF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2400" y="1958400"/>
              <a:ext cx="4565168" cy="2312951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0370CF0-CFE5-4314-9B70-BA532EC9BF24}"/>
              </a:ext>
            </a:extLst>
          </p:cNvPr>
          <p:cNvSpPr txBox="1"/>
          <p:nvPr/>
        </p:nvSpPr>
        <p:spPr>
          <a:xfrm>
            <a:off x="4307080" y="4213077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m/z</a:t>
            </a:r>
          </a:p>
        </p:txBody>
      </p:sp>
    </p:spTree>
    <p:extLst>
      <p:ext uri="{BB962C8B-B14F-4D97-AF65-F5344CB8AC3E}">
        <p14:creationId xmlns:p14="http://schemas.microsoft.com/office/powerpoint/2010/main" val="2562518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feld 66">
            <a:extLst>
              <a:ext uri="{FF2B5EF4-FFF2-40B4-BE49-F238E27FC236}">
                <a16:creationId xmlns:a16="http://schemas.microsoft.com/office/drawing/2014/main" id="{E011AE8B-A5D6-4D97-9750-B6DD249B6C39}"/>
              </a:ext>
            </a:extLst>
          </p:cNvPr>
          <p:cNvSpPr txBox="1"/>
          <p:nvPr/>
        </p:nvSpPr>
        <p:spPr>
          <a:xfrm>
            <a:off x="2666289" y="358923"/>
            <a:ext cx="4070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H/D exchange in angiotensin II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97E6DA-140E-4CC1-8FE8-D931AA5E3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13" y="2026613"/>
            <a:ext cx="4556760" cy="281000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11A2ABA-D00A-46F5-B7E8-81F9DB46F98C}"/>
              </a:ext>
            </a:extLst>
          </p:cNvPr>
          <p:cNvSpPr/>
          <p:nvPr/>
        </p:nvSpPr>
        <p:spPr>
          <a:xfrm>
            <a:off x="2292833" y="4600626"/>
            <a:ext cx="4565167" cy="31761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62A1330-2DC5-4F2A-8B43-0EECF62FDB7C}"/>
              </a:ext>
            </a:extLst>
          </p:cNvPr>
          <p:cNvCxnSpPr>
            <a:cxnSpLocks/>
          </p:cNvCxnSpPr>
          <p:nvPr/>
        </p:nvCxnSpPr>
        <p:spPr>
          <a:xfrm>
            <a:off x="2292833" y="4923850"/>
            <a:ext cx="0" cy="200297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6C8BA44-ADFB-4ADD-AE1D-E4D9321EFA94}"/>
              </a:ext>
            </a:extLst>
          </p:cNvPr>
          <p:cNvCxnSpPr>
            <a:cxnSpLocks/>
          </p:cNvCxnSpPr>
          <p:nvPr/>
        </p:nvCxnSpPr>
        <p:spPr>
          <a:xfrm>
            <a:off x="6858000" y="4923850"/>
            <a:ext cx="0" cy="200297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4CC51B7C-D26F-42F4-B00F-45934B27216E}"/>
              </a:ext>
            </a:extLst>
          </p:cNvPr>
          <p:cNvCxnSpPr>
            <a:cxnSpLocks/>
          </p:cNvCxnSpPr>
          <p:nvPr/>
        </p:nvCxnSpPr>
        <p:spPr>
          <a:xfrm>
            <a:off x="4572000" y="4912970"/>
            <a:ext cx="0" cy="200297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7AE9897E-7977-4227-A8B5-13EAF7433811}"/>
              </a:ext>
            </a:extLst>
          </p:cNvPr>
          <p:cNvSpPr txBox="1"/>
          <p:nvPr/>
        </p:nvSpPr>
        <p:spPr>
          <a:xfrm>
            <a:off x="2071688" y="5136824"/>
            <a:ext cx="44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A2474B-1F34-498A-A0B5-318B45F21C93}"/>
              </a:ext>
            </a:extLst>
          </p:cNvPr>
          <p:cNvSpPr txBox="1"/>
          <p:nvPr/>
        </p:nvSpPr>
        <p:spPr>
          <a:xfrm>
            <a:off x="4266332" y="5124147"/>
            <a:ext cx="62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250s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213A3F7-5698-43B0-B717-E2AE2A9B33FB}"/>
              </a:ext>
            </a:extLst>
          </p:cNvPr>
          <p:cNvSpPr txBox="1"/>
          <p:nvPr/>
        </p:nvSpPr>
        <p:spPr>
          <a:xfrm>
            <a:off x="6545499" y="5130148"/>
            <a:ext cx="62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500s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739E652-E32B-4BD4-87B7-C628B7B4901B}"/>
              </a:ext>
            </a:extLst>
          </p:cNvPr>
          <p:cNvCxnSpPr>
            <a:cxnSpLocks/>
          </p:cNvCxnSpPr>
          <p:nvPr/>
        </p:nvCxnSpPr>
        <p:spPr>
          <a:xfrm>
            <a:off x="3444240" y="4916230"/>
            <a:ext cx="0" cy="13147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E495767-7035-4EF4-9CD4-AAF92C1DA655}"/>
              </a:ext>
            </a:extLst>
          </p:cNvPr>
          <p:cNvCxnSpPr>
            <a:cxnSpLocks/>
          </p:cNvCxnSpPr>
          <p:nvPr/>
        </p:nvCxnSpPr>
        <p:spPr>
          <a:xfrm>
            <a:off x="5730240" y="4923850"/>
            <a:ext cx="0" cy="13147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7CC419C-E13F-468D-AB68-B4E99972119F}"/>
              </a:ext>
            </a:extLst>
          </p:cNvPr>
          <p:cNvCxnSpPr/>
          <p:nvPr/>
        </p:nvCxnSpPr>
        <p:spPr>
          <a:xfrm>
            <a:off x="5925452" y="3379100"/>
            <a:ext cx="0" cy="3268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B0A78571-7800-44D6-9ED2-B6F8381F89D9}"/>
              </a:ext>
            </a:extLst>
          </p:cNvPr>
          <p:cNvSpPr txBox="1"/>
          <p:nvPr/>
        </p:nvSpPr>
        <p:spPr>
          <a:xfrm>
            <a:off x="5630605" y="2987735"/>
            <a:ext cx="1419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Arial" panose="020B0604020202020204" pitchFamily="34" charset="0"/>
                <a:cs typeface="Arial" panose="020B0604020202020204" pitchFamily="34" charset="0"/>
              </a:rPr>
              <a:t>m/z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= 1063.7</a:t>
            </a:r>
            <a:endParaRPr lang="de-DE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705BC9D-1EAF-40CF-9C21-998A6F4D41FF}"/>
              </a:ext>
            </a:extLst>
          </p:cNvPr>
          <p:cNvSpPr txBox="1"/>
          <p:nvPr/>
        </p:nvSpPr>
        <p:spPr>
          <a:xfrm>
            <a:off x="4307080" y="4213077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m/z</a:t>
            </a:r>
          </a:p>
        </p:txBody>
      </p:sp>
    </p:spTree>
    <p:extLst>
      <p:ext uri="{BB962C8B-B14F-4D97-AF65-F5344CB8AC3E}">
        <p14:creationId xmlns:p14="http://schemas.microsoft.com/office/powerpoint/2010/main" val="7118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</Words>
  <Application>Microsoft Office PowerPoint</Application>
  <PresentationFormat>Bildschirmpräsentation (4:3)</PresentationFormat>
  <Paragraphs>26</Paragraphs>
  <Slides>5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Symbol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</dc:creator>
  <cp:lastModifiedBy>michael</cp:lastModifiedBy>
  <cp:revision>20</cp:revision>
  <dcterms:created xsi:type="dcterms:W3CDTF">2018-11-16T21:07:13Z</dcterms:created>
  <dcterms:modified xsi:type="dcterms:W3CDTF">2019-08-29T13:02:32Z</dcterms:modified>
</cp:coreProperties>
</file>