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322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4621"/>
  </p:normalViewPr>
  <p:slideViewPr>
    <p:cSldViewPr snapToGrid="0" snapToObjects="1" showGuides="1">
      <p:cViewPr varScale="1">
        <p:scale>
          <a:sx n="92" d="100"/>
          <a:sy n="92" d="100"/>
        </p:scale>
        <p:origin x="688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671F13-8BA9-7C4B-B65C-6BF4AB2A1B63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B8B909-8EF7-9C49-B57C-EFA3B63F56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2360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20000"/>
              </a:lnSpc>
              <a:buClr>
                <a:srgbClr val="964305"/>
              </a:buClr>
              <a:buFont typeface="Wingdings" charset="0"/>
              <a:buChar char="Ø"/>
            </a:pPr>
            <a:r>
              <a:rPr lang="en-US" sz="1200" dirty="0">
                <a:latin typeface="Arial" charset="0"/>
                <a:ea typeface="ＭＳ Ｐゴシック" charset="0"/>
                <a:cs typeface="Arial" charset="0"/>
              </a:rPr>
              <a:t>Premature infants are already capable to </a:t>
            </a:r>
            <a:r>
              <a:rPr lang="ja-JP" altLang="en-US" sz="1200" dirty="0">
                <a:latin typeface="Arial" charset="0"/>
                <a:ea typeface="ＭＳ Ｐゴシック" charset="0"/>
                <a:cs typeface="Arial" charset="0"/>
              </a:rPr>
              <a:t>“</a:t>
            </a:r>
            <a:r>
              <a:rPr lang="en-US" sz="1200" dirty="0">
                <a:latin typeface="Arial" charset="0"/>
                <a:ea typeface="ＭＳ Ｐゴシック" charset="0"/>
                <a:cs typeface="Arial" charset="0"/>
              </a:rPr>
              <a:t>interact</a:t>
            </a:r>
            <a:r>
              <a:rPr lang="ja-JP" altLang="en-US" sz="1200" dirty="0">
                <a:latin typeface="Arial" charset="0"/>
                <a:ea typeface="ＭＳ Ｐゴシック" charset="0"/>
                <a:cs typeface="Arial" charset="0"/>
              </a:rPr>
              <a:t>”</a:t>
            </a:r>
            <a:r>
              <a:rPr lang="en-US" sz="1200" dirty="0">
                <a:latin typeface="Arial" charset="0"/>
                <a:ea typeface="ＭＳ Ｐゴシック" charset="0"/>
                <a:cs typeface="Arial" charset="0"/>
              </a:rPr>
              <a:t> </a:t>
            </a:r>
          </a:p>
          <a:p>
            <a:pPr>
              <a:lnSpc>
                <a:spcPct val="120000"/>
              </a:lnSpc>
              <a:buClr>
                <a:srgbClr val="964305"/>
              </a:buClr>
              <a:buFont typeface="Wingdings" charset="0"/>
              <a:buChar char="Ø"/>
            </a:pPr>
            <a:r>
              <a:rPr lang="en-US" sz="1200" dirty="0">
                <a:latin typeface="Arial" charset="0"/>
                <a:ea typeface="Wingdings" charset="0"/>
              </a:rPr>
              <a:t> Engagement in communicative musicality </a:t>
            </a:r>
            <a:r>
              <a:rPr lang="en-US" sz="800" dirty="0">
                <a:latin typeface="Arial" charset="0"/>
                <a:ea typeface="Wingdings" charset="0"/>
              </a:rPr>
              <a:t>(</a:t>
            </a:r>
            <a:r>
              <a:rPr lang="en-US" sz="800" dirty="0" err="1">
                <a:latin typeface="Arial" charset="0"/>
                <a:ea typeface="Wingdings" charset="0"/>
              </a:rPr>
              <a:t>Malloch</a:t>
            </a:r>
            <a:r>
              <a:rPr lang="en-US" sz="800" dirty="0">
                <a:latin typeface="Arial" charset="0"/>
                <a:ea typeface="Wingdings" charset="0"/>
              </a:rPr>
              <a:t>, 1999)</a:t>
            </a:r>
          </a:p>
          <a:p>
            <a:pPr>
              <a:lnSpc>
                <a:spcPct val="120000"/>
              </a:lnSpc>
              <a:buClr>
                <a:srgbClr val="964305"/>
              </a:buClr>
              <a:buFont typeface="Wingdings" charset="0"/>
              <a:buChar char="Ø"/>
            </a:pPr>
            <a:r>
              <a:rPr lang="en-US" sz="1200" dirty="0">
                <a:latin typeface="Arial" charset="0"/>
                <a:ea typeface="ＭＳ Ｐゴシック" charset="0"/>
                <a:cs typeface="Arial" charset="0"/>
              </a:rPr>
              <a:t> Self-regulation, stabilization, orientation,  participation</a:t>
            </a:r>
            <a:endParaRPr lang="en-US" sz="1200" dirty="0">
              <a:latin typeface="Gill Sans MT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120000"/>
              </a:lnSpc>
              <a:buClr>
                <a:srgbClr val="964305"/>
              </a:buClr>
              <a:buFont typeface="Wingdings" charset="0"/>
              <a:buChar char="Ø"/>
            </a:pPr>
            <a:r>
              <a:rPr lang="en-US" sz="1200" dirty="0">
                <a:latin typeface="Arial" charset="0"/>
                <a:ea typeface="ＭＳ Ｐゴシック" charset="0"/>
                <a:cs typeface="Arial" charset="0"/>
              </a:rPr>
              <a:t> Therapeutic change through appropriate responsiveness</a:t>
            </a:r>
          </a:p>
          <a:p>
            <a:pPr eaLnBrk="1" hangingPunct="1">
              <a:lnSpc>
                <a:spcPct val="120000"/>
              </a:lnSpc>
              <a:buClr>
                <a:srgbClr val="964305"/>
              </a:buClr>
              <a:buFont typeface="Wingdings" charset="0"/>
              <a:buChar char="Ø"/>
            </a:pPr>
            <a:r>
              <a:rPr lang="en-US" altLang="ja-JP" sz="1200" dirty="0">
                <a:latin typeface="Arial" charset="0"/>
                <a:ea typeface="ＭＳ Ｐゴシック" charset="0"/>
                <a:cs typeface="Arial" charset="0"/>
              </a:rPr>
              <a:t> </a:t>
            </a:r>
            <a:r>
              <a:rPr lang="ja-JP" altLang="en-US" sz="1200" dirty="0">
                <a:latin typeface="Arial" charset="0"/>
                <a:ea typeface="ＭＳ Ｐゴシック" charset="0"/>
                <a:cs typeface="Arial" charset="0"/>
              </a:rPr>
              <a:t>“</a:t>
            </a:r>
            <a:r>
              <a:rPr lang="en-US" sz="1200" dirty="0">
                <a:latin typeface="Arial" charset="0"/>
                <a:ea typeface="ＭＳ Ｐゴシック" charset="0"/>
                <a:cs typeface="Arial" charset="0"/>
              </a:rPr>
              <a:t>Moment of meeting</a:t>
            </a:r>
            <a:r>
              <a:rPr lang="ja-JP" altLang="en-US" sz="1200" dirty="0">
                <a:latin typeface="Arial" charset="0"/>
                <a:ea typeface="ＭＳ Ｐゴシック" charset="0"/>
                <a:cs typeface="Arial" charset="0"/>
              </a:rPr>
              <a:t>”</a:t>
            </a:r>
            <a:endParaRPr lang="en-US" sz="1200" dirty="0">
              <a:latin typeface="Arial" charset="0"/>
              <a:ea typeface="ＭＳ Ｐゴシック" charset="0"/>
              <a:cs typeface="Arial" charset="0"/>
            </a:endParaRP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B7A2DF-9758-574D-BB4B-A49013412447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89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95D69B-98C8-8A44-898F-32C6CA7235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4A9E568-89BC-8443-AFB1-625BA30D03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A17AB1E-0730-AA4D-BDF9-D81D73E43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492A1-8165-4F44-A231-D66505123154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6194F56-593E-5042-ACDE-3AD1203CC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AF4ECA6-22B7-7143-AE26-4A041E330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D9AA2-8D82-1D44-B22B-65994BA45E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8601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01E8F0-AA2F-3F41-99A7-F06E212AC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A3287DD-9E64-234F-B07B-43DDE2976A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5442A07-B7B4-A84F-803A-D69239035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492A1-8165-4F44-A231-D66505123154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D90A4A4-38DA-DF42-B21F-1A8D5691E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BA5B477-2502-BB42-8B0A-9B1F75B9B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D9AA2-8D82-1D44-B22B-65994BA45E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1268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D6CB40CC-00B0-A744-8322-81D0CD6AF8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DE620AA-8978-1444-8062-B5DE473547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E05CC04-9384-344D-9C97-44543B9FB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492A1-8165-4F44-A231-D66505123154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EDE51E9-130A-084A-891B-9A5BD0625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E09A457-967E-A342-8201-E7A806A74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D9AA2-8D82-1D44-B22B-65994BA45E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386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15E133-FDB9-664D-94E1-53FA405B4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0DA0C5F-C93D-9648-9D3F-83FCEB5630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D146DDD-6D23-C94F-A25D-3BB474249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492A1-8165-4F44-A231-D66505123154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F141163-2C08-7848-AAD9-C0249947D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64F7C87-9B96-4A4D-97EF-E2FED9581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D9AA2-8D82-1D44-B22B-65994BA45E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8652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757469-D3F6-AD46-855E-29FF22FEB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9BADF7A-7D46-F241-9FC3-A219B8B88D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7C96A3F-D6FB-E740-A977-E53CA334D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492A1-8165-4F44-A231-D66505123154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C113404-628A-314E-BC20-7A30E0957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D5BD4CB-E76A-2148-8502-60F3E21D0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D9AA2-8D82-1D44-B22B-65994BA45E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7053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5AB5CF-BD37-E440-B941-4DB99ED91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BAE6811-E9BB-5B4F-8281-40E5A9F963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E63F166-DA86-F14C-BDCC-94F0B3A51C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7D83A5C-2E1A-A94E-B667-F977FA560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492A1-8165-4F44-A231-D66505123154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9398046-DD4A-9242-9570-0F849E4D5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66D68D0-D189-B746-AE15-F314586C4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D9AA2-8D82-1D44-B22B-65994BA45E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0562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9B5A8B-E762-3149-87A3-4F59CA0A4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997105E-5C72-6140-8E11-B0E8ACC218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A139AD6-4EC6-4248-BA6F-79E782660A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611419E-4BC0-F445-A7CC-90008DE69F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7811253-6F9A-6F42-99CA-6AE26F6673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6F406DF-4A73-0843-BEF9-7D7964578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492A1-8165-4F44-A231-D66505123154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2014F8C-67FE-184B-A7FF-5EA1A21A8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291AEA4-5884-7A49-8E98-39D629441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D9AA2-8D82-1D44-B22B-65994BA45E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0205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E9BB19-DB4B-BA4D-8CE2-B78791B88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5CA854C-4884-644A-A47B-BA979E03C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492A1-8165-4F44-A231-D66505123154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242B544-A039-CA47-AF0A-128965AC4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524D9CB-ACBF-2C42-9BDA-39002F871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D9AA2-8D82-1D44-B22B-65994BA45E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5896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1ED49EF-4DFC-9145-962F-A45B0DAB6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492A1-8165-4F44-A231-D66505123154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F4174D8-6986-C24F-A235-17520D06B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36433AD-D16F-7747-9D0D-C47AF64C7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D9AA2-8D82-1D44-B22B-65994BA45E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6967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B0F298-793E-4940-990B-689112815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CDCCA21-1AA0-CC4E-A662-B5C5510F2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0BC9001-0485-E24F-8AE2-3F225C8C52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E6A5A9C-9E1E-484B-A0E1-F72CE0772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492A1-8165-4F44-A231-D66505123154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4A6B338-5F76-0640-9D93-78C30CE36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77858C9-4024-0C4D-833E-0D7446565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D9AA2-8D82-1D44-B22B-65994BA45E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7916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1F2C94-99D7-C94F-BFE6-25B59E909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6DD214F-3C0A-9349-A807-4A7D4BFF0E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E2D1CCD-593A-4247-8A53-4D8A8863F5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3F23BE1-A0EC-704B-BB5E-F50060D40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492A1-8165-4F44-A231-D66505123154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582B632-A057-034B-92E5-4D5C922CF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7F9276D-E71C-7447-82EE-AF3D71D6F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D9AA2-8D82-1D44-B22B-65994BA45E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1610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D8F6D5F-277C-FB45-A0FC-C4C6FF592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7165508-3C86-EF45-ABD6-D37C0EBEEC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27857AE-22D0-884C-85E7-015D33BA0C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492A1-8165-4F44-A231-D66505123154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27F2088-B5F7-3444-9442-BCD5A17B59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BE0FA90-91EE-6348-A747-C8243D1FA8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D9AA2-8D82-1D44-B22B-65994BA45E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9437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4" name="Foliennummernplatzhalter 4"/>
          <p:cNvSpPr>
            <a:spLocks noGrp="1"/>
          </p:cNvSpPr>
          <p:nvPr>
            <p:ph type="sldNum" sz="quarter" idx="12"/>
          </p:nvPr>
        </p:nvSpPr>
        <p:spPr bwMode="auto">
          <a:xfrm>
            <a:off x="10137775" y="6305550"/>
            <a:ext cx="457200" cy="47625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LTSyntax Regular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LTSyntax Regular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LTSyntax Regular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LTSyntax Regular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LTSyntax Regular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TSyntax Regular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TSyntax Regular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TSyntax Regular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TSyntax Regular" charset="0"/>
                <a:ea typeface="ＭＳ Ｐゴシック" charset="0"/>
              </a:defRPr>
            </a:lvl9pPr>
          </a:lstStyle>
          <a:p>
            <a:pPr eaLnBrk="1" hangingPunct="1"/>
            <a:fld id="{A2C46B6E-9E1C-1943-A7D2-FE44BA11C103}" type="slidenum">
              <a:rPr lang="en-US" sz="1000">
                <a:solidFill>
                  <a:srgbClr val="867A4D"/>
                </a:solidFill>
                <a:latin typeface="Arial" charset="0"/>
                <a:cs typeface="Arial" charset="0"/>
              </a:rPr>
              <a:pPr eaLnBrk="1" hangingPunct="1"/>
              <a:t>1</a:t>
            </a:fld>
            <a:endParaRPr lang="en-US" sz="1000">
              <a:solidFill>
                <a:srgbClr val="867A4D"/>
              </a:solidFill>
              <a:latin typeface="Arial" charset="0"/>
              <a:cs typeface="Arial" charset="0"/>
            </a:endParaRPr>
          </a:p>
        </p:txBody>
      </p:sp>
      <p:pic>
        <p:nvPicPr>
          <p:cNvPr id="163845" name="Bild 16" descr="Melike.Transkript Sept.13.für Präsbak bak.pdf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7981" y="1041536"/>
            <a:ext cx="8936994" cy="6262666"/>
          </a:xfrm>
          <a:prstGeom prst="rect">
            <a:avLst/>
          </a:prstGeom>
          <a:noFill/>
          <a:ln>
            <a:noFill/>
          </a:ln>
        </p:spPr>
      </p:pic>
      <p:sp>
        <p:nvSpPr>
          <p:cNvPr id="163849" name="Textfeld 25"/>
          <p:cNvSpPr txBox="1">
            <a:spLocks noChangeArrowheads="1"/>
          </p:cNvSpPr>
          <p:nvPr/>
        </p:nvSpPr>
        <p:spPr bwMode="auto">
          <a:xfrm>
            <a:off x="2482850" y="2413001"/>
            <a:ext cx="1841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TSyntax Regular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LTSyntax Regular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LTSyntax Regular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LTSyntax Regular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LTSyntax Regular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TSyntax Regular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TSyntax Regular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TSyntax Regular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TSyntax Regular" charset="0"/>
                <a:ea typeface="ＭＳ Ｐゴシック" charset="0"/>
              </a:defRPr>
            </a:lvl9pPr>
          </a:lstStyle>
          <a:p>
            <a:pPr eaLnBrk="1" hangingPunct="1"/>
            <a:endParaRPr lang="de-DE"/>
          </a:p>
        </p:txBody>
      </p:sp>
      <p:sp>
        <p:nvSpPr>
          <p:cNvPr id="27" name="Oval 26"/>
          <p:cNvSpPr/>
          <p:nvPr/>
        </p:nvSpPr>
        <p:spPr>
          <a:xfrm>
            <a:off x="6032500" y="2733180"/>
            <a:ext cx="2870200" cy="3991469"/>
          </a:xfrm>
          <a:prstGeom prst="ellipse">
            <a:avLst/>
          </a:prstGeom>
          <a:noFill/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/>
          </a:p>
        </p:txBody>
      </p:sp>
      <p:cxnSp>
        <p:nvCxnSpPr>
          <p:cNvPr id="29" name="Gerade Verbindung 28"/>
          <p:cNvCxnSpPr/>
          <p:nvPr/>
        </p:nvCxnSpPr>
        <p:spPr>
          <a:xfrm>
            <a:off x="6819900" y="5424488"/>
            <a:ext cx="838200" cy="1588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37"/>
          <p:cNvCxnSpPr/>
          <p:nvPr/>
        </p:nvCxnSpPr>
        <p:spPr>
          <a:xfrm>
            <a:off x="7467600" y="4927600"/>
            <a:ext cx="304800" cy="1588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41"/>
          <p:cNvCxnSpPr/>
          <p:nvPr/>
        </p:nvCxnSpPr>
        <p:spPr>
          <a:xfrm>
            <a:off x="7581900" y="3887788"/>
            <a:ext cx="685800" cy="1588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Gerade Verbindung 47"/>
          <p:cNvCxnSpPr/>
          <p:nvPr/>
        </p:nvCxnSpPr>
        <p:spPr>
          <a:xfrm>
            <a:off x="6819900" y="6197600"/>
            <a:ext cx="1066800" cy="1588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Gerade Verbindung mit Pfeil 69"/>
          <p:cNvCxnSpPr/>
          <p:nvPr/>
        </p:nvCxnSpPr>
        <p:spPr>
          <a:xfrm flipV="1">
            <a:off x="7543800" y="5905500"/>
            <a:ext cx="228600" cy="76200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hteck 1"/>
          <p:cNvSpPr/>
          <p:nvPr/>
        </p:nvSpPr>
        <p:spPr>
          <a:xfrm>
            <a:off x="1781376" y="6493818"/>
            <a:ext cx="1402948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dirty="0">
                <a:solidFill>
                  <a:schemeClr val="bg1"/>
                </a:solidFill>
                <a:latin typeface="Arial"/>
                <a:cs typeface="Arial"/>
              </a:rPr>
              <a:t>Haslbeck </a:t>
            </a:r>
            <a:r>
              <a:rPr lang="de-DE" sz="900" i="1" dirty="0">
                <a:solidFill>
                  <a:schemeClr val="bg1"/>
                </a:solidFill>
                <a:latin typeface="Arial"/>
                <a:cs typeface="Arial"/>
              </a:rPr>
              <a:t> NJMT </a:t>
            </a:r>
            <a:r>
              <a:rPr lang="de-DE" sz="900" dirty="0">
                <a:solidFill>
                  <a:schemeClr val="bg1"/>
                </a:solidFill>
                <a:latin typeface="Arial"/>
                <a:cs typeface="Arial"/>
              </a:rPr>
              <a:t>(2013)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A3725B58-5813-B445-A421-E9E869AC76E5}"/>
              </a:ext>
            </a:extLst>
          </p:cNvPr>
          <p:cNvSpPr txBox="1"/>
          <p:nvPr/>
        </p:nvSpPr>
        <p:spPr>
          <a:xfrm>
            <a:off x="441047" y="1966793"/>
            <a:ext cx="100860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b="1" dirty="0">
                <a:solidFill>
                  <a:schemeClr val="accent1">
                    <a:lumMod val="50000"/>
                  </a:schemeClr>
                </a:solidFill>
              </a:rPr>
              <a:t>1) Environment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EB8A084E-9BF3-4941-B158-AA160A1D7A14}"/>
              </a:ext>
            </a:extLst>
          </p:cNvPr>
          <p:cNvSpPr txBox="1"/>
          <p:nvPr/>
        </p:nvSpPr>
        <p:spPr>
          <a:xfrm>
            <a:off x="584739" y="3764677"/>
            <a:ext cx="6731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b="1" dirty="0">
                <a:solidFill>
                  <a:schemeClr val="accent1">
                    <a:lumMod val="50000"/>
                  </a:schemeClr>
                </a:solidFill>
              </a:rPr>
              <a:t>2) Infant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3103D4A0-9C7A-604F-9ECA-889AB78D3DA6}"/>
              </a:ext>
            </a:extLst>
          </p:cNvPr>
          <p:cNvSpPr txBox="1"/>
          <p:nvPr/>
        </p:nvSpPr>
        <p:spPr>
          <a:xfrm>
            <a:off x="1052828" y="5693353"/>
            <a:ext cx="8210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b="1" dirty="0">
                <a:solidFill>
                  <a:schemeClr val="accent1">
                    <a:lumMod val="50000"/>
                  </a:schemeClr>
                </a:solidFill>
              </a:rPr>
              <a:t>3) </a:t>
            </a:r>
            <a:r>
              <a:rPr lang="de-DE" sz="1000" b="1" dirty="0" err="1">
                <a:solidFill>
                  <a:schemeClr val="accent1">
                    <a:lumMod val="50000"/>
                  </a:schemeClr>
                </a:solidFill>
              </a:rPr>
              <a:t>Therapist</a:t>
            </a:r>
            <a:endParaRPr lang="de-DE" sz="1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1" name="Geschweifte Klammer links 20">
            <a:extLst>
              <a:ext uri="{FF2B5EF4-FFF2-40B4-BE49-F238E27FC236}">
                <a16:creationId xmlns:a16="http://schemas.microsoft.com/office/drawing/2014/main" id="{6032EA0E-4502-864F-AB50-3A735A45F61F}"/>
              </a:ext>
            </a:extLst>
          </p:cNvPr>
          <p:cNvSpPr/>
          <p:nvPr/>
        </p:nvSpPr>
        <p:spPr>
          <a:xfrm>
            <a:off x="1449656" y="1741408"/>
            <a:ext cx="155448" cy="696992"/>
          </a:xfrm>
          <a:prstGeom prst="leftBrace">
            <a:avLst>
              <a:gd name="adj1" fmla="val 58753"/>
              <a:gd name="adj2" fmla="val 50000"/>
            </a:avLst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2" name="Geschweifte Klammer links 21">
            <a:extLst>
              <a:ext uri="{FF2B5EF4-FFF2-40B4-BE49-F238E27FC236}">
                <a16:creationId xmlns:a16="http://schemas.microsoft.com/office/drawing/2014/main" id="{D59E8F2E-8598-CC46-8010-976FD1640533}"/>
              </a:ext>
            </a:extLst>
          </p:cNvPr>
          <p:cNvSpPr/>
          <p:nvPr/>
        </p:nvSpPr>
        <p:spPr>
          <a:xfrm>
            <a:off x="1375507" y="2733181"/>
            <a:ext cx="155448" cy="2331062"/>
          </a:xfrm>
          <a:prstGeom prst="leftBrace">
            <a:avLst>
              <a:gd name="adj1" fmla="val 58753"/>
              <a:gd name="adj2" fmla="val 50000"/>
            </a:avLst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23" name="Gerade Verbindung mit Pfeil 22">
            <a:extLst>
              <a:ext uri="{FF2B5EF4-FFF2-40B4-BE49-F238E27FC236}">
                <a16:creationId xmlns:a16="http://schemas.microsoft.com/office/drawing/2014/main" id="{41A5FF0A-2648-DA4A-92CB-5391E8508332}"/>
              </a:ext>
            </a:extLst>
          </p:cNvPr>
          <p:cNvCxnSpPr>
            <a:cxnSpLocks/>
          </p:cNvCxnSpPr>
          <p:nvPr/>
        </p:nvCxnSpPr>
        <p:spPr>
          <a:xfrm>
            <a:off x="7658100" y="5020936"/>
            <a:ext cx="0" cy="549136"/>
          </a:xfrm>
          <a:prstGeom prst="straightConnector1">
            <a:avLst/>
          </a:prstGeom>
          <a:ln w="12700">
            <a:solidFill>
              <a:schemeClr val="accent2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mit Pfeil 23">
            <a:extLst>
              <a:ext uri="{FF2B5EF4-FFF2-40B4-BE49-F238E27FC236}">
                <a16:creationId xmlns:a16="http://schemas.microsoft.com/office/drawing/2014/main" id="{F7A4E09B-5265-6D40-B881-A35D612B9244}"/>
              </a:ext>
            </a:extLst>
          </p:cNvPr>
          <p:cNvCxnSpPr/>
          <p:nvPr/>
        </p:nvCxnSpPr>
        <p:spPr>
          <a:xfrm rot="5400000">
            <a:off x="7378758" y="4699544"/>
            <a:ext cx="1219200" cy="1588"/>
          </a:xfrm>
          <a:prstGeom prst="straightConnector1">
            <a:avLst/>
          </a:prstGeom>
          <a:ln w="12700">
            <a:solidFill>
              <a:schemeClr val="accent2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mit Pfeil 24">
            <a:extLst>
              <a:ext uri="{FF2B5EF4-FFF2-40B4-BE49-F238E27FC236}">
                <a16:creationId xmlns:a16="http://schemas.microsoft.com/office/drawing/2014/main" id="{7DD075FD-BCBC-2C47-86CD-B274613E9C7E}"/>
              </a:ext>
            </a:extLst>
          </p:cNvPr>
          <p:cNvCxnSpPr>
            <a:cxnSpLocks/>
          </p:cNvCxnSpPr>
          <p:nvPr/>
        </p:nvCxnSpPr>
        <p:spPr>
          <a:xfrm>
            <a:off x="7341127" y="5424488"/>
            <a:ext cx="0" cy="553229"/>
          </a:xfrm>
          <a:prstGeom prst="straightConnector1">
            <a:avLst/>
          </a:prstGeom>
          <a:ln w="12700">
            <a:solidFill>
              <a:schemeClr val="accent2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feld 29">
            <a:extLst>
              <a:ext uri="{FF2B5EF4-FFF2-40B4-BE49-F238E27FC236}">
                <a16:creationId xmlns:a16="http://schemas.microsoft.com/office/drawing/2014/main" id="{BE1730A0-7D40-C146-8164-F3D5B74B6774}"/>
              </a:ext>
            </a:extLst>
          </p:cNvPr>
          <p:cNvSpPr txBox="1"/>
          <p:nvPr/>
        </p:nvSpPr>
        <p:spPr>
          <a:xfrm>
            <a:off x="7745537" y="4273762"/>
            <a:ext cx="307777" cy="762388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de-DE" sz="800" dirty="0" err="1">
                <a:solidFill>
                  <a:schemeClr val="accent2"/>
                </a:solidFill>
              </a:rPr>
              <a:t>Synchronization</a:t>
            </a:r>
            <a:endParaRPr lang="de-DE" sz="800" dirty="0">
              <a:solidFill>
                <a:schemeClr val="accent2"/>
              </a:solidFill>
            </a:endParaRPr>
          </a:p>
        </p:txBody>
      </p:sp>
      <p:sp>
        <p:nvSpPr>
          <p:cNvPr id="33" name="Textfeld 32">
            <a:extLst>
              <a:ext uri="{FF2B5EF4-FFF2-40B4-BE49-F238E27FC236}">
                <a16:creationId xmlns:a16="http://schemas.microsoft.com/office/drawing/2014/main" id="{FD1EB9E0-CBC9-EA4C-AD1F-E89C7395199D}"/>
              </a:ext>
            </a:extLst>
          </p:cNvPr>
          <p:cNvSpPr txBox="1"/>
          <p:nvPr/>
        </p:nvSpPr>
        <p:spPr>
          <a:xfrm>
            <a:off x="6692388" y="6245270"/>
            <a:ext cx="155042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 err="1">
                <a:solidFill>
                  <a:schemeClr val="accent1">
                    <a:lumMod val="50000"/>
                  </a:schemeClr>
                </a:solidFill>
              </a:rPr>
              <a:t>Communicative</a:t>
            </a:r>
            <a:r>
              <a:rPr lang="de-DE" sz="10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de-DE" sz="1000" dirty="0" err="1">
                <a:solidFill>
                  <a:schemeClr val="accent1">
                    <a:lumMod val="50000"/>
                  </a:schemeClr>
                </a:solidFill>
              </a:rPr>
              <a:t>musicality</a:t>
            </a:r>
            <a:endParaRPr lang="de-DE" sz="1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344EBD78-DB22-3349-959D-21A1EA42F4BD}"/>
              </a:ext>
            </a:extLst>
          </p:cNvPr>
          <p:cNvSpPr txBox="1"/>
          <p:nvPr/>
        </p:nvSpPr>
        <p:spPr>
          <a:xfrm>
            <a:off x="10366375" y="5340433"/>
            <a:ext cx="851515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sz="1000" b="1" dirty="0" err="1">
                <a:solidFill>
                  <a:schemeClr val="accent1">
                    <a:lumMod val="50000"/>
                  </a:schemeClr>
                </a:solidFill>
              </a:rPr>
              <a:t>Entrainment</a:t>
            </a:r>
            <a:endParaRPr lang="de-DE" sz="1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8" name="Geschweifte Klammer rechts 27">
            <a:extLst>
              <a:ext uri="{FF2B5EF4-FFF2-40B4-BE49-F238E27FC236}">
                <a16:creationId xmlns:a16="http://schemas.microsoft.com/office/drawing/2014/main" id="{6A93C298-745B-5A4C-86D2-B59C5837E136}"/>
              </a:ext>
            </a:extLst>
          </p:cNvPr>
          <p:cNvSpPr/>
          <p:nvPr/>
        </p:nvSpPr>
        <p:spPr>
          <a:xfrm>
            <a:off x="10265773" y="4919927"/>
            <a:ext cx="77724" cy="1087234"/>
          </a:xfrm>
          <a:prstGeom prst="rightBrac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2795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</Words>
  <Application>Microsoft Macintosh PowerPoint</Application>
  <PresentationFormat>Breitbild</PresentationFormat>
  <Paragraphs>14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Gill Sans MT</vt:lpstr>
      <vt:lpstr>LTSyntax Regular</vt:lpstr>
      <vt:lpstr>Wingdings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Friederike Haslbeck</dc:creator>
  <cp:lastModifiedBy>Friederike Haslbeck</cp:lastModifiedBy>
  <cp:revision>9</cp:revision>
  <dcterms:created xsi:type="dcterms:W3CDTF">2019-09-23T08:51:16Z</dcterms:created>
  <dcterms:modified xsi:type="dcterms:W3CDTF">2019-09-23T11:56:44Z</dcterms:modified>
</cp:coreProperties>
</file>