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95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6"/>
    <p:restoredTop sz="94592"/>
  </p:normalViewPr>
  <p:slideViewPr>
    <p:cSldViewPr snapToGrid="0" snapToObjects="1" showGuides="1">
      <p:cViewPr varScale="1">
        <p:scale>
          <a:sx n="86" d="100"/>
          <a:sy n="86" d="100"/>
        </p:scale>
        <p:origin x="1056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1B706-09DD-EA41-B7F1-F7BF34885132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A5141-8B94-8547-9794-F7ED0AF0C5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149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lienbildplatzhalt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PI reaches new relaxed state 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 therapist not anymore only pure repetition 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 little variation in some musical parameters (tonality, melody, rthym and tempo)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 PI relaxed state develops to more and more attentive state.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 b="1">
                <a:latin typeface="Times" charset="0"/>
                <a:ea typeface="ＭＳ Ｐゴシック" charset="0"/>
                <a:cs typeface="ＭＳ Ｐゴシック" charset="0"/>
              </a:rPr>
              <a:t>PI and I are sharing</a:t>
            </a:r>
            <a:r>
              <a:rPr lang="de-DE" sz="500" b="1">
                <a:latin typeface="Times" charset="0"/>
                <a:ea typeface="ＭＳ Ｐゴシック" charset="0"/>
                <a:cs typeface="ＭＳ Ｐゴシック" charset="0"/>
              </a:rPr>
              <a:t> the same rhythm, the same timing. We seem to share a sense of phrasing as well. </a:t>
            </a:r>
            <a:endParaRPr lang="en-US" sz="500" b="1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Only time TH sings one whole note instead of half dotted note at end of phrase, fermata, ritardando at the same time when very loud beeping occurs.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3. </a:t>
            </a:r>
            <a:r>
              <a:rPr lang="en-US" sz="500" b="1">
                <a:latin typeface="Times" charset="0"/>
                <a:ea typeface="ＭＳ Ｐゴシック" charset="0"/>
                <a:cs typeface="ＭＳ Ｐゴシック" charset="0"/>
              </a:rPr>
              <a:t>NO startling 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during or after beeping noise. Beeping sound rings out on perfect sixth to C sharp holding tone of melody.  After beeping is over therapist goes tonal back from modulation on C sharp to key note B major 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 beeping sound is the major seventh to the key note 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 TH resolves the tension of the beeping with the cadential resolution at the beginning of the next phrase 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  the tension is resolved.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500" i="1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PI`s right little finger moves down at end of phase B, continues to move down on key note, moves smoothly more horizontal and around on C sharp (higher note).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Left arm moves down minimal + smoothly when melody has reached keynote, phrase is ending, tonal and harmonical resolution occurs. 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Left arm moves down more at beginning of new phrase, keynote, resolution of harmonical tension.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Min. face opening, min. eyelids lifting during first time whole theme is sung one note higher in modulation, exactly on highest note of melody.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Two times eyes opening on harmonic opening in melody (higher tone) (1:10 + 1:24).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Four times eyelids downwards, relaxing movement (closing eyes) on key note, harmonic point of relaxation (deepest note of melody) (1:12; 1:21; 1:28; 1:35).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Two times eyes opening at end of phrase, during pause (1:24 + 1:33).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 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One tender sigh „äh</a:t>
            </a:r>
            <a:r>
              <a:rPr lang="ja-JP" altLang="en-US" sz="500">
                <a:latin typeface="Times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, deep exhale at end of phase C on F sharp.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 Breathing visible, in tempo/time lightly fluctuating from triplets to eight notes in bar 12 in relation to music.</a:t>
            </a: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Breathing regular, but steady minimal changing in tempo/time, more in waves than in constant tempo, Th. starts to vary tempo as well.</a:t>
            </a:r>
          </a:p>
          <a:p>
            <a:pPr>
              <a:lnSpc>
                <a:spcPct val="80000"/>
              </a:lnSpc>
            </a:pP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Deep in- and exhale at end of phrase (after 6 times of repetition of theme, end of musical phrasing) 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r>
              <a:rPr lang="en-US" sz="500">
                <a:latin typeface="Times" charset="0"/>
                <a:ea typeface="ＭＳ Ｐゴシック" charset="0"/>
                <a:cs typeface="ＭＳ Ｐゴシック" charset="0"/>
              </a:rPr>
              <a:t> pause, fermata TH.</a:t>
            </a:r>
            <a:r>
              <a:rPr lang="de-DE" sz="500">
                <a:latin typeface="Times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500" i="1">
                <a:latin typeface="Times" charset="0"/>
                <a:ea typeface="ＭＳ Ｐゴシック" charset="0"/>
                <a:cs typeface="ＭＳ Ｐゴシック" charset="0"/>
              </a:rPr>
              <a:t> </a:t>
            </a:r>
            <a:endParaRPr lang="de-DE" sz="500" i="1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de-DE" sz="50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939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035" eaLnBrk="0" hangingPunct="0">
              <a:defRPr sz="2300">
                <a:solidFill>
                  <a:schemeClr val="tx1"/>
                </a:solidFill>
                <a:latin typeface="LTSyntax Regular" charset="0"/>
                <a:ea typeface="ＭＳ Ｐゴシック" charset="0"/>
                <a:cs typeface="ＭＳ Ｐゴシック" charset="0"/>
              </a:defRPr>
            </a:lvl1pPr>
            <a:lvl2pPr marL="36596528" indent="-36155422" defTabSz="922035" eaLnBrk="0" hangingPunct="0">
              <a:defRPr sz="23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2pPr>
            <a:lvl3pPr eaLnBrk="0" hangingPunct="0">
              <a:defRPr sz="23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3pPr>
            <a:lvl4pPr eaLnBrk="0" hangingPunct="0">
              <a:defRPr sz="23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4pPr>
            <a:lvl5pPr eaLnBrk="0" hangingPunct="0">
              <a:defRPr sz="23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5pPr>
            <a:lvl6pPr marL="441107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6pPr>
            <a:lvl7pPr marL="8822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7pPr>
            <a:lvl8pPr marL="132332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8pPr>
            <a:lvl9pPr marL="17644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9pPr>
          </a:lstStyle>
          <a:p>
            <a:fld id="{F47B30F6-B97B-ED4E-B9E5-2D1732D10FCE}" type="slidenum">
              <a:rPr lang="de-DE" sz="1300">
                <a:latin typeface="Times" charset="0"/>
              </a:rPr>
              <a:pPr/>
              <a:t>1</a:t>
            </a:fld>
            <a:endParaRPr lang="de-DE" sz="130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21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DA2328-E767-5647-8928-7A1B77F42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9FE4762-CD3F-734E-9EBC-8D8806E4F5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25E7A1-9460-7A49-8060-06A64E7E5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BF08C8-E4B8-DA4A-9A10-11EA67506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DA5522-11F7-694D-ABEC-D7A98A3D1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15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61B8F-463C-8646-8ABF-69F2F334D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157AD3A-88C9-4440-A0AC-1935F7F61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C351B9-B3C7-434A-A796-4A36F44E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7CD5D6-C661-E548-9DC0-1217FB0CB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001E58-5F93-5542-B10B-80BBBAAB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677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D9781BE-9F0A-3247-9336-AEFAB2C3F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598AAB2-56D6-7744-BC89-C6C9E0F7C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893DB6-DE6B-FC4E-8CB4-29E4FE618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B130E8-38AA-6144-A54B-6B3777B6E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897875-802B-4342-BFBA-3F0E0059D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1228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AB77E9-E38D-AB45-9264-946EA68E7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95A9FC-42AF-5B46-9F55-9E192B79D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524510-9C81-AA4D-8B43-FD676A8E5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16D0C8-1D21-0941-B1DD-597D80AE0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63A20D-36CC-5D44-9531-B3CD9F531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59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538306-DDE7-864A-8E0D-8AC104D6B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A2B844-5FBB-0D41-8CC5-187EE6BAD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6DEEC5-9810-FB4B-9959-5C09D483E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73587D-FA14-AF47-9CA3-63D8EEC23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C5D6E1-1B6B-B94B-BB7E-6280FC637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543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96F5E7-233A-A244-8044-AFF3F3EEC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B7E083-10B4-9643-A779-F2E1B3E13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948A507-71A8-604A-8F27-AEE56DBE4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7A4820-41F5-4548-BA84-FF38EA4A0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24EC87-B83E-4C4C-B7F7-2DCF0DEF8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0E795B-2F5D-164D-9E2C-ECF7B36C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780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F4EF78-82DB-0441-A101-88C7B8A28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9ED8784-FEB5-504C-A786-C7E086EBB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72D9DB-B7E0-C341-B98C-4E91326BE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1B093D5-FEAC-B944-AD79-3BF16230C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017DAE9-8AD8-6644-A193-1224079117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82AD38E-643F-C842-8A29-A04AE3692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9C9294C-EDFB-DE4B-A4D2-CF22D4E2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91EB1B-3C64-1C41-A52B-9E14B0050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374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5D776B-633D-0D42-AD24-06D1A697A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2B0FEEA-D204-DE4D-8222-9A89E958C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175A4A3-76C5-9F4F-A3A3-2127F7F50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8E9E707-454D-7248-9321-7A0969905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286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EF5C6E8-4266-E54C-BE28-E4FCE6715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22C9ED9-4420-2B4C-8F07-4F6E0607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5D18FA-B275-CA40-BB8D-516DE735C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52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9D22A5-641B-0D48-BEF8-80CC57EEE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835EA2-C68A-5C4C-BD20-42A4B62B6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34972CD-E2D8-F64F-ACBC-789E36A0B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7E510B-CC6D-DF4F-8499-1613EB87D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0B0474-9292-3348-8577-27BB7C1C2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637025-B1AE-A64B-A6B3-9748332CA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431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341A7A-EC4F-1746-A18F-EE7239A58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7DAD430-0F6F-FC4E-97B7-202D47E9B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D48F1D3-3028-4C49-ADD6-69BF32F7F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8E8573-21E1-204E-8FC4-C952BC247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E8D594D-0342-C64F-81BA-17000221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85053E-6C2F-4646-AE53-653514C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327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EA7818E-4266-BC4F-9B9A-620E535D0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5CEC90-4EF7-7242-802C-CA03261BC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0CCB4B-53D3-3644-9B7D-A2A3AD2E90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5A3F9-B380-6140-AA4C-4897E34E2CA9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F9DDDB-5FA7-3345-8F0C-A619CDF284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749F22-5765-D84F-B8E2-C27DF3D1A4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078C5-35B3-0349-A5C0-A968905F424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02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 descr="Melissa.05.04.2011mus.pd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533" r="-60533"/>
          <a:stretch>
            <a:fillRect/>
          </a:stretch>
        </p:blipFill>
        <p:spPr>
          <a:xfrm>
            <a:off x="-2057400" y="-1752600"/>
            <a:ext cx="17373600" cy="12111038"/>
          </a:xfrm>
          <a:ln w="127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10137775" y="6305550"/>
            <a:ext cx="457200" cy="476250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TSyntax Regular" charset="0"/>
                <a:ea typeface="ＭＳ Ｐゴシック" charset="0"/>
              </a:defRPr>
            </a:lvl9pPr>
          </a:lstStyle>
          <a:p>
            <a:pPr eaLnBrk="1" hangingPunct="1"/>
            <a:fld id="{5EDD5FB5-EDB9-BA4C-80F9-AD046B40EE41}" type="slidenum">
              <a:rPr lang="en-US" sz="1200">
                <a:solidFill>
                  <a:srgbClr val="B5A788"/>
                </a:solidFill>
              </a:rPr>
              <a:pPr eaLnBrk="1" hangingPunct="1"/>
              <a:t>1</a:t>
            </a:fld>
            <a:endParaRPr lang="en-US" sz="1200">
              <a:solidFill>
                <a:srgbClr val="B5A788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096000" y="3041374"/>
            <a:ext cx="4038599" cy="235226"/>
          </a:xfrm>
          <a:prstGeom prst="rect">
            <a:avLst/>
          </a:prstGeom>
          <a:noFill/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6096000" y="4836319"/>
            <a:ext cx="4191000" cy="457200"/>
          </a:xfrm>
          <a:prstGeom prst="rect">
            <a:avLst/>
          </a:prstGeom>
          <a:noFill/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/>
          </a:p>
        </p:txBody>
      </p:sp>
      <p:cxnSp>
        <p:nvCxnSpPr>
          <p:cNvPr id="10" name="Gerade Verbindung mit Pfeil 9"/>
          <p:cNvCxnSpPr/>
          <p:nvPr/>
        </p:nvCxnSpPr>
        <p:spPr>
          <a:xfrm rot="5400000">
            <a:off x="7556257" y="4648994"/>
            <a:ext cx="1219200" cy="1588"/>
          </a:xfrm>
          <a:prstGeom prst="straightConnector1">
            <a:avLst/>
          </a:prstGeom>
          <a:ln w="12700"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>
            <a:cxnSpLocks/>
          </p:cNvCxnSpPr>
          <p:nvPr/>
        </p:nvCxnSpPr>
        <p:spPr>
          <a:xfrm>
            <a:off x="9901237" y="4152902"/>
            <a:ext cx="0" cy="1092993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Explosion 1 17"/>
          <p:cNvSpPr/>
          <p:nvPr/>
        </p:nvSpPr>
        <p:spPr>
          <a:xfrm>
            <a:off x="8763000" y="2057400"/>
            <a:ext cx="914400" cy="914400"/>
          </a:xfrm>
          <a:prstGeom prst="irregularSeal1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/>
          </a:p>
        </p:txBody>
      </p:sp>
      <p:cxnSp>
        <p:nvCxnSpPr>
          <p:cNvPr id="20" name="Gerade Verbindung mit Pfeil 19"/>
          <p:cNvCxnSpPr/>
          <p:nvPr/>
        </p:nvCxnSpPr>
        <p:spPr>
          <a:xfrm rot="16200000" flipH="1">
            <a:off x="8115300" y="4000500"/>
            <a:ext cx="2514600" cy="30480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 rot="5400000" flipH="1" flipV="1">
            <a:off x="7696200" y="3962400"/>
            <a:ext cx="2362200" cy="38100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/>
        </p:nvSpPr>
        <p:spPr>
          <a:xfrm>
            <a:off x="6096000" y="5286375"/>
            <a:ext cx="4191000" cy="985044"/>
          </a:xfrm>
          <a:prstGeom prst="rect">
            <a:avLst/>
          </a:prstGeom>
          <a:noFill/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4D9D1320-40DD-BF4C-98F6-E83EAB759E5E}"/>
              </a:ext>
            </a:extLst>
          </p:cNvPr>
          <p:cNvSpPr txBox="1"/>
          <p:nvPr/>
        </p:nvSpPr>
        <p:spPr>
          <a:xfrm>
            <a:off x="9667797" y="4098242"/>
            <a:ext cx="307777" cy="76238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e-DE" sz="800" dirty="0" err="1">
                <a:solidFill>
                  <a:schemeClr val="accent2"/>
                </a:solidFill>
              </a:rPr>
              <a:t>Synchronization</a:t>
            </a:r>
            <a:endParaRPr lang="de-DE" sz="800" dirty="0">
              <a:solidFill>
                <a:schemeClr val="accent2"/>
              </a:solidFill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4982F666-D253-6B48-BD64-9DABBE2CD8AF}"/>
              </a:ext>
            </a:extLst>
          </p:cNvPr>
          <p:cNvSpPr txBox="1"/>
          <p:nvPr/>
        </p:nvSpPr>
        <p:spPr>
          <a:xfrm>
            <a:off x="7926457" y="4122553"/>
            <a:ext cx="307777" cy="76238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e-DE" sz="800" dirty="0" err="1">
                <a:solidFill>
                  <a:schemeClr val="accent2"/>
                </a:solidFill>
              </a:rPr>
              <a:t>Synchronization</a:t>
            </a:r>
            <a:endParaRPr lang="de-DE" sz="800" dirty="0">
              <a:solidFill>
                <a:schemeClr val="accent2"/>
              </a:solidFill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7D901CAE-514D-484D-9192-BD1C36E6EF5E}"/>
              </a:ext>
            </a:extLst>
          </p:cNvPr>
          <p:cNvSpPr txBox="1"/>
          <p:nvPr/>
        </p:nvSpPr>
        <p:spPr>
          <a:xfrm>
            <a:off x="10442954" y="5302216"/>
            <a:ext cx="83708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Entrainment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Geschweifte Klammer rechts 25">
            <a:extLst>
              <a:ext uri="{FF2B5EF4-FFF2-40B4-BE49-F238E27FC236}">
                <a16:creationId xmlns:a16="http://schemas.microsoft.com/office/drawing/2014/main" id="{A270F0CE-F019-F647-A163-A52797F7BB61}"/>
              </a:ext>
            </a:extLst>
          </p:cNvPr>
          <p:cNvSpPr/>
          <p:nvPr/>
        </p:nvSpPr>
        <p:spPr>
          <a:xfrm>
            <a:off x="10365619" y="4884941"/>
            <a:ext cx="77724" cy="1087234"/>
          </a:xfrm>
          <a:prstGeom prst="righ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45992BD9-049A-2746-B4E3-65CA8E4DF940}"/>
              </a:ext>
            </a:extLst>
          </p:cNvPr>
          <p:cNvSpPr txBox="1"/>
          <p:nvPr/>
        </p:nvSpPr>
        <p:spPr>
          <a:xfrm>
            <a:off x="6096000" y="6031596"/>
            <a:ext cx="36647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Responsiveness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Entrainment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synchronization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integrating</a:t>
            </a:r>
            <a:r>
              <a:rPr lang="de-DE" sz="1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1000" dirty="0" err="1">
                <a:solidFill>
                  <a:schemeClr val="accent1">
                    <a:lumMod val="50000"/>
                  </a:schemeClr>
                </a:solidFill>
              </a:rPr>
              <a:t>alarm</a:t>
            </a:r>
            <a:endParaRPr lang="de-DE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7F5B2AF-DED3-4E4A-82B2-CD5603F0B704}"/>
              </a:ext>
            </a:extLst>
          </p:cNvPr>
          <p:cNvSpPr/>
          <p:nvPr/>
        </p:nvSpPr>
        <p:spPr>
          <a:xfrm>
            <a:off x="9392478" y="3539994"/>
            <a:ext cx="707166" cy="235226"/>
          </a:xfrm>
          <a:prstGeom prst="rect">
            <a:avLst/>
          </a:prstGeom>
          <a:noFill/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6D4CE2C6-E743-0041-8EFA-52FDB4FD3E27}"/>
              </a:ext>
            </a:extLst>
          </p:cNvPr>
          <p:cNvSpPr txBox="1"/>
          <p:nvPr/>
        </p:nvSpPr>
        <p:spPr>
          <a:xfrm>
            <a:off x="1633544" y="2042993"/>
            <a:ext cx="10086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accent1">
                    <a:lumMod val="50000"/>
                  </a:schemeClr>
                </a:solidFill>
              </a:rPr>
              <a:t>1) Environment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DAFB757D-37D7-4D43-9199-7045CD78E896}"/>
              </a:ext>
            </a:extLst>
          </p:cNvPr>
          <p:cNvSpPr txBox="1"/>
          <p:nvPr/>
        </p:nvSpPr>
        <p:spPr>
          <a:xfrm>
            <a:off x="1869034" y="3898330"/>
            <a:ext cx="6383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accent1">
                    <a:lumMod val="50000"/>
                  </a:schemeClr>
                </a:solidFill>
              </a:rPr>
              <a:t>2) Infant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A95102CC-C9E4-1E42-B25B-838DA9C5ED69}"/>
              </a:ext>
            </a:extLst>
          </p:cNvPr>
          <p:cNvSpPr txBox="1"/>
          <p:nvPr/>
        </p:nvSpPr>
        <p:spPr>
          <a:xfrm>
            <a:off x="1925189" y="5437359"/>
            <a:ext cx="8210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>
                <a:solidFill>
                  <a:schemeClr val="accent1">
                    <a:lumMod val="50000"/>
                  </a:schemeClr>
                </a:solidFill>
              </a:rPr>
              <a:t>3) </a:t>
            </a:r>
            <a:r>
              <a:rPr lang="de-DE" sz="1000" b="1" dirty="0" err="1">
                <a:solidFill>
                  <a:schemeClr val="accent1">
                    <a:lumMod val="50000"/>
                  </a:schemeClr>
                </a:solidFill>
              </a:rPr>
              <a:t>Therapist</a:t>
            </a:r>
            <a:endParaRPr lang="de-DE" sz="1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Geschweifte Klammer links 31">
            <a:extLst>
              <a:ext uri="{FF2B5EF4-FFF2-40B4-BE49-F238E27FC236}">
                <a16:creationId xmlns:a16="http://schemas.microsoft.com/office/drawing/2014/main" id="{99965CB6-BA2F-0B4D-8AD6-A58E72AFC4CB}"/>
              </a:ext>
            </a:extLst>
          </p:cNvPr>
          <p:cNvSpPr/>
          <p:nvPr/>
        </p:nvSpPr>
        <p:spPr>
          <a:xfrm>
            <a:off x="2590800" y="1817608"/>
            <a:ext cx="155448" cy="696992"/>
          </a:xfrm>
          <a:prstGeom prst="leftBrace">
            <a:avLst>
              <a:gd name="adj1" fmla="val 58753"/>
              <a:gd name="adj2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3" name="Geschweifte Klammer links 32">
            <a:extLst>
              <a:ext uri="{FF2B5EF4-FFF2-40B4-BE49-F238E27FC236}">
                <a16:creationId xmlns:a16="http://schemas.microsoft.com/office/drawing/2014/main" id="{73903E3E-2CBA-304C-917F-4A5D03C40DE7}"/>
              </a:ext>
            </a:extLst>
          </p:cNvPr>
          <p:cNvSpPr/>
          <p:nvPr/>
        </p:nvSpPr>
        <p:spPr>
          <a:xfrm>
            <a:off x="2564429" y="2855910"/>
            <a:ext cx="155448" cy="2331062"/>
          </a:xfrm>
          <a:prstGeom prst="leftBrace">
            <a:avLst>
              <a:gd name="adj1" fmla="val 58753"/>
              <a:gd name="adj2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78A6E965-8C8A-2346-85E8-EA169DB79E8F}"/>
              </a:ext>
            </a:extLst>
          </p:cNvPr>
          <p:cNvSpPr txBox="1"/>
          <p:nvPr/>
        </p:nvSpPr>
        <p:spPr>
          <a:xfrm>
            <a:off x="3112406" y="1571387"/>
            <a:ext cx="53251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err="1">
                <a:solidFill>
                  <a:schemeClr val="accent1">
                    <a:lumMod val="50000"/>
                  </a:schemeClr>
                </a:solidFill>
              </a:rPr>
              <a:t>Seconds</a:t>
            </a:r>
            <a:endParaRPr lang="de-DE" sz="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47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Macintosh PowerPoint</Application>
  <PresentationFormat>Breitbild</PresentationFormat>
  <Paragraphs>29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LTSyntax Regular</vt:lpstr>
      <vt:lpstr>Times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Friederike Haslbeck</dc:creator>
  <cp:lastModifiedBy>Friederike Haslbeck</cp:lastModifiedBy>
  <cp:revision>12</cp:revision>
  <dcterms:created xsi:type="dcterms:W3CDTF">2019-09-23T08:22:11Z</dcterms:created>
  <dcterms:modified xsi:type="dcterms:W3CDTF">2019-09-23T11:54:02Z</dcterms:modified>
</cp:coreProperties>
</file>