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380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4671"/>
  </p:normalViewPr>
  <p:slideViewPr>
    <p:cSldViewPr snapToGrid="0" snapToObjects="1" showGuides="1">
      <p:cViewPr>
        <p:scale>
          <a:sx n="152" d="100"/>
          <a:sy n="152" d="100"/>
        </p:scale>
        <p:origin x="3176" y="-17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CDA74A-0169-7044-8117-7AFDE7BE45E2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6341CD-8215-8741-8A21-41DF7339B4F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4028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14CE75-50D0-5A47-AB13-35F41CA5A9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248AB78-6662-4842-AD80-16A090BA99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25D45E1-39B2-D441-BBB8-49CC36603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BC507-D3A5-1A47-B277-9ECCE0F6749B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9B8DE75-2E90-244D-84DC-42DBBA381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13AEF9A-00AC-5C44-A5CF-285AFDD43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D681B-22CE-1A4F-B01F-48E27F8355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8464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386EAB-4771-6949-BDE5-A3C328F4A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2DDEA36-B375-8042-BDB3-895A59C5B7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C536B81-D550-4A47-AFE0-293FE9778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BC507-D3A5-1A47-B277-9ECCE0F6749B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D206ED6-9657-854C-977D-E6B3979E8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A10FAEC-87D2-4243-AE3E-DBD458972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D681B-22CE-1A4F-B01F-48E27F8355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8474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276EB63-7C0F-3746-88F5-8B1A529CA4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B5BB336-2691-4746-8CD7-A4BB668B16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6F3A5EF-0127-864F-BC6E-BA3FAF885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BC507-D3A5-1A47-B277-9ECCE0F6749B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D204432-B360-1A4E-9A0E-A351FBD32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F1AE893-C51F-FE4A-BAF3-84BA46023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D681B-22CE-1A4F-B01F-48E27F8355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6380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5400B7-7F59-FD48-A764-1A9100669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6E1831A-6A62-3744-A5CB-884E604BE2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1943079-10D2-C84F-B873-C20FD368F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BC507-D3A5-1A47-B277-9ECCE0F6749B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A202398-47D0-E04D-9EE8-59E15577D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DD29A20-8B33-AA49-94D8-4C8928D7F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D681B-22CE-1A4F-B01F-48E27F8355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0028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C481BB-73E1-694D-A798-AD4CEDAFB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BA264DE-4D46-604E-8888-52AFC543E8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958F41B-45E2-A541-AC30-22BFABC35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BC507-D3A5-1A47-B277-9ECCE0F6749B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AF10326-B821-C44C-9FE4-87E581D1A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374A0DE-F3C6-DF4C-80A8-CD858DFA4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D681B-22CE-1A4F-B01F-48E27F8355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7425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EAF467-1B28-CD45-AFE8-7902B1A5E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87B6C8C-212C-3944-A4DF-3C4418730D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9A53957-B206-0D43-B6F3-A72FCDC8EC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BB95016-4B42-8849-865D-815437AEE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BC507-D3A5-1A47-B277-9ECCE0F6749B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8F36139-204A-5F48-A8AE-7D2DA7ED2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80763BF-5849-2443-90D1-48293B95F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D681B-22CE-1A4F-B01F-48E27F8355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7819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360651-CD31-AB44-93A4-36A0AD011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A7D0954-9959-0545-8F9E-B9BCF6D620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5E48BD1-9A3F-8F48-8DAF-13DA50A40C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39B63A3-E8CD-8C4C-BC7A-6D574E87E8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8F80F17-405A-C84E-95FE-F81644451D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970F671-FC42-2A47-A769-5F74CCFD6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BC507-D3A5-1A47-B277-9ECCE0F6749B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4C2DE2E-3075-6341-89E2-5879FEE08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30897D6-4E01-074B-8861-2EDF0CD34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D681B-22CE-1A4F-B01F-48E27F8355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19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4DE145-76C7-9249-8F06-38EDDA00E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77723C8-757D-B346-8C2E-C906D0CFD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BC507-D3A5-1A47-B277-9ECCE0F6749B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CF656BE-AF18-0944-8BDE-6E570C2A6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5908CB2-03B2-AD48-AF81-FF558B194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D681B-22CE-1A4F-B01F-48E27F8355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9462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AC1C1645-4A5E-BD48-AD1E-9701FF449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BC507-D3A5-1A47-B277-9ECCE0F6749B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0AA705C2-A6DA-A44F-B018-D3FD03BCA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AFFD8C9-8F8E-9646-900D-518DAA4AE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D681B-22CE-1A4F-B01F-48E27F8355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0934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1DE587-0410-E441-A1D4-869A613EC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533D704-DFA1-5849-B4EB-E20714B4B4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2372289-BA84-A042-BB11-A035D42867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20CC763-0967-8C47-84FD-E12F17A0F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BC507-D3A5-1A47-B277-9ECCE0F6749B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2225920-0220-6D4B-B75B-8E8436D6F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83469A1-03F4-1148-9CB4-A9C5DEAD1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D681B-22CE-1A4F-B01F-48E27F8355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416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4C83D7-134F-1843-A1B2-DAEDFAA9A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AF746EA-1F6F-C84D-8EF2-FBBFBBB50B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7B0B313-345D-5747-B743-50ED24D93A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D5E89DE-96E8-7744-9A42-E74E141A2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BC507-D3A5-1A47-B277-9ECCE0F6749B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4D78EDC-707F-C641-88AE-81838A182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7FB9E33-884F-7045-9F0E-50E4FF9EC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D681B-22CE-1A4F-B01F-48E27F8355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2618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60CAC842-0354-D14D-B6D3-7E2FCD391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C0A79A0-DCB8-8147-BB4D-97F72B803E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667162D-A9DE-7D47-9A09-AD0BC3643E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ABC507-D3A5-1A47-B277-9ECCE0F6749B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5A4ABBB-E451-7A47-AABB-7E4F8BFD20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DB18736-6B62-6647-A85F-3837B75FDB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0D681B-22CE-1A4F-B01F-48E27F8355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6320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nhaltsplatzhalter 13" descr="Melissa für Präsentation.pdf">
            <a:extLst>
              <a:ext uri="{FF2B5EF4-FFF2-40B4-BE49-F238E27FC236}">
                <a16:creationId xmlns:a16="http://schemas.microsoft.com/office/drawing/2014/main" id="{51A40AAF-8BE7-5D48-81D3-7BA7168635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0533" r="-60533"/>
          <a:stretch>
            <a:fillRect/>
          </a:stretch>
        </p:blipFill>
        <p:spPr>
          <a:xfrm>
            <a:off x="-3366654" y="-1685075"/>
            <a:ext cx="18925307" cy="12115512"/>
          </a:xfrm>
          <a:prstGeom prst="rect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0160896E-7699-4243-8323-C4D74BF52D4F}"/>
              </a:ext>
            </a:extLst>
          </p:cNvPr>
          <p:cNvSpPr txBox="1"/>
          <p:nvPr/>
        </p:nvSpPr>
        <p:spPr>
          <a:xfrm>
            <a:off x="3752923" y="5863634"/>
            <a:ext cx="314380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 err="1">
                <a:solidFill>
                  <a:schemeClr val="accent1">
                    <a:lumMod val="50000"/>
                  </a:schemeClr>
                </a:solidFill>
              </a:rPr>
              <a:t>Responsiveness</a:t>
            </a:r>
            <a:r>
              <a:rPr lang="de-DE" sz="1000" dirty="0">
                <a:solidFill>
                  <a:schemeClr val="accent1">
                    <a:lumMod val="50000"/>
                  </a:schemeClr>
                </a:solidFill>
              </a:rPr>
              <a:t>: </a:t>
            </a:r>
            <a:r>
              <a:rPr lang="de-DE" sz="1000" dirty="0" err="1">
                <a:solidFill>
                  <a:schemeClr val="accent1">
                    <a:lumMod val="50000"/>
                  </a:schemeClr>
                </a:solidFill>
              </a:rPr>
              <a:t>musical</a:t>
            </a:r>
            <a:r>
              <a:rPr lang="de-DE" sz="10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de-DE" sz="1000" dirty="0" err="1">
                <a:solidFill>
                  <a:schemeClr val="accent1">
                    <a:lumMod val="50000"/>
                  </a:schemeClr>
                </a:solidFill>
              </a:rPr>
              <a:t>holding</a:t>
            </a:r>
            <a:r>
              <a:rPr lang="de-DE" sz="1000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de-DE" sz="1000" dirty="0" err="1">
                <a:solidFill>
                  <a:schemeClr val="accent1">
                    <a:lumMod val="50000"/>
                  </a:schemeClr>
                </a:solidFill>
              </a:rPr>
              <a:t>relaxation</a:t>
            </a:r>
            <a:r>
              <a:rPr lang="de-DE" sz="1000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de-DE" sz="1000" dirty="0" err="1">
                <a:solidFill>
                  <a:schemeClr val="accent1">
                    <a:lumMod val="50000"/>
                  </a:schemeClr>
                </a:solidFill>
              </a:rPr>
              <a:t>stabilization</a:t>
            </a:r>
            <a:endParaRPr lang="de-DE" sz="1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BFB40257-030E-6B47-94A2-3585794C7AF0}"/>
              </a:ext>
            </a:extLst>
          </p:cNvPr>
          <p:cNvSpPr txBox="1"/>
          <p:nvPr/>
        </p:nvSpPr>
        <p:spPr>
          <a:xfrm>
            <a:off x="2431496" y="1635542"/>
            <a:ext cx="53251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dirty="0" err="1">
                <a:solidFill>
                  <a:schemeClr val="accent1">
                    <a:lumMod val="50000"/>
                  </a:schemeClr>
                </a:solidFill>
              </a:rPr>
              <a:t>Seconds</a:t>
            </a:r>
            <a:endParaRPr lang="de-DE" sz="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61CB0F4F-076B-6F45-83ED-F46E738509E8}"/>
              </a:ext>
            </a:extLst>
          </p:cNvPr>
          <p:cNvSpPr txBox="1"/>
          <p:nvPr/>
        </p:nvSpPr>
        <p:spPr>
          <a:xfrm>
            <a:off x="358479" y="3902248"/>
            <a:ext cx="6383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b="1" dirty="0">
                <a:solidFill>
                  <a:schemeClr val="accent1">
                    <a:lumMod val="50000"/>
                  </a:schemeClr>
                </a:solidFill>
              </a:rPr>
              <a:t>2) Infant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410C7896-3E41-5E47-A771-EBDE28381F71}"/>
              </a:ext>
            </a:extLst>
          </p:cNvPr>
          <p:cNvSpPr txBox="1"/>
          <p:nvPr/>
        </p:nvSpPr>
        <p:spPr>
          <a:xfrm>
            <a:off x="933622" y="5538642"/>
            <a:ext cx="8210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b="1" dirty="0">
                <a:solidFill>
                  <a:schemeClr val="accent1">
                    <a:lumMod val="50000"/>
                  </a:schemeClr>
                </a:solidFill>
              </a:rPr>
              <a:t>3) </a:t>
            </a:r>
            <a:r>
              <a:rPr lang="de-DE" sz="1000" b="1" dirty="0" err="1">
                <a:solidFill>
                  <a:schemeClr val="accent1">
                    <a:lumMod val="50000"/>
                  </a:schemeClr>
                </a:solidFill>
              </a:rPr>
              <a:t>Therapist</a:t>
            </a:r>
            <a:endParaRPr lang="de-DE" sz="1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8AABA5FF-D60E-0F44-8EFD-DEAA8774B6C4}"/>
              </a:ext>
            </a:extLst>
          </p:cNvPr>
          <p:cNvSpPr txBox="1"/>
          <p:nvPr/>
        </p:nvSpPr>
        <p:spPr>
          <a:xfrm>
            <a:off x="46607" y="2117313"/>
            <a:ext cx="100860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b="1" dirty="0">
                <a:solidFill>
                  <a:schemeClr val="accent1">
                    <a:lumMod val="50000"/>
                  </a:schemeClr>
                </a:solidFill>
              </a:rPr>
              <a:t>1) Environment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465A63D7-9100-6240-B65D-35A6B760A510}"/>
              </a:ext>
            </a:extLst>
          </p:cNvPr>
          <p:cNvSpPr txBox="1"/>
          <p:nvPr/>
        </p:nvSpPr>
        <p:spPr>
          <a:xfrm>
            <a:off x="1128753" y="2876439"/>
            <a:ext cx="1216646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sz="1000" dirty="0">
                <a:solidFill>
                  <a:schemeClr val="accent1">
                    <a:lumMod val="50000"/>
                  </a:schemeClr>
                </a:solidFill>
              </a:rPr>
              <a:t>a) </a:t>
            </a:r>
            <a:r>
              <a:rPr lang="de-DE" sz="1000" dirty="0" err="1">
                <a:solidFill>
                  <a:schemeClr val="accent1">
                    <a:lumMod val="50000"/>
                  </a:schemeClr>
                </a:solidFill>
              </a:rPr>
              <a:t>behavioral</a:t>
            </a:r>
            <a:r>
              <a:rPr lang="de-DE" sz="10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de-DE" sz="1000" dirty="0" err="1">
                <a:solidFill>
                  <a:schemeClr val="accent1">
                    <a:lumMod val="50000"/>
                  </a:schemeClr>
                </a:solidFill>
              </a:rPr>
              <a:t>state</a:t>
            </a:r>
            <a:endParaRPr lang="de-DE" sz="1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FE1A5A01-9088-4447-8692-12F492D3F0D9}"/>
              </a:ext>
            </a:extLst>
          </p:cNvPr>
          <p:cNvSpPr txBox="1"/>
          <p:nvPr/>
        </p:nvSpPr>
        <p:spPr>
          <a:xfrm>
            <a:off x="1555441" y="3429000"/>
            <a:ext cx="763351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sz="1000" dirty="0">
                <a:solidFill>
                  <a:schemeClr val="accent1">
                    <a:lumMod val="50000"/>
                  </a:schemeClr>
                </a:solidFill>
              </a:rPr>
              <a:t>b) </a:t>
            </a:r>
            <a:r>
              <a:rPr lang="de-DE" sz="1000" dirty="0" err="1">
                <a:solidFill>
                  <a:schemeClr val="accent1">
                    <a:lumMod val="50000"/>
                  </a:schemeClr>
                </a:solidFill>
              </a:rPr>
              <a:t>gestures</a:t>
            </a:r>
            <a:endParaRPr lang="de-DE" sz="1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ABF5F8E8-01C6-9542-B6E4-954EF1D6600E}"/>
              </a:ext>
            </a:extLst>
          </p:cNvPr>
          <p:cNvSpPr txBox="1"/>
          <p:nvPr/>
        </p:nvSpPr>
        <p:spPr>
          <a:xfrm>
            <a:off x="1326633" y="4461530"/>
            <a:ext cx="936475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sz="1000" dirty="0">
                <a:solidFill>
                  <a:schemeClr val="accent1">
                    <a:lumMod val="50000"/>
                  </a:schemeClr>
                </a:solidFill>
              </a:rPr>
              <a:t>d) </a:t>
            </a:r>
            <a:r>
              <a:rPr lang="de-DE" sz="1000" dirty="0" err="1">
                <a:solidFill>
                  <a:schemeClr val="accent1">
                    <a:lumMod val="50000"/>
                  </a:schemeClr>
                </a:solidFill>
              </a:rPr>
              <a:t>vocalization</a:t>
            </a:r>
            <a:endParaRPr lang="de-DE" sz="1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6419424C-FCE7-FA43-9263-642CC3F02580}"/>
              </a:ext>
            </a:extLst>
          </p:cNvPr>
          <p:cNvSpPr txBox="1"/>
          <p:nvPr/>
        </p:nvSpPr>
        <p:spPr>
          <a:xfrm>
            <a:off x="1439951" y="4961280"/>
            <a:ext cx="821059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sz="1000" dirty="0" err="1">
                <a:solidFill>
                  <a:schemeClr val="accent1">
                    <a:lumMod val="50000"/>
                  </a:schemeClr>
                </a:solidFill>
              </a:rPr>
              <a:t>e</a:t>
            </a:r>
            <a:r>
              <a:rPr lang="de-DE" sz="1000" dirty="0">
                <a:solidFill>
                  <a:schemeClr val="accent1">
                    <a:lumMod val="50000"/>
                  </a:schemeClr>
                </a:solidFill>
              </a:rPr>
              <a:t>) </a:t>
            </a:r>
            <a:r>
              <a:rPr lang="de-DE" sz="1000" dirty="0" err="1">
                <a:solidFill>
                  <a:schemeClr val="accent1">
                    <a:lumMod val="50000"/>
                  </a:schemeClr>
                </a:solidFill>
              </a:rPr>
              <a:t>breathing</a:t>
            </a:r>
            <a:endParaRPr lang="de-DE" sz="1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007093D1-5EFF-D343-AC60-3980C95E1A68}"/>
              </a:ext>
            </a:extLst>
          </p:cNvPr>
          <p:cNvSpPr txBox="1"/>
          <p:nvPr/>
        </p:nvSpPr>
        <p:spPr>
          <a:xfrm>
            <a:off x="1794870" y="1843976"/>
            <a:ext cx="461986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sz="1000" dirty="0" err="1">
                <a:solidFill>
                  <a:schemeClr val="accent1">
                    <a:lumMod val="50000"/>
                  </a:schemeClr>
                </a:solidFill>
              </a:rPr>
              <a:t>noise</a:t>
            </a:r>
            <a:endParaRPr lang="de-DE" sz="1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D2D942DF-144E-DB45-A299-6B4B6798AF6E}"/>
              </a:ext>
            </a:extLst>
          </p:cNvPr>
          <p:cNvSpPr txBox="1"/>
          <p:nvPr/>
        </p:nvSpPr>
        <p:spPr>
          <a:xfrm>
            <a:off x="1290302" y="2290021"/>
            <a:ext cx="1055097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sz="1000" dirty="0" err="1">
                <a:solidFill>
                  <a:schemeClr val="accent1">
                    <a:lumMod val="50000"/>
                  </a:schemeClr>
                </a:solidFill>
              </a:rPr>
              <a:t>monitor</a:t>
            </a:r>
            <a:r>
              <a:rPr lang="de-DE" sz="10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de-DE" sz="1000" dirty="0" err="1">
                <a:solidFill>
                  <a:schemeClr val="accent1">
                    <a:lumMod val="50000"/>
                  </a:schemeClr>
                </a:solidFill>
              </a:rPr>
              <a:t>beeping</a:t>
            </a:r>
            <a:endParaRPr lang="de-DE" sz="1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1" name="Geschweifte Klammer links 20">
            <a:extLst>
              <a:ext uri="{FF2B5EF4-FFF2-40B4-BE49-F238E27FC236}">
                <a16:creationId xmlns:a16="http://schemas.microsoft.com/office/drawing/2014/main" id="{A674A8E8-D041-F547-9FB3-319353A140F7}"/>
              </a:ext>
            </a:extLst>
          </p:cNvPr>
          <p:cNvSpPr/>
          <p:nvPr/>
        </p:nvSpPr>
        <p:spPr>
          <a:xfrm>
            <a:off x="1008538" y="1864721"/>
            <a:ext cx="155448" cy="696992"/>
          </a:xfrm>
          <a:prstGeom prst="leftBrace">
            <a:avLst>
              <a:gd name="adj1" fmla="val 58753"/>
              <a:gd name="adj2" fmla="val 50000"/>
            </a:avLst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04110B19-928C-4141-99D4-02714810AB57}"/>
              </a:ext>
            </a:extLst>
          </p:cNvPr>
          <p:cNvSpPr/>
          <p:nvPr/>
        </p:nvSpPr>
        <p:spPr>
          <a:xfrm>
            <a:off x="1849120" y="5225433"/>
            <a:ext cx="6027120" cy="1065150"/>
          </a:xfrm>
          <a:prstGeom prst="ellipse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" name="Geschweifte Klammer rechts 25">
            <a:extLst>
              <a:ext uri="{FF2B5EF4-FFF2-40B4-BE49-F238E27FC236}">
                <a16:creationId xmlns:a16="http://schemas.microsoft.com/office/drawing/2014/main" id="{BEF480D9-8F8C-4844-9A8D-AB8DEA205FBA}"/>
              </a:ext>
            </a:extLst>
          </p:cNvPr>
          <p:cNvSpPr/>
          <p:nvPr/>
        </p:nvSpPr>
        <p:spPr>
          <a:xfrm>
            <a:off x="10093107" y="5070110"/>
            <a:ext cx="155448" cy="658015"/>
          </a:xfrm>
          <a:prstGeom prst="rightBrac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99561D55-3302-2B4E-B6F6-CC5FC63E849B}"/>
              </a:ext>
            </a:extLst>
          </p:cNvPr>
          <p:cNvSpPr txBox="1"/>
          <p:nvPr/>
        </p:nvSpPr>
        <p:spPr>
          <a:xfrm>
            <a:off x="10249412" y="5276006"/>
            <a:ext cx="837089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sz="1000" dirty="0" err="1">
                <a:solidFill>
                  <a:schemeClr val="accent1">
                    <a:lumMod val="50000"/>
                  </a:schemeClr>
                </a:solidFill>
              </a:rPr>
              <a:t>Entrainment</a:t>
            </a:r>
            <a:endParaRPr lang="de-DE" sz="1000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22" name="Gerade Verbindung mit Pfeil 21">
            <a:extLst>
              <a:ext uri="{FF2B5EF4-FFF2-40B4-BE49-F238E27FC236}">
                <a16:creationId xmlns:a16="http://schemas.microsoft.com/office/drawing/2014/main" id="{90609DA9-F4E2-184D-A94D-8C135235664B}"/>
              </a:ext>
            </a:extLst>
          </p:cNvPr>
          <p:cNvCxnSpPr>
            <a:cxnSpLocks/>
          </p:cNvCxnSpPr>
          <p:nvPr/>
        </p:nvCxnSpPr>
        <p:spPr>
          <a:xfrm>
            <a:off x="3928954" y="3808708"/>
            <a:ext cx="0" cy="1673196"/>
          </a:xfrm>
          <a:prstGeom prst="straightConnector1">
            <a:avLst/>
          </a:prstGeom>
          <a:ln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mit Pfeil 23">
            <a:extLst>
              <a:ext uri="{FF2B5EF4-FFF2-40B4-BE49-F238E27FC236}">
                <a16:creationId xmlns:a16="http://schemas.microsoft.com/office/drawing/2014/main" id="{3533C049-17A0-D04D-8D51-D80A7A5804E4}"/>
              </a:ext>
            </a:extLst>
          </p:cNvPr>
          <p:cNvCxnSpPr>
            <a:cxnSpLocks/>
          </p:cNvCxnSpPr>
          <p:nvPr/>
        </p:nvCxnSpPr>
        <p:spPr>
          <a:xfrm>
            <a:off x="4895016" y="3748007"/>
            <a:ext cx="0" cy="1673196"/>
          </a:xfrm>
          <a:prstGeom prst="straightConnector1">
            <a:avLst/>
          </a:prstGeom>
          <a:ln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mit Pfeil 27">
            <a:extLst>
              <a:ext uri="{FF2B5EF4-FFF2-40B4-BE49-F238E27FC236}">
                <a16:creationId xmlns:a16="http://schemas.microsoft.com/office/drawing/2014/main" id="{1A79B8BE-6D35-FA4B-B6BB-D7D88A8A6680}"/>
              </a:ext>
            </a:extLst>
          </p:cNvPr>
          <p:cNvCxnSpPr>
            <a:cxnSpLocks/>
          </p:cNvCxnSpPr>
          <p:nvPr/>
        </p:nvCxnSpPr>
        <p:spPr>
          <a:xfrm>
            <a:off x="5561442" y="3849031"/>
            <a:ext cx="0" cy="1673196"/>
          </a:xfrm>
          <a:prstGeom prst="straightConnector1">
            <a:avLst/>
          </a:prstGeom>
          <a:ln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feld 28">
            <a:extLst>
              <a:ext uri="{FF2B5EF4-FFF2-40B4-BE49-F238E27FC236}">
                <a16:creationId xmlns:a16="http://schemas.microsoft.com/office/drawing/2014/main" id="{8D89BCC6-084C-F745-9B38-BAAB822D75B7}"/>
              </a:ext>
            </a:extLst>
          </p:cNvPr>
          <p:cNvSpPr txBox="1"/>
          <p:nvPr/>
        </p:nvSpPr>
        <p:spPr>
          <a:xfrm>
            <a:off x="3712385" y="4400952"/>
            <a:ext cx="307777" cy="762388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de-DE" sz="800" dirty="0" err="1">
                <a:solidFill>
                  <a:srgbClr val="C00000"/>
                </a:solidFill>
              </a:rPr>
              <a:t>Synchronization</a:t>
            </a:r>
            <a:endParaRPr lang="de-DE" sz="800" dirty="0">
              <a:solidFill>
                <a:srgbClr val="C00000"/>
              </a:solidFill>
            </a:endParaRPr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A8BC7658-A319-4C41-8683-CFB4CD846041}"/>
              </a:ext>
            </a:extLst>
          </p:cNvPr>
          <p:cNvSpPr txBox="1"/>
          <p:nvPr/>
        </p:nvSpPr>
        <p:spPr>
          <a:xfrm>
            <a:off x="4686587" y="4372681"/>
            <a:ext cx="307777" cy="762388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de-DE" sz="800" dirty="0" err="1">
                <a:solidFill>
                  <a:srgbClr val="C00000"/>
                </a:solidFill>
              </a:rPr>
              <a:t>Synchronization</a:t>
            </a:r>
            <a:endParaRPr lang="de-DE" sz="800" dirty="0">
              <a:solidFill>
                <a:srgbClr val="C00000"/>
              </a:solidFill>
            </a:endParaRPr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A913944A-2F87-7B4D-B316-764C0E9B2416}"/>
              </a:ext>
            </a:extLst>
          </p:cNvPr>
          <p:cNvSpPr txBox="1"/>
          <p:nvPr/>
        </p:nvSpPr>
        <p:spPr>
          <a:xfrm>
            <a:off x="5353012" y="4353275"/>
            <a:ext cx="307777" cy="762388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de-DE" sz="800" dirty="0" err="1">
                <a:solidFill>
                  <a:srgbClr val="C00000"/>
                </a:solidFill>
              </a:rPr>
              <a:t>Synchronization</a:t>
            </a:r>
            <a:endParaRPr lang="de-DE" sz="800" dirty="0">
              <a:solidFill>
                <a:srgbClr val="C00000"/>
              </a:solidFill>
            </a:endParaRPr>
          </a:p>
        </p:txBody>
      </p:sp>
      <p:cxnSp>
        <p:nvCxnSpPr>
          <p:cNvPr id="33" name="Gerade Verbindung mit Pfeil 32">
            <a:extLst>
              <a:ext uri="{FF2B5EF4-FFF2-40B4-BE49-F238E27FC236}">
                <a16:creationId xmlns:a16="http://schemas.microsoft.com/office/drawing/2014/main" id="{96B835AE-7D6E-6746-9CED-0800E8EE3532}"/>
              </a:ext>
            </a:extLst>
          </p:cNvPr>
          <p:cNvCxnSpPr>
            <a:cxnSpLocks/>
          </p:cNvCxnSpPr>
          <p:nvPr/>
        </p:nvCxnSpPr>
        <p:spPr>
          <a:xfrm>
            <a:off x="6495974" y="3849031"/>
            <a:ext cx="0" cy="1572172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feld 34">
            <a:extLst>
              <a:ext uri="{FF2B5EF4-FFF2-40B4-BE49-F238E27FC236}">
                <a16:creationId xmlns:a16="http://schemas.microsoft.com/office/drawing/2014/main" id="{9F05FDC1-2377-1D43-874F-7D5FC08B8A13}"/>
              </a:ext>
            </a:extLst>
          </p:cNvPr>
          <p:cNvSpPr txBox="1"/>
          <p:nvPr/>
        </p:nvSpPr>
        <p:spPr>
          <a:xfrm>
            <a:off x="6273805" y="4344640"/>
            <a:ext cx="307777" cy="762388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de-DE" sz="800" dirty="0" err="1">
                <a:solidFill>
                  <a:schemeClr val="accent2"/>
                </a:solidFill>
              </a:rPr>
              <a:t>Synchronization</a:t>
            </a:r>
            <a:endParaRPr lang="de-DE" sz="800" dirty="0">
              <a:solidFill>
                <a:schemeClr val="accent2"/>
              </a:solidFill>
            </a:endParaRPr>
          </a:p>
        </p:txBody>
      </p:sp>
      <p:cxnSp>
        <p:nvCxnSpPr>
          <p:cNvPr id="36" name="Gerade Verbindung 35">
            <a:extLst>
              <a:ext uri="{FF2B5EF4-FFF2-40B4-BE49-F238E27FC236}">
                <a16:creationId xmlns:a16="http://schemas.microsoft.com/office/drawing/2014/main" id="{A3152C54-3605-A444-949A-3F1E9101DDF8}"/>
              </a:ext>
            </a:extLst>
          </p:cNvPr>
          <p:cNvCxnSpPr>
            <a:cxnSpLocks/>
          </p:cNvCxnSpPr>
          <p:nvPr/>
        </p:nvCxnSpPr>
        <p:spPr>
          <a:xfrm>
            <a:off x="6165850" y="3748007"/>
            <a:ext cx="977900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Gerade Verbindung 36">
            <a:extLst>
              <a:ext uri="{FF2B5EF4-FFF2-40B4-BE49-F238E27FC236}">
                <a16:creationId xmlns:a16="http://schemas.microsoft.com/office/drawing/2014/main" id="{C98C572C-CBB4-DB4D-BE29-1ED33535A055}"/>
              </a:ext>
            </a:extLst>
          </p:cNvPr>
          <p:cNvCxnSpPr>
            <a:cxnSpLocks/>
          </p:cNvCxnSpPr>
          <p:nvPr/>
        </p:nvCxnSpPr>
        <p:spPr>
          <a:xfrm>
            <a:off x="5894246" y="3832934"/>
            <a:ext cx="628354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mit Pfeil 43">
            <a:extLst>
              <a:ext uri="{FF2B5EF4-FFF2-40B4-BE49-F238E27FC236}">
                <a16:creationId xmlns:a16="http://schemas.microsoft.com/office/drawing/2014/main" id="{70AA4D72-1CDE-5942-A90C-CA3B395018B7}"/>
              </a:ext>
            </a:extLst>
          </p:cNvPr>
          <p:cNvCxnSpPr>
            <a:cxnSpLocks/>
          </p:cNvCxnSpPr>
          <p:nvPr/>
        </p:nvCxnSpPr>
        <p:spPr>
          <a:xfrm>
            <a:off x="6057933" y="3849031"/>
            <a:ext cx="0" cy="1662889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feld 46">
            <a:extLst>
              <a:ext uri="{FF2B5EF4-FFF2-40B4-BE49-F238E27FC236}">
                <a16:creationId xmlns:a16="http://schemas.microsoft.com/office/drawing/2014/main" id="{31010BE8-CFF6-544E-AB91-AE6AE57ABE30}"/>
              </a:ext>
            </a:extLst>
          </p:cNvPr>
          <p:cNvSpPr txBox="1"/>
          <p:nvPr/>
        </p:nvSpPr>
        <p:spPr>
          <a:xfrm>
            <a:off x="5842062" y="4353275"/>
            <a:ext cx="307777" cy="762388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de-DE" sz="800" dirty="0" err="1">
                <a:solidFill>
                  <a:schemeClr val="accent2"/>
                </a:solidFill>
              </a:rPr>
              <a:t>Synchronization</a:t>
            </a:r>
            <a:endParaRPr lang="de-DE" sz="800" dirty="0">
              <a:solidFill>
                <a:schemeClr val="accent2"/>
              </a:solidFill>
            </a:endParaRPr>
          </a:p>
        </p:txBody>
      </p:sp>
      <p:sp>
        <p:nvSpPr>
          <p:cNvPr id="57" name="Rechteck 56">
            <a:extLst>
              <a:ext uri="{FF2B5EF4-FFF2-40B4-BE49-F238E27FC236}">
                <a16:creationId xmlns:a16="http://schemas.microsoft.com/office/drawing/2014/main" id="{FDB1E4F5-C6BE-B24C-9B7E-10970B07B3BB}"/>
              </a:ext>
            </a:extLst>
          </p:cNvPr>
          <p:cNvSpPr/>
          <p:nvPr/>
        </p:nvSpPr>
        <p:spPr>
          <a:xfrm>
            <a:off x="9127886" y="1572050"/>
            <a:ext cx="2223315" cy="50217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8" name="Textfeld 57">
            <a:extLst>
              <a:ext uri="{FF2B5EF4-FFF2-40B4-BE49-F238E27FC236}">
                <a16:creationId xmlns:a16="http://schemas.microsoft.com/office/drawing/2014/main" id="{C05042CC-C565-D04D-B041-6A422D7DF73F}"/>
              </a:ext>
            </a:extLst>
          </p:cNvPr>
          <p:cNvSpPr txBox="1"/>
          <p:nvPr/>
        </p:nvSpPr>
        <p:spPr>
          <a:xfrm>
            <a:off x="6591622" y="3136560"/>
            <a:ext cx="141897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>
                <a:solidFill>
                  <a:schemeClr val="accent1">
                    <a:lumMod val="50000"/>
                  </a:schemeClr>
                </a:solidFill>
              </a:rPr>
              <a:t>Relaxation, </a:t>
            </a:r>
            <a:r>
              <a:rPr lang="de-DE" sz="1000" dirty="0" err="1">
                <a:solidFill>
                  <a:schemeClr val="accent1">
                    <a:lumMod val="50000"/>
                  </a:schemeClr>
                </a:solidFill>
              </a:rPr>
              <a:t>stabilization</a:t>
            </a:r>
            <a:endParaRPr lang="de-DE" sz="1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353CD2F9-3610-C147-8764-D4500B490F9C}"/>
              </a:ext>
            </a:extLst>
          </p:cNvPr>
          <p:cNvSpPr txBox="1"/>
          <p:nvPr/>
        </p:nvSpPr>
        <p:spPr>
          <a:xfrm>
            <a:off x="9226445" y="5174982"/>
            <a:ext cx="837089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sz="1000" dirty="0" err="1">
                <a:solidFill>
                  <a:schemeClr val="accent1">
                    <a:lumMod val="50000"/>
                  </a:schemeClr>
                </a:solidFill>
              </a:rPr>
              <a:t>Entrainment</a:t>
            </a:r>
            <a:endParaRPr lang="de-DE" sz="1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8" name="Geschweifte Klammer rechts 37">
            <a:extLst>
              <a:ext uri="{FF2B5EF4-FFF2-40B4-BE49-F238E27FC236}">
                <a16:creationId xmlns:a16="http://schemas.microsoft.com/office/drawing/2014/main" id="{E79E9ED7-51F9-D84C-A6B3-2E02EE1930D0}"/>
              </a:ext>
            </a:extLst>
          </p:cNvPr>
          <p:cNvSpPr/>
          <p:nvPr/>
        </p:nvSpPr>
        <p:spPr>
          <a:xfrm>
            <a:off x="9188766" y="4988392"/>
            <a:ext cx="45719" cy="821448"/>
          </a:xfrm>
          <a:prstGeom prst="rightBrac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D346AD93-28CE-E84A-A6B6-DD54213A31B0}"/>
              </a:ext>
            </a:extLst>
          </p:cNvPr>
          <p:cNvSpPr/>
          <p:nvPr/>
        </p:nvSpPr>
        <p:spPr>
          <a:xfrm>
            <a:off x="9046317" y="3053912"/>
            <a:ext cx="9144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0A33A5DD-78CF-8148-A5C4-F2911A889199}"/>
              </a:ext>
            </a:extLst>
          </p:cNvPr>
          <p:cNvSpPr txBox="1"/>
          <p:nvPr/>
        </p:nvSpPr>
        <p:spPr>
          <a:xfrm>
            <a:off x="1063703" y="3928817"/>
            <a:ext cx="1280971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sz="1000" dirty="0">
                <a:solidFill>
                  <a:schemeClr val="accent1">
                    <a:lumMod val="50000"/>
                  </a:schemeClr>
                </a:solidFill>
              </a:rPr>
              <a:t>c) </a:t>
            </a:r>
            <a:r>
              <a:rPr lang="de-DE" sz="1000" dirty="0" err="1">
                <a:solidFill>
                  <a:schemeClr val="accent1">
                    <a:lumMod val="50000"/>
                  </a:schemeClr>
                </a:solidFill>
              </a:rPr>
              <a:t>facial</a:t>
            </a:r>
            <a:r>
              <a:rPr lang="de-DE" sz="10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de-DE" sz="1000" dirty="0" err="1">
                <a:solidFill>
                  <a:schemeClr val="accent1">
                    <a:lumMod val="50000"/>
                  </a:schemeClr>
                </a:solidFill>
              </a:rPr>
              <a:t>expression</a:t>
            </a:r>
            <a:endParaRPr lang="de-DE" sz="1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3" name="Geschweifte Klammer links 22">
            <a:extLst>
              <a:ext uri="{FF2B5EF4-FFF2-40B4-BE49-F238E27FC236}">
                <a16:creationId xmlns:a16="http://schemas.microsoft.com/office/drawing/2014/main" id="{91012B9B-EB0A-354A-B16B-A5BB57CA16E8}"/>
              </a:ext>
            </a:extLst>
          </p:cNvPr>
          <p:cNvSpPr/>
          <p:nvPr/>
        </p:nvSpPr>
        <p:spPr>
          <a:xfrm>
            <a:off x="1002825" y="2905240"/>
            <a:ext cx="155448" cy="2331062"/>
          </a:xfrm>
          <a:prstGeom prst="leftBrace">
            <a:avLst>
              <a:gd name="adj1" fmla="val 58753"/>
              <a:gd name="adj2" fmla="val 50000"/>
            </a:avLst>
          </a:prstGeom>
          <a:ln w="12700"/>
          <a:effectLst>
            <a:reflection stA="45000" endPos="15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4063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</Words>
  <Application>Microsoft Macintosh PowerPoint</Application>
  <PresentationFormat>Breitbild</PresentationFormat>
  <Paragraphs>20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Friederike Haslbeck</dc:creator>
  <cp:lastModifiedBy>Friederike Haslbeck</cp:lastModifiedBy>
  <cp:revision>28</cp:revision>
  <dcterms:created xsi:type="dcterms:W3CDTF">2019-09-20T14:38:46Z</dcterms:created>
  <dcterms:modified xsi:type="dcterms:W3CDTF">2019-09-23T11:55:32Z</dcterms:modified>
</cp:coreProperties>
</file>