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C5E368"/>
    <a:srgbClr val="DAFF3D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3"/>
    <p:restoredTop sz="94765"/>
  </p:normalViewPr>
  <p:slideViewPr>
    <p:cSldViewPr snapToGrid="0" snapToObjects="1">
      <p:cViewPr>
        <p:scale>
          <a:sx n="85" d="100"/>
          <a:sy n="85" d="100"/>
        </p:scale>
        <p:origin x="1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D9179-8F20-6E43-9D81-D5C5FD9F5547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9136C-9E9B-0E45-AE91-81D2E14D6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2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9136C-9E9B-0E45-AE91-81D2E14D6C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0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6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0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4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3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7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1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17B06-F171-384C-AAC0-5E298A99C26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A0AB6-8C9A-2D41-B94F-0E547054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9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microsoft.com/office/2007/relationships/hdphoto" Target="../media/hdphoto1.wdp"/><Relationship Id="rId13" Type="http://schemas.openxmlformats.org/officeDocument/2006/relationships/image" Target="../media/image10.jpg"/><Relationship Id="rId14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tif"/><Relationship Id="rId9" Type="http://schemas.openxmlformats.org/officeDocument/2006/relationships/image" Target="../media/image7.tif"/><Relationship Id="rId10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tiff"/><Relationship Id="rId12" Type="http://schemas.openxmlformats.org/officeDocument/2006/relationships/image" Target="../media/image23.tiff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"/><Relationship Id="rId3" Type="http://schemas.openxmlformats.org/officeDocument/2006/relationships/image" Target="../media/image27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"/><Relationship Id="rId3" Type="http://schemas.openxmlformats.org/officeDocument/2006/relationships/image" Target="../media/image2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7818475" y="365761"/>
            <a:ext cx="4160164" cy="3113382"/>
          </a:xfrm>
          <a:prstGeom prst="rect">
            <a:avLst/>
          </a:prstGeom>
          <a:solidFill>
            <a:srgbClr val="C5E368">
              <a:alpha val="32157"/>
            </a:srgbClr>
          </a:solidFill>
          <a:ln w="38100">
            <a:solidFill>
              <a:srgbClr val="DAFF3D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Doming Options for 3D Cultured Organoids</a:t>
            </a: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937869" y="2632260"/>
            <a:ext cx="3877836" cy="762519"/>
          </a:xfrm>
          <a:prstGeom prst="rect">
            <a:avLst/>
          </a:prstGeom>
          <a:solidFill>
            <a:schemeClr val="bg1"/>
          </a:solidFill>
          <a:ln w="38100">
            <a:solidFill>
              <a:srgbClr val="C5E368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                        Floating Dome                        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</a:t>
            </a:r>
            <a:r>
              <a:rPr lang="en-US" sz="1600" b="1" dirty="0" err="1" smtClean="0">
                <a:solidFill>
                  <a:schemeClr val="tx1"/>
                </a:solidFill>
              </a:rPr>
              <a:t>Parafilm</a:t>
            </a:r>
            <a:r>
              <a:rPr lang="en-US" sz="1600" b="1" dirty="0" smtClean="0">
                <a:solidFill>
                  <a:schemeClr val="tx1"/>
                </a:solidFill>
              </a:rPr>
              <a:t> Beads Method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946576" y="1765756"/>
            <a:ext cx="3877836" cy="762519"/>
          </a:xfrm>
          <a:prstGeom prst="rect">
            <a:avLst/>
          </a:prstGeom>
          <a:solidFill>
            <a:schemeClr val="bg1"/>
          </a:solidFill>
          <a:ln w="38100">
            <a:solidFill>
              <a:srgbClr val="C5E368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</a:t>
            </a:r>
            <a:r>
              <a:rPr lang="en-US" sz="1600" b="1" dirty="0" smtClean="0">
                <a:solidFill>
                  <a:schemeClr val="tx1"/>
                </a:solidFill>
              </a:rPr>
              <a:t>Floating Dome from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                       Attached Round Dome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942225" y="899255"/>
            <a:ext cx="3877836" cy="762519"/>
          </a:xfrm>
          <a:prstGeom prst="rect">
            <a:avLst/>
          </a:prstGeom>
          <a:solidFill>
            <a:schemeClr val="bg1"/>
          </a:solidFill>
          <a:ln w="38100">
            <a:solidFill>
              <a:srgbClr val="C5E368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</a:t>
            </a:r>
            <a:r>
              <a:rPr lang="en-US" sz="1600" b="1" dirty="0" smtClean="0">
                <a:solidFill>
                  <a:schemeClr val="tx1"/>
                </a:solidFill>
              </a:rPr>
              <a:t>Attached Round Dome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1883" y="768625"/>
            <a:ext cx="1245794" cy="2491409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Cells Ready to Dome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19" y="768627"/>
            <a:ext cx="1245794" cy="249140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Primary Tumor from patients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287" y="6342894"/>
            <a:ext cx="104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Figure 1. 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61" r="65641" b="39756"/>
          <a:stretch/>
        </p:blipFill>
        <p:spPr>
          <a:xfrm>
            <a:off x="518169" y="1058002"/>
            <a:ext cx="962110" cy="1180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3704" t="44254" r="23464"/>
          <a:stretch/>
        </p:blipFill>
        <p:spPr>
          <a:xfrm>
            <a:off x="2246810" y="977359"/>
            <a:ext cx="1037135" cy="58291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775881" y="1072916"/>
            <a:ext cx="225800" cy="9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15978" y="768626"/>
            <a:ext cx="1245794" cy="1855304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Patient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Derived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Xenograft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Tumor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92816" y="2952515"/>
            <a:ext cx="29912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63932" y="1056524"/>
            <a:ext cx="115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Protocol 1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97801" y="2979181"/>
            <a:ext cx="115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Protocol 2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25776" t="24235" r="65641" b="53777"/>
          <a:stretch/>
        </p:blipFill>
        <p:spPr>
          <a:xfrm>
            <a:off x="5147730" y="1197489"/>
            <a:ext cx="281667" cy="432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5776" t="24235" r="65641" b="53777"/>
          <a:stretch/>
        </p:blipFill>
        <p:spPr>
          <a:xfrm>
            <a:off x="5446535" y="1210980"/>
            <a:ext cx="281667" cy="4329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25776" t="24235" r="65641" b="53777"/>
          <a:stretch/>
        </p:blipFill>
        <p:spPr>
          <a:xfrm>
            <a:off x="5147730" y="1649776"/>
            <a:ext cx="281667" cy="4329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25776" t="24235" r="65641" b="53777"/>
          <a:stretch/>
        </p:blipFill>
        <p:spPr>
          <a:xfrm>
            <a:off x="5475853" y="1683545"/>
            <a:ext cx="281667" cy="4329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25776" t="24235" r="65641" b="53777"/>
          <a:stretch/>
        </p:blipFill>
        <p:spPr>
          <a:xfrm>
            <a:off x="5729852" y="1531144"/>
            <a:ext cx="281667" cy="432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939" y="1105634"/>
            <a:ext cx="831850" cy="400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939" y="1868153"/>
            <a:ext cx="831850" cy="5524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939" y="2827967"/>
            <a:ext cx="831850" cy="38735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50579" y="1092387"/>
            <a:ext cx="115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Protocol 3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450579" y="2028313"/>
            <a:ext cx="115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Protocol 4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450579" y="2979181"/>
            <a:ext cx="115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Protocol 5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6387451" y="2966118"/>
            <a:ext cx="12742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383095" y="1995112"/>
            <a:ext cx="12742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6387452" y="1040913"/>
            <a:ext cx="12742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509263" y="1049620"/>
            <a:ext cx="12742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>
            <a:off x="9793500" y="3738135"/>
            <a:ext cx="225800" cy="9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7950932" y="3964678"/>
            <a:ext cx="3877836" cy="7625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  <a:alpha val="32157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</a:t>
            </a:r>
            <a:r>
              <a:rPr lang="en-US" sz="1600" b="1" dirty="0" smtClean="0">
                <a:solidFill>
                  <a:schemeClr val="tx1"/>
                </a:solidFill>
              </a:rPr>
              <a:t>3D Cultured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       Organoids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946576" y="5180236"/>
            <a:ext cx="3877836" cy="7625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  <a:alpha val="32157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                    </a:t>
            </a:r>
            <a:r>
              <a:rPr lang="en-US" sz="1600" b="1" dirty="0" smtClean="0">
                <a:solidFill>
                  <a:schemeClr val="tx1"/>
                </a:solidFill>
              </a:rPr>
              <a:t>In Vitro Images Stitching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rot="5400000">
            <a:off x="9789144" y="4948627"/>
            <a:ext cx="225800" cy="9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 preferRelativeResize="0"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11440" r="53327" b="49671"/>
          <a:stretch/>
        </p:blipFill>
        <p:spPr>
          <a:xfrm>
            <a:off x="8095531" y="4067416"/>
            <a:ext cx="652131" cy="602925"/>
          </a:xfrm>
          <a:prstGeom prst="rect">
            <a:avLst/>
          </a:prstGeom>
        </p:spPr>
      </p:pic>
      <p:pic>
        <p:nvPicPr>
          <p:cNvPr id="38" name="Picture 37"/>
          <p:cNvPicPr preferRelativeResize="0"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8" t="3637" r="1692" b="63386"/>
          <a:stretch/>
        </p:blipFill>
        <p:spPr>
          <a:xfrm>
            <a:off x="8813883" y="4067416"/>
            <a:ext cx="669951" cy="602925"/>
          </a:xfrm>
          <a:prstGeom prst="rect">
            <a:avLst/>
          </a:prstGeom>
        </p:spPr>
      </p:pic>
      <p:pic>
        <p:nvPicPr>
          <p:cNvPr id="39" name="Picture 38"/>
          <p:cNvPicPr preferRelativeResize="0"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5" t="8903" r="72847" b="55531"/>
          <a:stretch/>
        </p:blipFill>
        <p:spPr>
          <a:xfrm>
            <a:off x="9550055" y="4063015"/>
            <a:ext cx="681459" cy="63307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973128" y="4766386"/>
            <a:ext cx="115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Protocol 6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14476" r="8988"/>
          <a:stretch/>
        </p:blipFill>
        <p:spPr>
          <a:xfrm>
            <a:off x="8479201" y="5271117"/>
            <a:ext cx="630468" cy="60688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332756" y="5188943"/>
            <a:ext cx="3877836" cy="76251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              Organoids Processing for Histology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        Agarose Spin Down Method</a:t>
            </a:r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65384" y="5273166"/>
            <a:ext cx="598170" cy="620576"/>
            <a:chOff x="3509263" y="3697329"/>
            <a:chExt cx="598170" cy="62057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263" y="3697329"/>
              <a:ext cx="598170" cy="61722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/>
            <a:srcRect l="25776" t="24235" r="65641" b="53777"/>
            <a:stretch/>
          </p:blipFill>
          <p:spPr>
            <a:xfrm rot="19404045">
              <a:off x="3740496" y="4063231"/>
              <a:ext cx="165686" cy="254674"/>
            </a:xfrm>
            <a:prstGeom prst="rect">
              <a:avLst/>
            </a:prstGeom>
          </p:spPr>
        </p:pic>
      </p:grpSp>
      <p:cxnSp>
        <p:nvCxnSpPr>
          <p:cNvPr id="48" name="Straight Arrow Connector 47"/>
          <p:cNvCxnSpPr/>
          <p:nvPr/>
        </p:nvCxnSpPr>
        <p:spPr>
          <a:xfrm rot="10800000">
            <a:off x="6384319" y="5567748"/>
            <a:ext cx="12742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470459" y="5596489"/>
            <a:ext cx="115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Protocol 7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339384" y="3989619"/>
            <a:ext cx="3877836" cy="76251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                     Tips for Slide Preparation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               Histology &amp; IFC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16200000">
            <a:off x="4141443" y="4948627"/>
            <a:ext cx="225800" cy="9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31" y="4208100"/>
            <a:ext cx="834390" cy="3429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387330" y="4786266"/>
            <a:ext cx="115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Protocol </a:t>
            </a:r>
            <a:r>
              <a:rPr lang="en-US" b="1" dirty="0">
                <a:solidFill>
                  <a:srgbClr val="0070C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23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7322658" y="4898334"/>
            <a:ext cx="2293384" cy="774700"/>
          </a:xfrm>
          <a:prstGeom prst="rect">
            <a:avLst/>
          </a:prstGeom>
          <a:solidFill>
            <a:srgbClr val="C5E368">
              <a:alpha val="32157"/>
            </a:srgbClr>
          </a:solidFill>
          <a:ln w="38100">
            <a:solidFill>
              <a:srgbClr val="DAFF3D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425468" y="4898334"/>
            <a:ext cx="2293384" cy="774700"/>
          </a:xfrm>
          <a:prstGeom prst="rect">
            <a:avLst/>
          </a:prstGeom>
          <a:solidFill>
            <a:srgbClr val="C5E368">
              <a:alpha val="32157"/>
            </a:srgbClr>
          </a:solidFill>
          <a:ln w="38100">
            <a:solidFill>
              <a:srgbClr val="DAFF3D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5640" y="4904962"/>
            <a:ext cx="2293384" cy="768072"/>
          </a:xfrm>
          <a:prstGeom prst="rect">
            <a:avLst/>
          </a:prstGeom>
          <a:solidFill>
            <a:srgbClr val="C5E368">
              <a:alpha val="32157"/>
            </a:srgbClr>
          </a:solidFill>
          <a:ln w="38100">
            <a:solidFill>
              <a:srgbClr val="DAFF3D">
                <a:alpha val="3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960769" y="1342092"/>
            <a:ext cx="7852537" cy="3200642"/>
            <a:chOff x="1960769" y="1342092"/>
            <a:chExt cx="7852537" cy="3200642"/>
          </a:xfrm>
        </p:grpSpPr>
        <p:sp>
          <p:nvSpPr>
            <p:cNvPr id="6" name="Oval 5"/>
            <p:cNvSpPr/>
            <p:nvPr/>
          </p:nvSpPr>
          <p:spPr>
            <a:xfrm>
              <a:off x="1960769" y="2066234"/>
              <a:ext cx="1638300" cy="43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960769" y="1710634"/>
              <a:ext cx="1638300" cy="43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7" idx="2"/>
              <a:endCxn id="5" idx="2"/>
            </p:cNvCxnSpPr>
            <p:nvPr/>
          </p:nvCxnSpPr>
          <p:spPr>
            <a:xfrm>
              <a:off x="1960769" y="1926534"/>
              <a:ext cx="0" cy="355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599069" y="1939234"/>
              <a:ext cx="0" cy="330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4805569" y="2040834"/>
              <a:ext cx="1638300" cy="43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05569" y="1710634"/>
              <a:ext cx="1638300" cy="43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4" idx="2"/>
              <a:endCxn id="12" idx="2"/>
            </p:cNvCxnSpPr>
            <p:nvPr/>
          </p:nvCxnSpPr>
          <p:spPr>
            <a:xfrm>
              <a:off x="4805569" y="1926534"/>
              <a:ext cx="0" cy="330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43869" y="1939234"/>
              <a:ext cx="0" cy="330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7574169" y="4072834"/>
              <a:ext cx="1638300" cy="43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574169" y="3742634"/>
              <a:ext cx="1638300" cy="43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7574169" y="3958534"/>
              <a:ext cx="0" cy="330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212469" y="3971234"/>
              <a:ext cx="0" cy="330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>
              <a:off x="2227469" y="2170374"/>
              <a:ext cx="1066800" cy="198119"/>
            </a:xfrm>
            <a:prstGeom prst="arc">
              <a:avLst>
                <a:gd name="adj1" fmla="val 359649"/>
                <a:gd name="adj2" fmla="val 0"/>
              </a:avLst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>
              <a:off x="5091319" y="2127194"/>
              <a:ext cx="1066800" cy="198119"/>
            </a:xfrm>
            <a:prstGeom prst="arc">
              <a:avLst>
                <a:gd name="adj1" fmla="val 359649"/>
                <a:gd name="adj2" fmla="val 0"/>
              </a:avLst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19"/>
            <p:cNvSpPr/>
            <p:nvPr/>
          </p:nvSpPr>
          <p:spPr>
            <a:xfrm rot="936888">
              <a:off x="4922937" y="1733472"/>
              <a:ext cx="742950" cy="584200"/>
            </a:xfrm>
            <a:prstGeom prst="triangl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936888" flipV="1">
              <a:off x="5443467" y="1342092"/>
              <a:ext cx="0" cy="39364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818269" y="4110934"/>
              <a:ext cx="1638300" cy="43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818269" y="3755334"/>
              <a:ext cx="1638300" cy="43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35" idx="2"/>
              <a:endCxn id="33" idx="2"/>
            </p:cNvCxnSpPr>
            <p:nvPr/>
          </p:nvCxnSpPr>
          <p:spPr>
            <a:xfrm>
              <a:off x="4818269" y="3971234"/>
              <a:ext cx="0" cy="355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456569" y="3983934"/>
              <a:ext cx="0" cy="330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/>
            <p:cNvSpPr/>
            <p:nvPr/>
          </p:nvSpPr>
          <p:spPr>
            <a:xfrm>
              <a:off x="5097669" y="4039815"/>
              <a:ext cx="1066800" cy="198119"/>
            </a:xfrm>
            <a:prstGeom prst="arc">
              <a:avLst>
                <a:gd name="adj1" fmla="val 359649"/>
                <a:gd name="adj2" fmla="val 0"/>
              </a:avLst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5605669" y="2942534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7282069" y="1397276"/>
              <a:ext cx="2531237" cy="1360372"/>
              <a:chOff x="6375400" y="2182481"/>
              <a:chExt cx="1968500" cy="1057938"/>
            </a:xfrm>
          </p:grpSpPr>
          <p:sp>
            <p:nvSpPr>
              <p:cNvPr id="33" name="Parallelogram 32"/>
              <p:cNvSpPr/>
              <p:nvPr/>
            </p:nvSpPr>
            <p:spPr>
              <a:xfrm>
                <a:off x="6375400" y="2182481"/>
                <a:ext cx="1968500" cy="446419"/>
              </a:xfrm>
              <a:prstGeom prst="parallelogram">
                <a:avLst>
                  <a:gd name="adj" fmla="val 70518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Parallelogram 33"/>
              <p:cNvSpPr/>
              <p:nvPr/>
            </p:nvSpPr>
            <p:spPr>
              <a:xfrm>
                <a:off x="6375400" y="2794000"/>
                <a:ext cx="1968500" cy="446419"/>
              </a:xfrm>
              <a:prstGeom prst="parallelogram">
                <a:avLst>
                  <a:gd name="adj" fmla="val 7051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6375400" y="2654300"/>
                <a:ext cx="0" cy="58611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026400" y="2653340"/>
                <a:ext cx="0" cy="58611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343900" y="2220581"/>
                <a:ext cx="0" cy="58611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692900" y="2193278"/>
                <a:ext cx="0" cy="586119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6794500" y="2258681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048500" y="2258681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302500" y="2258681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556500" y="2258681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810499" y="2264046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692900" y="2423781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46900" y="2423781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200900" y="2423781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454900" y="2423781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708899" y="2429146"/>
                <a:ext cx="190500" cy="895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Arc 28"/>
            <p:cNvSpPr/>
            <p:nvPr/>
          </p:nvSpPr>
          <p:spPr>
            <a:xfrm>
              <a:off x="7878968" y="4225976"/>
              <a:ext cx="215900" cy="113558"/>
            </a:xfrm>
            <a:prstGeom prst="arc">
              <a:avLst>
                <a:gd name="adj1" fmla="val 359649"/>
                <a:gd name="adj2" fmla="val 0"/>
              </a:avLst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>
              <a:off x="8221868" y="4098976"/>
              <a:ext cx="215900" cy="113558"/>
            </a:xfrm>
            <a:prstGeom prst="arc">
              <a:avLst>
                <a:gd name="adj1" fmla="val 359649"/>
                <a:gd name="adj2" fmla="val 0"/>
              </a:avLst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>
              <a:off x="8615568" y="4225976"/>
              <a:ext cx="215900" cy="113558"/>
            </a:xfrm>
            <a:prstGeom prst="arc">
              <a:avLst>
                <a:gd name="adj1" fmla="val 359649"/>
                <a:gd name="adj2" fmla="val 0"/>
              </a:avLst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8329818" y="2942534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852250" y="5035290"/>
            <a:ext cx="2721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(a) Attached Dome  </a:t>
            </a:r>
            <a:endParaRPr lang="en-US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210516" y="5012481"/>
            <a:ext cx="272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(b) From Attached Dome </a:t>
            </a:r>
            <a:endParaRPr lang="en-US" sz="1600" b="1" dirty="0"/>
          </a:p>
          <a:p>
            <a:pPr algn="ctr"/>
            <a:r>
              <a:rPr lang="en-US" sz="1600" b="1" dirty="0" smtClean="0"/>
              <a:t> to Floating Dome </a:t>
            </a:r>
            <a:endParaRPr lang="en-US" sz="1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7089479" y="4997037"/>
            <a:ext cx="2721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(c) </a:t>
            </a:r>
            <a:r>
              <a:rPr lang="en-US" sz="1600" b="1" dirty="0" err="1" smtClean="0"/>
              <a:t>Parafilm</a:t>
            </a:r>
            <a:r>
              <a:rPr lang="en-US" sz="1600" b="1" dirty="0" smtClean="0"/>
              <a:t> Beads</a:t>
            </a:r>
            <a:endParaRPr lang="en-US" sz="1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225287" y="6342894"/>
            <a:ext cx="104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2.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205772" y="366723"/>
            <a:ext cx="11904572" cy="6264408"/>
            <a:chOff x="205772" y="366723"/>
            <a:chExt cx="11904572" cy="6264408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7" y="2545515"/>
              <a:ext cx="1519946" cy="1568352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932058" y="3705973"/>
              <a:ext cx="451924" cy="407894"/>
              <a:chOff x="4123766" y="3912584"/>
              <a:chExt cx="451924" cy="407894"/>
            </a:xfrm>
          </p:grpSpPr>
          <p:pic>
            <p:nvPicPr>
              <p:cNvPr id="161" name="Picture 160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123766" y="3912584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62" name="Picture 161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23158" y="3972220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302670" y="4011976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62914" y="4064984"/>
                <a:ext cx="273020" cy="255494"/>
              </a:xfrm>
              <a:prstGeom prst="rect">
                <a:avLst/>
              </a:prstGeom>
            </p:spPr>
          </p:pic>
        </p:grpSp>
        <p:cxnSp>
          <p:nvCxnSpPr>
            <p:cNvPr id="86" name="Straight Connector 85"/>
            <p:cNvCxnSpPr/>
            <p:nvPr/>
          </p:nvCxnSpPr>
          <p:spPr>
            <a:xfrm flipV="1">
              <a:off x="1169954" y="3329691"/>
              <a:ext cx="263277" cy="21406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380223" y="3124282"/>
              <a:ext cx="952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Agarose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>
              <a:off x="942445" y="3881498"/>
              <a:ext cx="154831" cy="301823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205772" y="4164120"/>
              <a:ext cx="1128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C00000"/>
                  </a:solidFill>
                </a:rPr>
                <a:t>Cell Pellet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2356328" y="2186609"/>
              <a:ext cx="633817" cy="3589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2382832" y="4315787"/>
              <a:ext cx="633817" cy="3899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2214" y="1387492"/>
              <a:ext cx="1519946" cy="1568352"/>
            </a:xfrm>
            <a:prstGeom prst="rect">
              <a:avLst/>
            </a:prstGeom>
          </p:spPr>
        </p:pic>
        <p:grpSp>
          <p:nvGrpSpPr>
            <p:cNvPr id="93" name="Group 92"/>
            <p:cNvGrpSpPr/>
            <p:nvPr/>
          </p:nvGrpSpPr>
          <p:grpSpPr>
            <a:xfrm>
              <a:off x="3761396" y="2546407"/>
              <a:ext cx="451924" cy="407894"/>
              <a:chOff x="4123766" y="3912584"/>
              <a:chExt cx="451924" cy="407894"/>
            </a:xfrm>
          </p:grpSpPr>
          <p:pic>
            <p:nvPicPr>
              <p:cNvPr id="157" name="Picture 156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123766" y="3912584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58" name="Picture 157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23158" y="3972220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302670" y="4011976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62914" y="4064984"/>
                <a:ext cx="273020" cy="255494"/>
              </a:xfrm>
              <a:prstGeom prst="rect">
                <a:avLst/>
              </a:prstGeom>
            </p:spPr>
          </p:pic>
        </p:grpSp>
        <p:grpSp>
          <p:nvGrpSpPr>
            <p:cNvPr id="94" name="Group 93"/>
            <p:cNvGrpSpPr/>
            <p:nvPr/>
          </p:nvGrpSpPr>
          <p:grpSpPr>
            <a:xfrm rot="19800000">
              <a:off x="3270210" y="640563"/>
              <a:ext cx="205408" cy="2083741"/>
              <a:chOff x="8070574" y="1307614"/>
              <a:chExt cx="205408" cy="2083741"/>
            </a:xfrm>
          </p:grpSpPr>
          <p:sp>
            <p:nvSpPr>
              <p:cNvPr id="155" name="Diagonal Stripe 154"/>
              <p:cNvSpPr/>
              <p:nvPr/>
            </p:nvSpPr>
            <p:spPr>
              <a:xfrm>
                <a:off x="8070574" y="1813859"/>
                <a:ext cx="119269" cy="1577496"/>
              </a:xfrm>
              <a:prstGeom prst="diagStrip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Trapezoid 155"/>
              <p:cNvSpPr/>
              <p:nvPr/>
            </p:nvSpPr>
            <p:spPr>
              <a:xfrm rot="11100000">
                <a:off x="8103703" y="1307614"/>
                <a:ext cx="172279" cy="1102714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 flipV="1">
              <a:off x="2990145" y="748993"/>
              <a:ext cx="263277" cy="21406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3244061" y="466803"/>
              <a:ext cx="1321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22 G needle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142" y="1349386"/>
              <a:ext cx="1519946" cy="1568352"/>
            </a:xfrm>
            <a:prstGeom prst="rect">
              <a:avLst/>
            </a:prstGeom>
          </p:spPr>
        </p:pic>
        <p:cxnSp>
          <p:nvCxnSpPr>
            <p:cNvPr id="98" name="Straight Arrow Connector 97"/>
            <p:cNvCxnSpPr/>
            <p:nvPr/>
          </p:nvCxnSpPr>
          <p:spPr>
            <a:xfrm>
              <a:off x="4565257" y="2186609"/>
              <a:ext cx="6693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5930153" y="2438659"/>
              <a:ext cx="451924" cy="407894"/>
              <a:chOff x="4123766" y="3912584"/>
              <a:chExt cx="451924" cy="407894"/>
            </a:xfrm>
          </p:grpSpPr>
          <p:pic>
            <p:nvPicPr>
              <p:cNvPr id="151" name="Picture 150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123766" y="3912584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52" name="Picture 151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23158" y="3972220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53" name="Picture 152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302670" y="4011976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54" name="Picture 153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62914" y="4064984"/>
                <a:ext cx="273020" cy="255494"/>
              </a:xfrm>
              <a:prstGeom prst="rect">
                <a:avLst/>
              </a:prstGeom>
            </p:spPr>
          </p:pic>
        </p:grpSp>
        <p:cxnSp>
          <p:nvCxnSpPr>
            <p:cNvPr id="100" name="Straight Arrow Connector 99"/>
            <p:cNvCxnSpPr/>
            <p:nvPr/>
          </p:nvCxnSpPr>
          <p:spPr>
            <a:xfrm>
              <a:off x="6721240" y="2186609"/>
              <a:ext cx="6693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6619961" y="2256710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20 min</a:t>
              </a:r>
              <a:endParaRPr lang="en-US" b="1" dirty="0"/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852" y="1316257"/>
              <a:ext cx="1519946" cy="1568352"/>
            </a:xfrm>
            <a:prstGeom prst="rect">
              <a:avLst/>
            </a:prstGeom>
          </p:spPr>
        </p:pic>
        <p:grpSp>
          <p:nvGrpSpPr>
            <p:cNvPr id="103" name="Group 102"/>
            <p:cNvGrpSpPr/>
            <p:nvPr/>
          </p:nvGrpSpPr>
          <p:grpSpPr>
            <a:xfrm>
              <a:off x="7977612" y="2392278"/>
              <a:ext cx="451924" cy="407894"/>
              <a:chOff x="4123766" y="3912584"/>
              <a:chExt cx="451924" cy="407894"/>
            </a:xfrm>
          </p:grpSpPr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123766" y="3912584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48" name="Picture 147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23158" y="3972220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302670" y="4011976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62914" y="4064984"/>
                <a:ext cx="273020" cy="255494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 rot="20400000">
              <a:off x="7507150" y="366723"/>
              <a:ext cx="205408" cy="2083741"/>
              <a:chOff x="8070574" y="1307614"/>
              <a:chExt cx="205408" cy="2083741"/>
            </a:xfrm>
          </p:grpSpPr>
          <p:sp>
            <p:nvSpPr>
              <p:cNvPr id="145" name="Diagonal Stripe 144"/>
              <p:cNvSpPr/>
              <p:nvPr/>
            </p:nvSpPr>
            <p:spPr>
              <a:xfrm>
                <a:off x="8070574" y="1813859"/>
                <a:ext cx="119269" cy="1577496"/>
              </a:xfrm>
              <a:prstGeom prst="diagStrip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Trapezoid 145"/>
              <p:cNvSpPr/>
              <p:nvPr/>
            </p:nvSpPr>
            <p:spPr>
              <a:xfrm rot="11100000">
                <a:off x="8103703" y="1307614"/>
                <a:ext cx="172279" cy="1102714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5" name="Straight Arrow Connector 104"/>
            <p:cNvCxnSpPr/>
            <p:nvPr/>
          </p:nvCxnSpPr>
          <p:spPr>
            <a:xfrm>
              <a:off x="8724888" y="2140227"/>
              <a:ext cx="6693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rapezoid 105"/>
            <p:cNvSpPr>
              <a:spLocks noChangeAspect="1"/>
            </p:cNvSpPr>
            <p:nvPr/>
          </p:nvSpPr>
          <p:spPr>
            <a:xfrm rot="9060640">
              <a:off x="9883912" y="2176524"/>
              <a:ext cx="506913" cy="595974"/>
            </a:xfrm>
            <a:prstGeom prst="trapezoi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9871650" y="2307981"/>
              <a:ext cx="451924" cy="407894"/>
              <a:chOff x="4123766" y="3912584"/>
              <a:chExt cx="451924" cy="407894"/>
            </a:xfrm>
          </p:grpSpPr>
          <p:pic>
            <p:nvPicPr>
              <p:cNvPr id="141" name="Picture 140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123766" y="3912584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23158" y="3972220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43" name="Picture 142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302670" y="4011976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44" name="Picture 143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62914" y="4064984"/>
                <a:ext cx="273020" cy="255494"/>
              </a:xfrm>
              <a:prstGeom prst="rect">
                <a:avLst/>
              </a:prstGeom>
            </p:spPr>
          </p:pic>
        </p:grp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022" y="4178723"/>
              <a:ext cx="1519946" cy="1568352"/>
            </a:xfrm>
            <a:prstGeom prst="rect">
              <a:avLst/>
            </a:prstGeom>
          </p:spPr>
        </p:pic>
        <p:grpSp>
          <p:nvGrpSpPr>
            <p:cNvPr id="109" name="Group 108"/>
            <p:cNvGrpSpPr/>
            <p:nvPr/>
          </p:nvGrpSpPr>
          <p:grpSpPr>
            <a:xfrm>
              <a:off x="5930153" y="5334813"/>
              <a:ext cx="451924" cy="407894"/>
              <a:chOff x="4123766" y="3912584"/>
              <a:chExt cx="451924" cy="407894"/>
            </a:xfrm>
          </p:grpSpPr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123766" y="3912584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23158" y="3972220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302670" y="4011976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62914" y="4064984"/>
                <a:ext cx="273020" cy="255494"/>
              </a:xfrm>
              <a:prstGeom prst="rect">
                <a:avLst/>
              </a:prstGeom>
            </p:spPr>
          </p:pic>
        </p:grpSp>
        <p:cxnSp>
          <p:nvCxnSpPr>
            <p:cNvPr id="110" name="Straight Arrow Connector 109"/>
            <p:cNvCxnSpPr/>
            <p:nvPr/>
          </p:nvCxnSpPr>
          <p:spPr>
            <a:xfrm>
              <a:off x="4558633" y="5055705"/>
              <a:ext cx="6693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3037267" y="4340235"/>
              <a:ext cx="150047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Without</a:t>
              </a:r>
            </a:p>
            <a:p>
              <a:pPr algn="ctr"/>
              <a:r>
                <a:rPr lang="en-US" b="1" dirty="0"/>
                <a:t>a</a:t>
              </a:r>
              <a:r>
                <a:rPr lang="en-US" b="1" dirty="0" smtClean="0"/>
                <a:t> </a:t>
              </a:r>
              <a:r>
                <a:rPr lang="en-US" b="1" dirty="0"/>
                <a:t>p</a:t>
              </a:r>
              <a:r>
                <a:rPr lang="en-US" b="1" dirty="0" smtClean="0"/>
                <a:t>rocess</a:t>
              </a:r>
            </a:p>
            <a:p>
              <a:pPr algn="ctr"/>
              <a:r>
                <a:rPr lang="en-US" b="1" dirty="0"/>
                <a:t>t</a:t>
              </a:r>
              <a:r>
                <a:rPr lang="en-US" b="1" dirty="0" smtClean="0"/>
                <a:t>o detach</a:t>
              </a:r>
            </a:p>
            <a:p>
              <a:pPr algn="ctr"/>
              <a:r>
                <a:rPr lang="en-US" b="1" dirty="0"/>
                <a:t>t</a:t>
              </a:r>
              <a:r>
                <a:rPr lang="en-US" b="1" dirty="0" smtClean="0"/>
                <a:t>he cell pellet</a:t>
              </a:r>
            </a:p>
            <a:p>
              <a:pPr algn="ctr"/>
              <a:r>
                <a:rPr lang="en-US" b="1" dirty="0"/>
                <a:t>f</a:t>
              </a:r>
              <a:r>
                <a:rPr lang="en-US" b="1" dirty="0" smtClean="0"/>
                <a:t>rom the wall</a:t>
              </a:r>
              <a:endParaRPr lang="en-US" b="1" dirty="0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6732106" y="5055705"/>
              <a:ext cx="6693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8506" y="4133476"/>
              <a:ext cx="1519946" cy="1568352"/>
            </a:xfrm>
            <a:prstGeom prst="rect">
              <a:avLst/>
            </a:prstGeom>
          </p:spPr>
        </p:pic>
        <p:grpSp>
          <p:nvGrpSpPr>
            <p:cNvPr id="114" name="Group 113"/>
            <p:cNvGrpSpPr/>
            <p:nvPr/>
          </p:nvGrpSpPr>
          <p:grpSpPr>
            <a:xfrm>
              <a:off x="8073919" y="5278612"/>
              <a:ext cx="451924" cy="407894"/>
              <a:chOff x="4123766" y="3912584"/>
              <a:chExt cx="451924" cy="407894"/>
            </a:xfrm>
          </p:grpSpPr>
          <p:pic>
            <p:nvPicPr>
              <p:cNvPr id="133" name="Picture 132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123766" y="3912584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23158" y="3972220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302670" y="4011976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4262914" y="4064984"/>
                <a:ext cx="273020" cy="255494"/>
              </a:xfrm>
              <a:prstGeom prst="rect">
                <a:avLst/>
              </a:prstGeom>
            </p:spPr>
          </p:pic>
        </p:grpSp>
        <p:sp>
          <p:nvSpPr>
            <p:cNvPr id="115" name="TextBox 114"/>
            <p:cNvSpPr txBox="1"/>
            <p:nvPr/>
          </p:nvSpPr>
          <p:spPr>
            <a:xfrm>
              <a:off x="6633555" y="515286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20 min</a:t>
              </a:r>
              <a:endParaRPr lang="en-US" b="1" dirty="0"/>
            </a:p>
          </p:txBody>
        </p:sp>
        <p:grpSp>
          <p:nvGrpSpPr>
            <p:cNvPr id="116" name="Group 115"/>
            <p:cNvGrpSpPr/>
            <p:nvPr/>
          </p:nvGrpSpPr>
          <p:grpSpPr>
            <a:xfrm rot="20400000">
              <a:off x="7633163" y="3154902"/>
              <a:ext cx="205408" cy="2083741"/>
              <a:chOff x="8070574" y="1307614"/>
              <a:chExt cx="205408" cy="2083741"/>
            </a:xfrm>
          </p:grpSpPr>
          <p:sp>
            <p:nvSpPr>
              <p:cNvPr id="131" name="Diagonal Stripe 130"/>
              <p:cNvSpPr/>
              <p:nvPr/>
            </p:nvSpPr>
            <p:spPr>
              <a:xfrm>
                <a:off x="8070574" y="1813859"/>
                <a:ext cx="119269" cy="1577496"/>
              </a:xfrm>
              <a:prstGeom prst="diagStrip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Trapezoid 131"/>
              <p:cNvSpPr/>
              <p:nvPr/>
            </p:nvSpPr>
            <p:spPr>
              <a:xfrm rot="11100000">
                <a:off x="8103703" y="1307614"/>
                <a:ext cx="172279" cy="1102714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7" name="Straight Arrow Connector 116"/>
            <p:cNvCxnSpPr/>
            <p:nvPr/>
          </p:nvCxnSpPr>
          <p:spPr>
            <a:xfrm>
              <a:off x="8724888" y="5015949"/>
              <a:ext cx="6693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rapezoid 117"/>
            <p:cNvSpPr>
              <a:spLocks noChangeAspect="1"/>
            </p:cNvSpPr>
            <p:nvPr/>
          </p:nvSpPr>
          <p:spPr>
            <a:xfrm rot="9060640">
              <a:off x="9933607" y="4924425"/>
              <a:ext cx="506913" cy="595974"/>
            </a:xfrm>
            <a:prstGeom prst="trapezoi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3"/>
            <a:srcRect l="25776" t="24235" r="68527" b="68137"/>
            <a:stretch/>
          </p:blipFill>
          <p:spPr>
            <a:xfrm rot="19404045" flipV="1">
              <a:off x="10057408" y="5150865"/>
              <a:ext cx="273020" cy="255494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980" y="4087710"/>
              <a:ext cx="1515364" cy="1558798"/>
            </a:xfrm>
            <a:prstGeom prst="rect">
              <a:avLst/>
            </a:prstGeom>
          </p:spPr>
        </p:pic>
        <p:sp>
          <p:nvSpPr>
            <p:cNvPr id="121" name="Cloud 120"/>
            <p:cNvSpPr/>
            <p:nvPr/>
          </p:nvSpPr>
          <p:spPr>
            <a:xfrm>
              <a:off x="10009787" y="5351500"/>
              <a:ext cx="190300" cy="21549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Cloud 121"/>
            <p:cNvSpPr/>
            <p:nvPr/>
          </p:nvSpPr>
          <p:spPr>
            <a:xfrm>
              <a:off x="11190525" y="5267063"/>
              <a:ext cx="190300" cy="215496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11149395" y="5257769"/>
              <a:ext cx="380029" cy="346486"/>
              <a:chOff x="10625078" y="3792113"/>
              <a:chExt cx="380029" cy="346486"/>
            </a:xfrm>
          </p:grpSpPr>
          <p:pic>
            <p:nvPicPr>
              <p:cNvPr id="128" name="Picture 127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10625078" y="3792113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29" name="Picture 128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10732087" y="3830097"/>
                <a:ext cx="273020" cy="255494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 noChangeAspect="1"/>
              </p:cNvPicPr>
              <p:nvPr/>
            </p:nvPicPr>
            <p:blipFill rotWithShape="1">
              <a:blip r:embed="rId3"/>
              <a:srcRect l="25776" t="24235" r="68527" b="68137"/>
              <a:stretch/>
            </p:blipFill>
            <p:spPr>
              <a:xfrm rot="19404045" flipV="1">
                <a:off x="10692331" y="3883105"/>
                <a:ext cx="273020" cy="255494"/>
              </a:xfrm>
              <a:prstGeom prst="rect">
                <a:avLst/>
              </a:prstGeom>
            </p:spPr>
          </p:pic>
        </p:grpSp>
        <p:cxnSp>
          <p:nvCxnSpPr>
            <p:cNvPr id="124" name="Straight Connector 123"/>
            <p:cNvCxnSpPr/>
            <p:nvPr/>
          </p:nvCxnSpPr>
          <p:spPr>
            <a:xfrm flipV="1">
              <a:off x="10993137" y="5526123"/>
              <a:ext cx="230333" cy="30017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9197010" y="5826301"/>
              <a:ext cx="2913334" cy="804830"/>
            </a:xfrm>
            <a:prstGeom prst="rect">
              <a:avLst/>
            </a:prstGeom>
            <a:solidFill>
              <a:srgbClr val="EB9593"/>
            </a:solidFill>
            <a:ln w="38100">
              <a:solidFill>
                <a:srgbClr val="EB9593">
                  <a:alpha val="32157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smtClean="0">
                  <a:solidFill>
                    <a:schemeClr val="tx1"/>
                  </a:solidFill>
                </a:rPr>
                <a:t>Warning</a:t>
              </a:r>
              <a:endParaRPr lang="en-US" sz="16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Loss of partial or full cell pellet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>
            <a:xfrm flipV="1">
              <a:off x="10192710" y="1856118"/>
              <a:ext cx="310778" cy="438784"/>
            </a:xfrm>
            <a:prstGeom prst="line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9197010" y="1045766"/>
              <a:ext cx="2913334" cy="8213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20000"/>
                  <a:lumOff val="80000"/>
                  <a:alpha val="32157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Successful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Agarose Embedding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5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287" y="6342894"/>
            <a:ext cx="104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4. 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5446037" y="1707851"/>
            <a:ext cx="1175312" cy="1087246"/>
            <a:chOff x="3932033" y="1707851"/>
            <a:chExt cx="1175312" cy="108724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4" t="2" r="16583" b="48638"/>
            <a:stretch/>
          </p:blipFill>
          <p:spPr>
            <a:xfrm>
              <a:off x="3932033" y="1707851"/>
              <a:ext cx="1175312" cy="1087246"/>
            </a:xfrm>
            <a:prstGeom prst="rect">
              <a:avLst/>
            </a:prstGeom>
          </p:spPr>
        </p:pic>
        <p:cxnSp>
          <p:nvCxnSpPr>
            <p:cNvPr id="58" name="Straight Connector 57"/>
            <p:cNvCxnSpPr/>
            <p:nvPr/>
          </p:nvCxnSpPr>
          <p:spPr>
            <a:xfrm>
              <a:off x="4897326" y="2747213"/>
              <a:ext cx="1736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 rot="16200000">
            <a:off x="2790050" y="2103170"/>
            <a:ext cx="157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Single Cells</a:t>
            </a:r>
            <a:endParaRPr lang="en-US" b="1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16200000">
            <a:off x="3262630" y="3314814"/>
            <a:ext cx="6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Cyst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2754012" y="4636089"/>
            <a:ext cx="164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Spheroids</a:t>
            </a:r>
            <a:endParaRPr lang="en-US" b="1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4220913" y="1173146"/>
            <a:ext cx="914399" cy="932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PCSD1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81225" y="1158181"/>
            <a:ext cx="914399" cy="413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PCSD13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7227193" y="1158180"/>
            <a:ext cx="914399" cy="413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PCSD18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0" t="16661" r="42682" b="19711"/>
          <a:stretch/>
        </p:blipFill>
        <p:spPr>
          <a:xfrm>
            <a:off x="7074119" y="3031026"/>
            <a:ext cx="1166535" cy="1033696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 rot="16200000">
            <a:off x="2340457" y="5911253"/>
            <a:ext cx="247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Organoid</a:t>
            </a:r>
            <a:endParaRPr lang="en-US" b="1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859814" y="1590348"/>
            <a:ext cx="2902565" cy="5121878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3871543" y="2911072"/>
            <a:ext cx="2890836" cy="0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878171" y="4176656"/>
            <a:ext cx="2884208" cy="13251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878171" y="5462114"/>
            <a:ext cx="2884208" cy="4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298027" y="1583718"/>
            <a:ext cx="0" cy="5121878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3864227" y="392250"/>
            <a:ext cx="2898152" cy="6907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3895256" y="549048"/>
            <a:ext cx="3870983" cy="413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from Patient Derived Xenograft</a:t>
            </a:r>
            <a:endParaRPr lang="en-US" sz="1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6" t="25763" r="53373" b="46624"/>
          <a:stretch/>
        </p:blipFill>
        <p:spPr>
          <a:xfrm>
            <a:off x="8515098" y="1704357"/>
            <a:ext cx="1209898" cy="115436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37313" r="51747" b="27317"/>
          <a:stretch/>
        </p:blipFill>
        <p:spPr>
          <a:xfrm>
            <a:off x="8514532" y="5532621"/>
            <a:ext cx="1212087" cy="112659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6" t="7469" r="49783" b="65466"/>
          <a:stretch/>
        </p:blipFill>
        <p:spPr>
          <a:xfrm>
            <a:off x="8514532" y="2992152"/>
            <a:ext cx="1209898" cy="11314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4" t="39284" r="43602" b="17413"/>
          <a:stretch/>
        </p:blipFill>
        <p:spPr>
          <a:xfrm>
            <a:off x="8522320" y="4238875"/>
            <a:ext cx="1188669" cy="1150319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6918586" y="1607587"/>
            <a:ext cx="2925081" cy="512187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6918586" y="2911072"/>
            <a:ext cx="2904672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80" idx="1"/>
          </p:cNvCxnSpPr>
          <p:nvPr/>
        </p:nvCxnSpPr>
        <p:spPr>
          <a:xfrm>
            <a:off x="6918586" y="4168526"/>
            <a:ext cx="2924552" cy="813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918586" y="5462114"/>
            <a:ext cx="2924552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6918586" y="392250"/>
            <a:ext cx="2924552" cy="7006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6918586" y="546431"/>
            <a:ext cx="3000313" cy="413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smtClean="0">
                <a:solidFill>
                  <a:schemeClr val="tx1"/>
                </a:solidFill>
                <a:latin typeface="+mn-lt"/>
              </a:rPr>
              <a:t>from Patient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Tumor</a:t>
            </a:r>
            <a:endParaRPr lang="en-US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8653426" y="1153048"/>
            <a:ext cx="914399" cy="413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PCSD22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7069800" y="1721026"/>
            <a:ext cx="1170854" cy="1071485"/>
            <a:chOff x="6814970" y="1721026"/>
            <a:chExt cx="1170854" cy="1071485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" t="34588" r="69984" b="15716"/>
            <a:stretch/>
          </p:blipFill>
          <p:spPr>
            <a:xfrm>
              <a:off x="6814970" y="1721026"/>
              <a:ext cx="1170854" cy="1071485"/>
            </a:xfrm>
            <a:prstGeom prst="rect">
              <a:avLst/>
            </a:prstGeom>
          </p:spPr>
        </p:pic>
        <p:cxnSp>
          <p:nvCxnSpPr>
            <p:cNvPr id="89" name="Straight Connector 88"/>
            <p:cNvCxnSpPr/>
            <p:nvPr/>
          </p:nvCxnSpPr>
          <p:spPr>
            <a:xfrm>
              <a:off x="7733458" y="2743047"/>
              <a:ext cx="1736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5448382" y="3043660"/>
            <a:ext cx="1170972" cy="1037773"/>
            <a:chOff x="3934378" y="3043660"/>
            <a:chExt cx="1170972" cy="1037773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378" y="3043660"/>
              <a:ext cx="1170972" cy="1037773"/>
            </a:xfrm>
            <a:prstGeom prst="rect">
              <a:avLst/>
            </a:prstGeom>
          </p:spPr>
        </p:pic>
        <p:cxnSp>
          <p:nvCxnSpPr>
            <p:cNvPr id="92" name="Straight Connector 91"/>
            <p:cNvCxnSpPr/>
            <p:nvPr/>
          </p:nvCxnSpPr>
          <p:spPr>
            <a:xfrm>
              <a:off x="4645673" y="3989079"/>
              <a:ext cx="3166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3976153" y="5530847"/>
            <a:ext cx="1210089" cy="1110697"/>
            <a:chOff x="2462149" y="5530847"/>
            <a:chExt cx="1210089" cy="1110697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149" y="5530847"/>
              <a:ext cx="1210089" cy="1110697"/>
            </a:xfrm>
            <a:prstGeom prst="rect">
              <a:avLst/>
            </a:prstGeom>
          </p:spPr>
        </p:pic>
        <p:cxnSp>
          <p:nvCxnSpPr>
            <p:cNvPr id="98" name="Straight Connector 97"/>
            <p:cNvCxnSpPr/>
            <p:nvPr/>
          </p:nvCxnSpPr>
          <p:spPr>
            <a:xfrm>
              <a:off x="3445329" y="6573718"/>
              <a:ext cx="1759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5431179" y="5530847"/>
            <a:ext cx="1181549" cy="1110698"/>
            <a:chOff x="3917175" y="5530847"/>
            <a:chExt cx="1181549" cy="1110698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75" y="5530847"/>
              <a:ext cx="1181549" cy="1110698"/>
            </a:xfrm>
            <a:prstGeom prst="rect">
              <a:avLst/>
            </a:prstGeom>
          </p:spPr>
        </p:pic>
        <p:cxnSp>
          <p:nvCxnSpPr>
            <p:cNvPr id="101" name="Straight Connector 100"/>
            <p:cNvCxnSpPr/>
            <p:nvPr/>
          </p:nvCxnSpPr>
          <p:spPr>
            <a:xfrm>
              <a:off x="4876117" y="6560631"/>
              <a:ext cx="1759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3984144" y="1706781"/>
            <a:ext cx="1195212" cy="1101282"/>
            <a:chOff x="2470140" y="1706781"/>
            <a:chExt cx="1195212" cy="1101282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0140" y="1706781"/>
              <a:ext cx="1195212" cy="1101282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07" name="Straight Connector 106"/>
            <p:cNvCxnSpPr/>
            <p:nvPr/>
          </p:nvCxnSpPr>
          <p:spPr>
            <a:xfrm>
              <a:off x="3451661" y="2762877"/>
              <a:ext cx="1736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3976700" y="3037318"/>
            <a:ext cx="1209213" cy="1061992"/>
            <a:chOff x="2462696" y="3037318"/>
            <a:chExt cx="1209213" cy="1061992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2696" y="3037318"/>
              <a:ext cx="1209213" cy="1061992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13" name="Straight Connector 112"/>
            <p:cNvCxnSpPr/>
            <p:nvPr/>
          </p:nvCxnSpPr>
          <p:spPr>
            <a:xfrm>
              <a:off x="3264344" y="3980291"/>
              <a:ext cx="326001" cy="22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3976371" y="4297408"/>
            <a:ext cx="1209542" cy="1080736"/>
            <a:chOff x="2462367" y="4297408"/>
            <a:chExt cx="1209542" cy="1080736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0" t="4711" r="21512" b="17608"/>
            <a:stretch/>
          </p:blipFill>
          <p:spPr>
            <a:xfrm>
              <a:off x="2462367" y="4297408"/>
              <a:ext cx="1209542" cy="1080736"/>
            </a:xfrm>
            <a:prstGeom prst="rect">
              <a:avLst/>
            </a:prstGeom>
          </p:spPr>
        </p:pic>
        <p:cxnSp>
          <p:nvCxnSpPr>
            <p:cNvPr id="116" name="Straight Connector 115"/>
            <p:cNvCxnSpPr/>
            <p:nvPr/>
          </p:nvCxnSpPr>
          <p:spPr>
            <a:xfrm>
              <a:off x="3438999" y="5301820"/>
              <a:ext cx="1759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5439058" y="4305883"/>
            <a:ext cx="1179775" cy="1098457"/>
            <a:chOff x="3925054" y="4305883"/>
            <a:chExt cx="1179775" cy="1098457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5054" y="4305883"/>
              <a:ext cx="1179775" cy="1098457"/>
            </a:xfrm>
            <a:prstGeom prst="rect">
              <a:avLst/>
            </a:prstGeom>
          </p:spPr>
        </p:pic>
        <p:cxnSp>
          <p:nvCxnSpPr>
            <p:cNvPr id="119" name="Straight Connector 118"/>
            <p:cNvCxnSpPr/>
            <p:nvPr/>
          </p:nvCxnSpPr>
          <p:spPr>
            <a:xfrm>
              <a:off x="4655619" y="5301820"/>
              <a:ext cx="326001" cy="229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10078606" y="5604230"/>
            <a:ext cx="1870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Scale Bar</a:t>
            </a:r>
          </a:p>
          <a:p>
            <a:r>
              <a:rPr lang="en-US" b="1" dirty="0" smtClean="0"/>
              <a:t>Black = 50 um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Red = 100 um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8383004" y="1617454"/>
            <a:ext cx="0" cy="512187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04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178256" y="1274164"/>
            <a:ext cx="7792161" cy="343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5287" y="1274164"/>
            <a:ext cx="3794114" cy="347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287" y="6342894"/>
            <a:ext cx="104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/>
              <a:t>5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2473" y="1281939"/>
            <a:ext cx="2721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Raw Stitched Image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50135" y="1278828"/>
            <a:ext cx="2721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Analyzed </a:t>
            </a:r>
            <a:r>
              <a:rPr lang="en-US" sz="1600" b="1" dirty="0" smtClean="0"/>
              <a:t>Stitched Image</a:t>
            </a:r>
            <a:endParaRPr lang="en-US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r="9240"/>
          <a:stretch/>
        </p:blipFill>
        <p:spPr>
          <a:xfrm>
            <a:off x="225287" y="1738860"/>
            <a:ext cx="3794114" cy="3796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r="9114"/>
          <a:stretch/>
        </p:blipFill>
        <p:spPr>
          <a:xfrm>
            <a:off x="4178257" y="1745052"/>
            <a:ext cx="3814740" cy="3790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9" t="44574" r="49451" b="33724"/>
          <a:stretch/>
        </p:blipFill>
        <p:spPr>
          <a:xfrm>
            <a:off x="8155678" y="1738859"/>
            <a:ext cx="3814740" cy="3796475"/>
          </a:xfrm>
          <a:prstGeom prst="rect">
            <a:avLst/>
          </a:prstGeom>
        </p:spPr>
      </p:pic>
      <p:sp>
        <p:nvSpPr>
          <p:cNvPr id="13" name="Rectangle 12"/>
          <p:cNvSpPr>
            <a:spLocks noChangeAspect="1"/>
          </p:cNvSpPr>
          <p:nvPr/>
        </p:nvSpPr>
        <p:spPr>
          <a:xfrm>
            <a:off x="5122860" y="3487196"/>
            <a:ext cx="799789" cy="79595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922649" y="1738859"/>
            <a:ext cx="2233029" cy="174833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22649" y="4283155"/>
            <a:ext cx="2233029" cy="125217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1081270" y="2016235"/>
            <a:ext cx="568326" cy="2500"/>
            <a:chOff x="1562516" y="2765744"/>
            <a:chExt cx="568326" cy="25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562516" y="2765744"/>
              <a:ext cx="29600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834836" y="2768244"/>
              <a:ext cx="29600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0858544" y="2063976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2000 </a:t>
            </a:r>
            <a:r>
              <a:rPr lang="en-US" b="1" dirty="0" err="1" smtClean="0"/>
              <a:t>μm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47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30" y="1816100"/>
            <a:ext cx="27432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05" y="1816100"/>
            <a:ext cx="2743200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0000" r="22500" b="50000"/>
          <a:stretch/>
        </p:blipFill>
        <p:spPr>
          <a:xfrm>
            <a:off x="1855855" y="1816100"/>
            <a:ext cx="2743200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7455" y="1850148"/>
            <a:ext cx="1749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CFF27"/>
                </a:solidFill>
              </a:rPr>
              <a:t>CK5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CK8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1535FF"/>
                </a:solidFill>
              </a:rPr>
              <a:t>DAPI</a:t>
            </a:r>
            <a:endParaRPr lang="en-US" sz="1600" b="1" dirty="0">
              <a:solidFill>
                <a:srgbClr val="1535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4569" y="1850148"/>
            <a:ext cx="1749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CFF27"/>
                </a:solidFill>
              </a:rPr>
              <a:t>CK5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CK8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1535FF"/>
                </a:solidFill>
              </a:rPr>
              <a:t>DAPI</a:t>
            </a:r>
            <a:endParaRPr lang="en-US" sz="1600" b="1" dirty="0">
              <a:solidFill>
                <a:srgbClr val="1535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683" y="1934541"/>
            <a:ext cx="1333441" cy="169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8988431" y="1836896"/>
            <a:ext cx="174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CK5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CK8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1535FF"/>
                </a:solidFill>
              </a:rPr>
              <a:t>DAPI</a:t>
            </a:r>
            <a:endParaRPr lang="en-US" sz="1600" b="1" dirty="0">
              <a:solidFill>
                <a:srgbClr val="1535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287" y="6342894"/>
            <a:ext cx="104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6. 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082223" y="3426014"/>
            <a:ext cx="3875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48090" y="345599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200 </a:t>
            </a:r>
            <a:r>
              <a:rPr lang="en-US" b="1" dirty="0" err="1" smtClean="0">
                <a:solidFill>
                  <a:schemeClr val="bg1"/>
                </a:solidFill>
              </a:rPr>
              <a:t>μm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184</Words>
  <Application>Microsoft Macintosh PowerPoint</Application>
  <PresentationFormat>Widescreen</PresentationFormat>
  <Paragraphs>125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Calibri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Sanghee</dc:creator>
  <cp:lastModifiedBy>Lee, Sanghee</cp:lastModifiedBy>
  <cp:revision>53</cp:revision>
  <dcterms:created xsi:type="dcterms:W3CDTF">2019-05-27T21:40:49Z</dcterms:created>
  <dcterms:modified xsi:type="dcterms:W3CDTF">2019-10-04T07:48:13Z</dcterms:modified>
</cp:coreProperties>
</file>