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86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7" r:id="rId25"/>
    <p:sldId id="289" r:id="rId26"/>
    <p:sldId id="284" r:id="rId27"/>
    <p:sldId id="285" r:id="rId28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2" userDrawn="1">
          <p15:clr>
            <a:srgbClr val="A4A3A4"/>
          </p15:clr>
        </p15:guide>
        <p15:guide id="2" pos="3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5839" autoAdjust="0"/>
  </p:normalViewPr>
  <p:slideViewPr>
    <p:cSldViewPr snapToGrid="0" showGuides="1">
      <p:cViewPr>
        <p:scale>
          <a:sx n="90" d="100"/>
          <a:sy n="90" d="100"/>
        </p:scale>
        <p:origin x="33" y="186"/>
      </p:cViewPr>
      <p:guideLst>
        <p:guide orient="horz" pos="2712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BC591-404A-4731-896F-98018C729A36}" type="datetimeFigureOut">
              <a:rPr lang="de-AT" smtClean="0"/>
              <a:t>20.01.2020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917C4-7A91-4EB0-9CC5-EEDE3E6B3A8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904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9D29D-C65A-44B9-9665-F3886B051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A3E60-67D9-458D-BB31-D9985F576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8E8CB-A98B-4A08-9399-A0104DFB1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02C-6E56-493C-92C1-42FDD3D4F3C5}" type="datetimeFigureOut">
              <a:rPr lang="de-AT" smtClean="0"/>
              <a:t>20.01.2020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77D1C-0C98-4B86-AEC9-46010E46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B8F56-5E30-4CFB-9BE2-732ED6A6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724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C102-55E1-4E3B-8B62-978E972DF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62597-5063-4BD1-87C8-183F5B6C8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8E194-0407-469B-9DA9-318B7F1A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02C-6E56-493C-92C1-42FDD3D4F3C5}" type="datetimeFigureOut">
              <a:rPr lang="de-AT" smtClean="0"/>
              <a:t>20.01.2020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87400-90EA-46E6-BDB5-C48E68F5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43175-F1DC-44EC-BC17-59FDA26A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945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5C7D14-3A60-4190-8DE1-5C8B56F78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22D31-4ABE-4E7E-9106-DCF8C3B4E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8CFCB-31F0-47D5-9D09-FA0FFAC1B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02C-6E56-493C-92C1-42FDD3D4F3C5}" type="datetimeFigureOut">
              <a:rPr lang="de-AT" smtClean="0"/>
              <a:t>20.01.2020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88998-628D-4940-925D-625BECD7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028AA-E515-426A-8827-06D77B6E8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275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95769-DEB6-4547-8D2F-A5B8F5BF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FA897-F3BF-4998-A47A-7EDE6F760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472CF-283E-4887-ACD9-CBE28BEC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02C-6E56-493C-92C1-42FDD3D4F3C5}" type="datetimeFigureOut">
              <a:rPr lang="de-AT" smtClean="0"/>
              <a:t>20.01.2020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ABD0D-8E04-4831-B237-760D795D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22B9E-0F80-48BA-AD77-5D93CA0B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836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AE5E6-6AE4-4637-BD2B-4FA1202B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0B930-49E7-48F8-9F7E-2CB51BE4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C951B-EEFE-4B2E-AB01-203E1DDB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02C-6E56-493C-92C1-42FDD3D4F3C5}" type="datetimeFigureOut">
              <a:rPr lang="de-AT" smtClean="0"/>
              <a:t>20.01.2020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3322-8A6C-4B49-A061-CE2BD8C8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334F7-FAE0-4B24-B7B2-AF1BF3F5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947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0975E-F0AF-4D16-87BE-3C1FA373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CFE2A-962F-48C3-B6EE-1F0EABF8F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CAB7C-1465-46A4-BC26-B1370ACB3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9215B-7C0D-4AF3-AC06-173FA818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02C-6E56-493C-92C1-42FDD3D4F3C5}" type="datetimeFigureOut">
              <a:rPr lang="de-AT" smtClean="0"/>
              <a:t>20.01.2020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8F398-79CD-467C-B4F2-A78F6E13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C7B08-96CE-4CF3-8C7F-C8E7F57C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205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DEAD-10F9-4226-B300-CA56FD4A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0772A-EA3E-4327-9871-706995045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24977-80BD-4A5F-8C2A-863D27235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83A06-C3F3-47CD-9D27-0C47A6CB8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1282F-6E80-44CC-B37E-D4AEEAA8B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789CC5-9A68-4249-AEFF-E150EFA29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02C-6E56-493C-92C1-42FDD3D4F3C5}" type="datetimeFigureOut">
              <a:rPr lang="de-AT" smtClean="0"/>
              <a:t>20.01.2020</a:t>
            </a:fld>
            <a:endParaRPr lang="de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5E9484-3C26-4B6D-AF4B-BE10C21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632813-3389-4A7D-BED6-EA553DD70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626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536AC-B28F-4A8D-A34D-B2B8CDFC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CF3CB-9B1C-46B1-B5B0-23154AB63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02C-6E56-493C-92C1-42FDD3D4F3C5}" type="datetimeFigureOut">
              <a:rPr lang="de-AT" smtClean="0"/>
              <a:t>20.01.2020</a:t>
            </a:fld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4FAFD-0B04-41E3-9EE8-2CE236E1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D7E30-61E5-40B1-8AB4-905243AD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216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D94CFA-7293-450D-87E7-72E9F01A8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02C-6E56-493C-92C1-42FDD3D4F3C5}" type="datetimeFigureOut">
              <a:rPr lang="de-AT" smtClean="0"/>
              <a:t>20.01.2020</a:t>
            </a:fld>
            <a:endParaRPr lang="de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0A439-02AC-494A-8084-EC0D0D9B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8D11E-6233-4AF7-8F30-057315F87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742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B8D0-4088-4F9C-AB5E-93F11B07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0FC50-CD71-4147-96C1-C7004E396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FE6DA-9FED-43B6-9BFF-A94A78755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F8F43-835A-4855-A47F-FA0ED1E1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02C-6E56-493C-92C1-42FDD3D4F3C5}" type="datetimeFigureOut">
              <a:rPr lang="de-AT" smtClean="0"/>
              <a:t>20.01.2020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8C76A-B456-45C6-9C50-01C8A07E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569D0-E506-4D82-AD01-731C8C91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311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1DCD3-ECF2-438B-B4B2-C692A79C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83AD29-A6F4-498C-89EF-9371D088F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004F6-AD86-4AAF-AF2B-99487359E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F80F7-782D-47EA-8FE7-0EE547B6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02C-6E56-493C-92C1-42FDD3D4F3C5}" type="datetimeFigureOut">
              <a:rPr lang="de-AT" smtClean="0"/>
              <a:t>20.01.2020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F8C59-7542-49B7-9448-96EC3FF0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C52BF-8E51-4770-B554-0EB6C3C0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327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A9208-CBAC-4561-AFE1-3E651C543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23671-50FF-4486-9CA1-FD63870F8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90173-A36D-44DC-A33F-1C8141338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F202C-6E56-493C-92C1-42FDD3D4F3C5}" type="datetimeFigureOut">
              <a:rPr lang="de-AT" smtClean="0"/>
              <a:t>20.01.2020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FBF9D-9159-4647-BFA1-39159959A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8BBF9-159D-480C-87EE-C5D29F90A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093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81AA7E-CB05-4FD0-9E73-F2B3CB518DEB}"/>
              </a:ext>
            </a:extLst>
          </p:cNvPr>
          <p:cNvSpPr/>
          <p:nvPr/>
        </p:nvSpPr>
        <p:spPr>
          <a:xfrm>
            <a:off x="1415284" y="755878"/>
            <a:ext cx="2736761" cy="890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Retrieve </a:t>
            </a:r>
            <a:r>
              <a:rPr lang="en-US" sz="1400" dirty="0" err="1">
                <a:solidFill>
                  <a:schemeClr val="tx1"/>
                </a:solidFill>
              </a:rPr>
              <a:t>synlet</a:t>
            </a:r>
            <a:r>
              <a:rPr lang="en-US" sz="1400" dirty="0">
                <a:solidFill>
                  <a:schemeClr val="tx1"/>
                </a:solidFill>
              </a:rPr>
              <a:t> interactions for various organisms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DA308D-BC0F-4B4F-8CDD-0B85BCDE83BE}"/>
              </a:ext>
            </a:extLst>
          </p:cNvPr>
          <p:cNvSpPr/>
          <p:nvPr/>
        </p:nvSpPr>
        <p:spPr>
          <a:xfrm>
            <a:off x="4809648" y="752878"/>
            <a:ext cx="2736761" cy="89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Translate </a:t>
            </a:r>
            <a:r>
              <a:rPr lang="en-US" sz="1400" dirty="0" err="1">
                <a:solidFill>
                  <a:schemeClr val="tx1"/>
                </a:solidFill>
              </a:rPr>
              <a:t>synlet</a:t>
            </a:r>
            <a:r>
              <a:rPr lang="en-US" sz="1400" dirty="0">
                <a:solidFill>
                  <a:schemeClr val="tx1"/>
                </a:solidFill>
              </a:rPr>
              <a:t> pairs to human orthologs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DF99A-96B2-465F-8061-A5348746E6E2}"/>
              </a:ext>
            </a:extLst>
          </p:cNvPr>
          <p:cNvSpPr/>
          <p:nvPr/>
        </p:nvSpPr>
        <p:spPr>
          <a:xfrm>
            <a:off x="8204012" y="752878"/>
            <a:ext cx="2736761" cy="89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Add drugs targeting synthetic lethal genes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8A64CF87-F71B-4E11-9DCF-72AE32334FFA}"/>
              </a:ext>
            </a:extLst>
          </p:cNvPr>
          <p:cNvSpPr/>
          <p:nvPr/>
        </p:nvSpPr>
        <p:spPr>
          <a:xfrm>
            <a:off x="4539961" y="2360945"/>
            <a:ext cx="3112078" cy="893618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Druggable </a:t>
            </a:r>
            <a:r>
              <a:rPr lang="en-US" sz="1400" b="1" dirty="0" err="1">
                <a:solidFill>
                  <a:schemeClr val="tx1"/>
                </a:solidFill>
              </a:rPr>
              <a:t>synlet</a:t>
            </a:r>
            <a:r>
              <a:rPr lang="en-US" sz="1400" b="1" dirty="0">
                <a:solidFill>
                  <a:schemeClr val="tx1"/>
                </a:solidFill>
              </a:rPr>
              <a:t> gene pairs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643866-DD8A-4327-9F3B-9393392EDA22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4152045" y="1199687"/>
            <a:ext cx="657603" cy="15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DB48DA-BABA-4302-BD75-31B684709808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7546409" y="1199687"/>
            <a:ext cx="6576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66D5FE9-98A5-467C-ABCB-3031B94E7025}"/>
              </a:ext>
            </a:extLst>
          </p:cNvPr>
          <p:cNvSpPr/>
          <p:nvPr/>
        </p:nvSpPr>
        <p:spPr>
          <a:xfrm>
            <a:off x="1213771" y="589220"/>
            <a:ext cx="9928514" cy="1220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6DD8FA7-39CB-4708-9AEE-1B805FBC619C}"/>
              </a:ext>
            </a:extLst>
          </p:cNvPr>
          <p:cNvSpPr/>
          <p:nvPr/>
        </p:nvSpPr>
        <p:spPr>
          <a:xfrm>
            <a:off x="5949228" y="1810153"/>
            <a:ext cx="293544" cy="44681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08F06D9A-A113-4202-A3CA-A031680B6003}"/>
              </a:ext>
            </a:extLst>
          </p:cNvPr>
          <p:cNvSpPr/>
          <p:nvPr/>
        </p:nvSpPr>
        <p:spPr>
          <a:xfrm>
            <a:off x="4539961" y="3733514"/>
            <a:ext cx="3112078" cy="893618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Drugs used in indication of interest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392C99-5BB0-47AE-8101-35059FA08EFD}"/>
              </a:ext>
            </a:extLst>
          </p:cNvPr>
          <p:cNvSpPr/>
          <p:nvPr/>
        </p:nvSpPr>
        <p:spPr>
          <a:xfrm>
            <a:off x="3069912" y="5356177"/>
            <a:ext cx="2736761" cy="890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Collect drugs from clinical guidelines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9CF116-ADE3-472B-8749-1E09DD0DF0FE}"/>
              </a:ext>
            </a:extLst>
          </p:cNvPr>
          <p:cNvSpPr/>
          <p:nvPr/>
        </p:nvSpPr>
        <p:spPr>
          <a:xfrm>
            <a:off x="6464276" y="5353177"/>
            <a:ext cx="2736761" cy="89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Retrieve drugs currently under investigation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0DC69E-3842-4D90-82DD-D4D51A6FFD94}"/>
              </a:ext>
            </a:extLst>
          </p:cNvPr>
          <p:cNvSpPr/>
          <p:nvPr/>
        </p:nvSpPr>
        <p:spPr>
          <a:xfrm>
            <a:off x="2878298" y="5189519"/>
            <a:ext cx="6520430" cy="1220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6D87724-BCA8-417C-BB2E-02077FD0A020}"/>
              </a:ext>
            </a:extLst>
          </p:cNvPr>
          <p:cNvSpPr/>
          <p:nvPr/>
        </p:nvSpPr>
        <p:spPr>
          <a:xfrm rot="10800000">
            <a:off x="5949228" y="4733903"/>
            <a:ext cx="293544" cy="44681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9500F2-7806-4AE2-BDE4-D572E84BD083}"/>
              </a:ext>
            </a:extLst>
          </p:cNvPr>
          <p:cNvSpPr/>
          <p:nvPr/>
        </p:nvSpPr>
        <p:spPr>
          <a:xfrm>
            <a:off x="8204011" y="3046496"/>
            <a:ext cx="2736761" cy="89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Identify drug pairs triggering </a:t>
            </a:r>
            <a:r>
              <a:rPr lang="en-US" sz="1400" dirty="0" err="1">
                <a:solidFill>
                  <a:schemeClr val="tx1"/>
                </a:solidFill>
              </a:rPr>
              <a:t>synlet</a:t>
            </a:r>
            <a:r>
              <a:rPr lang="en-US" sz="1400" dirty="0">
                <a:solidFill>
                  <a:schemeClr val="tx1"/>
                </a:solidFill>
              </a:rPr>
              <a:t> gene pairs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B31A9A-A662-4AEF-9070-8E3B75937046}"/>
              </a:ext>
            </a:extLst>
          </p:cNvPr>
          <p:cNvSpPr/>
          <p:nvPr/>
        </p:nvSpPr>
        <p:spPr>
          <a:xfrm>
            <a:off x="4421777" y="2254096"/>
            <a:ext cx="3383280" cy="24798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21A22C-930E-40B3-B539-851D20D4F3EC}"/>
              </a:ext>
            </a:extLst>
          </p:cNvPr>
          <p:cNvCxnSpPr>
            <a:cxnSpLocks/>
            <a:stCxn id="22" idx="3"/>
            <a:endCxn id="21" idx="1"/>
          </p:cNvCxnSpPr>
          <p:nvPr/>
        </p:nvCxnSpPr>
        <p:spPr>
          <a:xfrm flipV="1">
            <a:off x="7805057" y="3493305"/>
            <a:ext cx="398954" cy="6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B6341FB2-D30E-4CB7-B6B6-3C713946DC77}"/>
              </a:ext>
            </a:extLst>
          </p:cNvPr>
          <p:cNvSpPr/>
          <p:nvPr/>
        </p:nvSpPr>
        <p:spPr>
          <a:xfrm>
            <a:off x="4539960" y="2358588"/>
            <a:ext cx="3112078" cy="893618"/>
          </a:xfrm>
          <a:prstGeom prst="parallelogram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Druggable </a:t>
            </a:r>
            <a:r>
              <a:rPr lang="en-US" sz="1400" b="1" dirty="0" err="1">
                <a:solidFill>
                  <a:schemeClr val="tx1"/>
                </a:solidFill>
              </a:rPr>
              <a:t>synlet</a:t>
            </a:r>
            <a:r>
              <a:rPr lang="en-US" sz="1400" b="1" dirty="0">
                <a:solidFill>
                  <a:schemeClr val="tx1"/>
                </a:solidFill>
              </a:rPr>
              <a:t> gene pairs</a:t>
            </a: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F2645154-9726-4A55-AE6C-79535E5D5D71}"/>
              </a:ext>
            </a:extLst>
          </p:cNvPr>
          <p:cNvSpPr/>
          <p:nvPr/>
        </p:nvSpPr>
        <p:spPr>
          <a:xfrm>
            <a:off x="4539960" y="3725145"/>
            <a:ext cx="3112078" cy="893618"/>
          </a:xfrm>
          <a:prstGeom prst="parallelogram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Drugs used in indication of interest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7ED9AF-5FF0-4577-88BF-2D3ED5962A36}"/>
              </a:ext>
            </a:extLst>
          </p:cNvPr>
          <p:cNvSpPr/>
          <p:nvPr/>
        </p:nvSpPr>
        <p:spPr>
          <a:xfrm>
            <a:off x="1256822" y="625037"/>
            <a:ext cx="316923" cy="3169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3BFFA98-CE86-488C-A91F-32DFC17EF8A2}"/>
              </a:ext>
            </a:extLst>
          </p:cNvPr>
          <p:cNvSpPr/>
          <p:nvPr/>
        </p:nvSpPr>
        <p:spPr>
          <a:xfrm>
            <a:off x="4651186" y="625037"/>
            <a:ext cx="316923" cy="3169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AF84892-3910-453B-941D-EF9E7CD3298B}"/>
              </a:ext>
            </a:extLst>
          </p:cNvPr>
          <p:cNvSpPr/>
          <p:nvPr/>
        </p:nvSpPr>
        <p:spPr>
          <a:xfrm>
            <a:off x="8045694" y="625036"/>
            <a:ext cx="316923" cy="3169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A8BF60C-BCD9-4672-B7A0-92FEC1F49F66}"/>
              </a:ext>
            </a:extLst>
          </p:cNvPr>
          <p:cNvSpPr/>
          <p:nvPr/>
        </p:nvSpPr>
        <p:spPr>
          <a:xfrm>
            <a:off x="6305814" y="5254415"/>
            <a:ext cx="316923" cy="3169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995E2CF-068D-4BE2-AD46-9BE7DCE3E333}"/>
              </a:ext>
            </a:extLst>
          </p:cNvPr>
          <p:cNvSpPr/>
          <p:nvPr/>
        </p:nvSpPr>
        <p:spPr>
          <a:xfrm>
            <a:off x="2911450" y="5254414"/>
            <a:ext cx="316923" cy="3169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5A0117D-6737-4D8E-AFD5-A885E7D7E198}"/>
              </a:ext>
            </a:extLst>
          </p:cNvPr>
          <p:cNvSpPr/>
          <p:nvPr/>
        </p:nvSpPr>
        <p:spPr>
          <a:xfrm>
            <a:off x="8084391" y="2895207"/>
            <a:ext cx="316923" cy="3169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499C95-D106-4910-BD93-F70209F05CAA}"/>
              </a:ext>
            </a:extLst>
          </p:cNvPr>
          <p:cNvSpPr txBox="1"/>
          <p:nvPr/>
        </p:nvSpPr>
        <p:spPr>
          <a:xfrm>
            <a:off x="181841" y="78216"/>
            <a:ext cx="2864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Data </a:t>
            </a:r>
            <a:r>
              <a:rPr lang="de-AT" sz="1400" dirty="0" err="1"/>
              <a:t>aggregation</a:t>
            </a:r>
            <a:r>
              <a:rPr lang="de-AT" sz="1400" dirty="0"/>
              <a:t> </a:t>
            </a:r>
            <a:r>
              <a:rPr lang="de-AT" sz="1400" dirty="0" err="1"/>
              <a:t>workflow</a:t>
            </a:r>
            <a:r>
              <a:rPr lang="de-AT" sz="1400" dirty="0"/>
              <a:t> </a:t>
            </a:r>
            <a:r>
              <a:rPr lang="de-AT" sz="1400" dirty="0" err="1"/>
              <a:t>overview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4744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5D769F-C184-4618-9BB5-A28208CB5EF4}"/>
              </a:ext>
            </a:extLst>
          </p:cNvPr>
          <p:cNvSpPr/>
          <p:nvPr/>
        </p:nvSpPr>
        <p:spPr>
          <a:xfrm>
            <a:off x="6102050" y="1554843"/>
            <a:ext cx="1746504" cy="28804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tax_id</a:t>
            </a:r>
            <a:r>
              <a:rPr lang="en-US" sz="1400" dirty="0"/>
              <a:t>/</a:t>
            </a:r>
            <a:r>
              <a:rPr lang="en-US" sz="1400" dirty="0" err="1"/>
              <a:t>gene_symbol</a:t>
            </a:r>
            <a:endParaRPr lang="de-AT" sz="1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E763AB-1A07-4902-8D84-2A94F994AA88}"/>
              </a:ext>
            </a:extLst>
          </p:cNvPr>
          <p:cNvSpPr/>
          <p:nvPr/>
        </p:nvSpPr>
        <p:spPr>
          <a:xfrm>
            <a:off x="407365" y="324655"/>
            <a:ext cx="5380371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2.2 map </a:t>
            </a:r>
            <a:r>
              <a:rPr lang="en-US" sz="1400" dirty="0" err="1">
                <a:solidFill>
                  <a:schemeClr val="tx1"/>
                </a:solidFill>
              </a:rPr>
              <a:t>synlet</a:t>
            </a:r>
            <a:r>
              <a:rPr lang="en-US" sz="1400" dirty="0">
                <a:solidFill>
                  <a:schemeClr val="tx1"/>
                </a:solidFill>
              </a:rPr>
              <a:t> (prepare mapping)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576261-D341-404C-B5D9-459C7152248C}"/>
              </a:ext>
            </a:extLst>
          </p:cNvPr>
          <p:cNvSpPr/>
          <p:nvPr/>
        </p:nvSpPr>
        <p:spPr>
          <a:xfrm>
            <a:off x="712235" y="155216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CSE4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01873B3-756D-49E3-85C4-68A9844A7AC0}"/>
              </a:ext>
            </a:extLst>
          </p:cNvPr>
          <p:cNvSpPr/>
          <p:nvPr/>
        </p:nvSpPr>
        <p:spPr>
          <a:xfrm>
            <a:off x="2536272" y="155216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HIST1H3H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AF967D4-665D-41CE-998B-47EDBAD4A389}"/>
              </a:ext>
            </a:extLst>
          </p:cNvPr>
          <p:cNvSpPr/>
          <p:nvPr/>
        </p:nvSpPr>
        <p:spPr>
          <a:xfrm>
            <a:off x="712235" y="1896174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CSE4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00F89CE-3210-4174-B5B6-76B87CB66104}"/>
              </a:ext>
            </a:extLst>
          </p:cNvPr>
          <p:cNvSpPr/>
          <p:nvPr/>
        </p:nvSpPr>
        <p:spPr>
          <a:xfrm>
            <a:off x="2536272" y="1896174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HIST1H3I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E26F3D-D838-421F-8050-7F89B5FDA486}"/>
              </a:ext>
            </a:extLst>
          </p:cNvPr>
          <p:cNvSpPr/>
          <p:nvPr/>
        </p:nvSpPr>
        <p:spPr>
          <a:xfrm>
            <a:off x="712235" y="224018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COX2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4BD8F21-8754-49DB-A94A-17D35C738B3B}"/>
              </a:ext>
            </a:extLst>
          </p:cNvPr>
          <p:cNvSpPr/>
          <p:nvPr/>
        </p:nvSpPr>
        <p:spPr>
          <a:xfrm>
            <a:off x="2536272" y="224018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MT-CO2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94104-5A32-4DBC-9BCB-EB6D20BF16F6}"/>
              </a:ext>
            </a:extLst>
          </p:cNvPr>
          <p:cNvSpPr txBox="1"/>
          <p:nvPr/>
        </p:nvSpPr>
        <p:spPr>
          <a:xfrm>
            <a:off x="264490" y="1185553"/>
            <a:ext cx="163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s_cerevisae.txt: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07BBA76-8085-46C5-8C63-4AAC7FC58395}"/>
              </a:ext>
            </a:extLst>
          </p:cNvPr>
          <p:cNvSpPr/>
          <p:nvPr/>
        </p:nvSpPr>
        <p:spPr>
          <a:xfrm>
            <a:off x="712235" y="3871919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nduo-1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73B2C3A-E7E3-4A0C-BAEF-38D7BBC42BDA}"/>
              </a:ext>
            </a:extLst>
          </p:cNvPr>
          <p:cNvSpPr/>
          <p:nvPr/>
        </p:nvSpPr>
        <p:spPr>
          <a:xfrm>
            <a:off x="2536272" y="3871919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MT-ND1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6C5AF9C-0ECB-4306-9E82-44DAC4BB3AB5}"/>
              </a:ext>
            </a:extLst>
          </p:cNvPr>
          <p:cNvSpPr/>
          <p:nvPr/>
        </p:nvSpPr>
        <p:spPr>
          <a:xfrm>
            <a:off x="712235" y="4215927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ctb-1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0AACE26-0381-4052-AB0E-03DD16EF9CF5}"/>
              </a:ext>
            </a:extLst>
          </p:cNvPr>
          <p:cNvSpPr/>
          <p:nvPr/>
        </p:nvSpPr>
        <p:spPr>
          <a:xfrm>
            <a:off x="2536272" y="4215927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MT-CYB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5CAE294-025C-4F4A-9949-DF492E154DCA}"/>
              </a:ext>
            </a:extLst>
          </p:cNvPr>
          <p:cNvSpPr/>
          <p:nvPr/>
        </p:nvSpPr>
        <p:spPr>
          <a:xfrm>
            <a:off x="712235" y="455993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asp-8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A620C15-3CEA-47F7-8829-C59BEF977207}"/>
              </a:ext>
            </a:extLst>
          </p:cNvPr>
          <p:cNvSpPr/>
          <p:nvPr/>
        </p:nvSpPr>
        <p:spPr>
          <a:xfrm>
            <a:off x="2536272" y="455993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PGC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BF8C016-4629-4FD6-9167-B9D9D8462B11}"/>
              </a:ext>
            </a:extLst>
          </p:cNvPr>
          <p:cNvSpPr txBox="1"/>
          <p:nvPr/>
        </p:nvSpPr>
        <p:spPr>
          <a:xfrm>
            <a:off x="264490" y="3538875"/>
            <a:ext cx="14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c_elegans.txt: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46EAADB-38A4-4104-90D4-979488FD8878}"/>
              </a:ext>
            </a:extLst>
          </p:cNvPr>
          <p:cNvSpPr txBox="1"/>
          <p:nvPr/>
        </p:nvSpPr>
        <p:spPr>
          <a:xfrm>
            <a:off x="5787736" y="1182834"/>
            <a:ext cx="1313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mapping.txt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7621A0A-B6E2-46A4-8412-FD75AC1992CF}"/>
              </a:ext>
            </a:extLst>
          </p:cNvPr>
          <p:cNvSpPr/>
          <p:nvPr/>
        </p:nvSpPr>
        <p:spPr>
          <a:xfrm>
            <a:off x="712235" y="2586870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COX3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1C544E2-F17A-4B3F-B002-AAAA873A8AC9}"/>
              </a:ext>
            </a:extLst>
          </p:cNvPr>
          <p:cNvSpPr/>
          <p:nvPr/>
        </p:nvSpPr>
        <p:spPr>
          <a:xfrm>
            <a:off x="2536272" y="2586870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MT-CYB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C4327D-CA26-43BD-86FF-1B6A3E14A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96" y="1532985"/>
            <a:ext cx="3584759" cy="141439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43E8BE4-0393-428D-8AC9-FE71E3C5D7E3}"/>
              </a:ext>
            </a:extLst>
          </p:cNvPr>
          <p:cNvSpPr/>
          <p:nvPr/>
        </p:nvSpPr>
        <p:spPr>
          <a:xfrm>
            <a:off x="6089950" y="189885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CSE4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3B83D4-5ECC-4BAB-845B-F97DCDE4AAEA}"/>
              </a:ext>
            </a:extLst>
          </p:cNvPr>
          <p:cNvSpPr/>
          <p:nvPr/>
        </p:nvSpPr>
        <p:spPr>
          <a:xfrm>
            <a:off x="7913987" y="189885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HIST1H3H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80404E-40FA-42BC-A718-B7B7669625B0}"/>
              </a:ext>
            </a:extLst>
          </p:cNvPr>
          <p:cNvSpPr/>
          <p:nvPr/>
        </p:nvSpPr>
        <p:spPr>
          <a:xfrm>
            <a:off x="6089950" y="2242861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CSE4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21EF34-C771-4426-A955-1C2C243E9382}"/>
              </a:ext>
            </a:extLst>
          </p:cNvPr>
          <p:cNvSpPr/>
          <p:nvPr/>
        </p:nvSpPr>
        <p:spPr>
          <a:xfrm>
            <a:off x="7913987" y="2242861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HIST1H3I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8C698C-BB04-483F-8043-4C21E41ACFCC}"/>
              </a:ext>
            </a:extLst>
          </p:cNvPr>
          <p:cNvSpPr/>
          <p:nvPr/>
        </p:nvSpPr>
        <p:spPr>
          <a:xfrm>
            <a:off x="6089950" y="2586870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COX2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EA81A5-B1DA-498F-99AE-16A046703F62}"/>
              </a:ext>
            </a:extLst>
          </p:cNvPr>
          <p:cNvSpPr/>
          <p:nvPr/>
        </p:nvSpPr>
        <p:spPr>
          <a:xfrm>
            <a:off x="7913987" y="2586870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MT-CO2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614459-AE7D-4626-93FF-4D365F1EBE58}"/>
              </a:ext>
            </a:extLst>
          </p:cNvPr>
          <p:cNvSpPr/>
          <p:nvPr/>
        </p:nvSpPr>
        <p:spPr>
          <a:xfrm>
            <a:off x="6089950" y="2933557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COX3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3599A-8EDD-40B3-97F8-C2F446F403FF}"/>
              </a:ext>
            </a:extLst>
          </p:cNvPr>
          <p:cNvSpPr/>
          <p:nvPr/>
        </p:nvSpPr>
        <p:spPr>
          <a:xfrm>
            <a:off x="7913987" y="2933557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MT-CYB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05475B-46AB-4CF1-823F-793437794D0A}"/>
              </a:ext>
            </a:extLst>
          </p:cNvPr>
          <p:cNvSpPr/>
          <p:nvPr/>
        </p:nvSpPr>
        <p:spPr>
          <a:xfrm>
            <a:off x="6096000" y="1896174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559292/</a:t>
            </a:r>
            <a:r>
              <a:rPr lang="de-AT" sz="1400" dirty="0"/>
              <a:t>CSE4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82F0F39-D9B7-45DE-9F7E-850584FBA902}"/>
              </a:ext>
            </a:extLst>
          </p:cNvPr>
          <p:cNvSpPr/>
          <p:nvPr/>
        </p:nvSpPr>
        <p:spPr>
          <a:xfrm>
            <a:off x="6096000" y="2238929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559292/</a:t>
            </a:r>
            <a:r>
              <a:rPr lang="de-AT" sz="1400" dirty="0"/>
              <a:t>CSE4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35A536-D321-4297-A25D-54A4A94829D6}"/>
              </a:ext>
            </a:extLst>
          </p:cNvPr>
          <p:cNvSpPr/>
          <p:nvPr/>
        </p:nvSpPr>
        <p:spPr>
          <a:xfrm>
            <a:off x="6096000" y="2586870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559292/</a:t>
            </a:r>
            <a:r>
              <a:rPr lang="de-AT" sz="1400" dirty="0"/>
              <a:t>COX2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F1AC8C-99D8-483E-8DAC-FBADB588DC21}"/>
              </a:ext>
            </a:extLst>
          </p:cNvPr>
          <p:cNvSpPr/>
          <p:nvPr/>
        </p:nvSpPr>
        <p:spPr>
          <a:xfrm>
            <a:off x="6089950" y="2930879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559292/</a:t>
            </a:r>
            <a:r>
              <a:rPr lang="de-AT" sz="1400" dirty="0"/>
              <a:t>COX3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38F273-64FD-443E-837F-8AD1F60411C7}"/>
              </a:ext>
            </a:extLst>
          </p:cNvPr>
          <p:cNvSpPr/>
          <p:nvPr/>
        </p:nvSpPr>
        <p:spPr>
          <a:xfrm>
            <a:off x="6102050" y="326693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nduo-1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FC755A4-54FC-489F-8CC6-927B440C91B2}"/>
              </a:ext>
            </a:extLst>
          </p:cNvPr>
          <p:cNvSpPr/>
          <p:nvPr/>
        </p:nvSpPr>
        <p:spPr>
          <a:xfrm>
            <a:off x="7926087" y="326693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MT-ND1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DC0EC11-0FC1-4F38-8067-E7EA59A264E4}"/>
              </a:ext>
            </a:extLst>
          </p:cNvPr>
          <p:cNvSpPr/>
          <p:nvPr/>
        </p:nvSpPr>
        <p:spPr>
          <a:xfrm>
            <a:off x="6102050" y="3610944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ctb-1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374C374-4556-4793-A083-D2AB74C11E12}"/>
              </a:ext>
            </a:extLst>
          </p:cNvPr>
          <p:cNvSpPr/>
          <p:nvPr/>
        </p:nvSpPr>
        <p:spPr>
          <a:xfrm>
            <a:off x="7926087" y="3610944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MT-CYB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69345B1-A25B-4EC1-9AE5-B0328B9A1F1F}"/>
              </a:ext>
            </a:extLst>
          </p:cNvPr>
          <p:cNvSpPr/>
          <p:nvPr/>
        </p:nvSpPr>
        <p:spPr>
          <a:xfrm>
            <a:off x="6102050" y="395495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asp-8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D9BB3C-048B-434E-BF38-C176F1A04754}"/>
              </a:ext>
            </a:extLst>
          </p:cNvPr>
          <p:cNvSpPr/>
          <p:nvPr/>
        </p:nvSpPr>
        <p:spPr>
          <a:xfrm>
            <a:off x="7926087" y="395495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PGC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586887C-6F84-4E40-8939-21D1B311BB33}"/>
              </a:ext>
            </a:extLst>
          </p:cNvPr>
          <p:cNvSpPr/>
          <p:nvPr/>
        </p:nvSpPr>
        <p:spPr>
          <a:xfrm>
            <a:off x="6102050" y="326693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6239/nduo-1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81A956E-634F-4C3F-BB5A-B4CA74F8A06F}"/>
              </a:ext>
            </a:extLst>
          </p:cNvPr>
          <p:cNvSpPr/>
          <p:nvPr/>
        </p:nvSpPr>
        <p:spPr>
          <a:xfrm>
            <a:off x="6102050" y="3610944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6239/ctb-1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C7E0492-FD36-4D65-AA03-72CD1FE7E3ED}"/>
              </a:ext>
            </a:extLst>
          </p:cNvPr>
          <p:cNvSpPr/>
          <p:nvPr/>
        </p:nvSpPr>
        <p:spPr>
          <a:xfrm>
            <a:off x="6102050" y="395495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6239/asp-8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2C770-F1DC-4D35-8B31-A9AA11E33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51" y="3852867"/>
            <a:ext cx="3584759" cy="1066892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FDD6A9C0-7A51-4437-A67E-09FEE310273A}"/>
              </a:ext>
            </a:extLst>
          </p:cNvPr>
          <p:cNvSpPr/>
          <p:nvPr/>
        </p:nvSpPr>
        <p:spPr>
          <a:xfrm>
            <a:off x="7920037" y="1557522"/>
            <a:ext cx="1746504" cy="28804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human_gene_symbol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429455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44127 0.05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7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0.43984 -0.0884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2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8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5D769F-C184-4618-9BB5-A28208CB5EF4}"/>
              </a:ext>
            </a:extLst>
          </p:cNvPr>
          <p:cNvSpPr/>
          <p:nvPr/>
        </p:nvSpPr>
        <p:spPr>
          <a:xfrm>
            <a:off x="6098074" y="1554843"/>
            <a:ext cx="1746504" cy="28804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tax_id</a:t>
            </a:r>
            <a:r>
              <a:rPr lang="en-US" sz="1400" dirty="0"/>
              <a:t>/</a:t>
            </a:r>
            <a:r>
              <a:rPr lang="en-US" sz="1400" dirty="0" err="1"/>
              <a:t>gene_symbol</a:t>
            </a:r>
            <a:endParaRPr lang="de-AT" sz="1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E763AB-1A07-4902-8D84-2A94F994AA88}"/>
              </a:ext>
            </a:extLst>
          </p:cNvPr>
          <p:cNvSpPr/>
          <p:nvPr/>
        </p:nvSpPr>
        <p:spPr>
          <a:xfrm>
            <a:off x="407365" y="324655"/>
            <a:ext cx="5380371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2.2 map </a:t>
            </a:r>
            <a:r>
              <a:rPr lang="en-US" sz="1400" dirty="0" err="1">
                <a:solidFill>
                  <a:schemeClr val="tx1"/>
                </a:solidFill>
              </a:rPr>
              <a:t>synlet</a:t>
            </a:r>
            <a:r>
              <a:rPr lang="en-US" sz="1400" dirty="0">
                <a:solidFill>
                  <a:schemeClr val="tx1"/>
                </a:solidFill>
              </a:rPr>
              <a:t> (prepare mapping)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576261-D341-404C-B5D9-459C7152248C}"/>
              </a:ext>
            </a:extLst>
          </p:cNvPr>
          <p:cNvSpPr/>
          <p:nvPr/>
        </p:nvSpPr>
        <p:spPr>
          <a:xfrm>
            <a:off x="712235" y="155216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CSE4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01873B3-756D-49E3-85C4-68A9844A7AC0}"/>
              </a:ext>
            </a:extLst>
          </p:cNvPr>
          <p:cNvSpPr/>
          <p:nvPr/>
        </p:nvSpPr>
        <p:spPr>
          <a:xfrm>
            <a:off x="2536272" y="155216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HIST1H3H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AF967D4-665D-41CE-998B-47EDBAD4A389}"/>
              </a:ext>
            </a:extLst>
          </p:cNvPr>
          <p:cNvSpPr/>
          <p:nvPr/>
        </p:nvSpPr>
        <p:spPr>
          <a:xfrm>
            <a:off x="712235" y="1896174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CSE4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00F89CE-3210-4174-B5B6-76B87CB66104}"/>
              </a:ext>
            </a:extLst>
          </p:cNvPr>
          <p:cNvSpPr/>
          <p:nvPr/>
        </p:nvSpPr>
        <p:spPr>
          <a:xfrm>
            <a:off x="2536272" y="1896174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HIST1H3I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E26F3D-D838-421F-8050-7F89B5FDA486}"/>
              </a:ext>
            </a:extLst>
          </p:cNvPr>
          <p:cNvSpPr/>
          <p:nvPr/>
        </p:nvSpPr>
        <p:spPr>
          <a:xfrm>
            <a:off x="712235" y="224018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COX2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4BD8F21-8754-49DB-A94A-17D35C738B3B}"/>
              </a:ext>
            </a:extLst>
          </p:cNvPr>
          <p:cNvSpPr/>
          <p:nvPr/>
        </p:nvSpPr>
        <p:spPr>
          <a:xfrm>
            <a:off x="2536272" y="224018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MT-CO2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94104-5A32-4DBC-9BCB-EB6D20BF16F6}"/>
              </a:ext>
            </a:extLst>
          </p:cNvPr>
          <p:cNvSpPr txBox="1"/>
          <p:nvPr/>
        </p:nvSpPr>
        <p:spPr>
          <a:xfrm>
            <a:off x="264490" y="1185553"/>
            <a:ext cx="163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s_cerevisae.txt: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07BBA76-8085-46C5-8C63-4AAC7FC58395}"/>
              </a:ext>
            </a:extLst>
          </p:cNvPr>
          <p:cNvSpPr/>
          <p:nvPr/>
        </p:nvSpPr>
        <p:spPr>
          <a:xfrm>
            <a:off x="712235" y="3871919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nduo-1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73B2C3A-E7E3-4A0C-BAEF-38D7BBC42BDA}"/>
              </a:ext>
            </a:extLst>
          </p:cNvPr>
          <p:cNvSpPr/>
          <p:nvPr/>
        </p:nvSpPr>
        <p:spPr>
          <a:xfrm>
            <a:off x="2536272" y="3871919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MT-ND1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6C5AF9C-0ECB-4306-9E82-44DAC4BB3AB5}"/>
              </a:ext>
            </a:extLst>
          </p:cNvPr>
          <p:cNvSpPr/>
          <p:nvPr/>
        </p:nvSpPr>
        <p:spPr>
          <a:xfrm>
            <a:off x="712235" y="4215927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ctb-1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0AACE26-0381-4052-AB0E-03DD16EF9CF5}"/>
              </a:ext>
            </a:extLst>
          </p:cNvPr>
          <p:cNvSpPr/>
          <p:nvPr/>
        </p:nvSpPr>
        <p:spPr>
          <a:xfrm>
            <a:off x="2536272" y="4215927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MT-CYB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5CAE294-025C-4F4A-9949-DF492E154DCA}"/>
              </a:ext>
            </a:extLst>
          </p:cNvPr>
          <p:cNvSpPr/>
          <p:nvPr/>
        </p:nvSpPr>
        <p:spPr>
          <a:xfrm>
            <a:off x="712235" y="455993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asp-8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A620C15-3CEA-47F7-8829-C59BEF977207}"/>
              </a:ext>
            </a:extLst>
          </p:cNvPr>
          <p:cNvSpPr/>
          <p:nvPr/>
        </p:nvSpPr>
        <p:spPr>
          <a:xfrm>
            <a:off x="2536272" y="455993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PGC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BF8C016-4629-4FD6-9167-B9D9D8462B11}"/>
              </a:ext>
            </a:extLst>
          </p:cNvPr>
          <p:cNvSpPr txBox="1"/>
          <p:nvPr/>
        </p:nvSpPr>
        <p:spPr>
          <a:xfrm>
            <a:off x="264490" y="3538875"/>
            <a:ext cx="14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c_elegans.txt: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46EAADB-38A4-4104-90D4-979488FD8878}"/>
              </a:ext>
            </a:extLst>
          </p:cNvPr>
          <p:cNvSpPr txBox="1"/>
          <p:nvPr/>
        </p:nvSpPr>
        <p:spPr>
          <a:xfrm>
            <a:off x="5787736" y="1182834"/>
            <a:ext cx="1313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mapping.txt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7621A0A-B6E2-46A4-8412-FD75AC1992CF}"/>
              </a:ext>
            </a:extLst>
          </p:cNvPr>
          <p:cNvSpPr/>
          <p:nvPr/>
        </p:nvSpPr>
        <p:spPr>
          <a:xfrm>
            <a:off x="712235" y="2586870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COX3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1C544E2-F17A-4B3F-B002-AAAA873A8AC9}"/>
              </a:ext>
            </a:extLst>
          </p:cNvPr>
          <p:cNvSpPr/>
          <p:nvPr/>
        </p:nvSpPr>
        <p:spPr>
          <a:xfrm>
            <a:off x="2536272" y="2586870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MT-CYB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C4327D-CA26-43BD-86FF-1B6A3E14A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96" y="1532985"/>
            <a:ext cx="3584759" cy="141439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43E8BE4-0393-428D-8AC9-FE71E3C5D7E3}"/>
              </a:ext>
            </a:extLst>
          </p:cNvPr>
          <p:cNvSpPr/>
          <p:nvPr/>
        </p:nvSpPr>
        <p:spPr>
          <a:xfrm>
            <a:off x="6089950" y="189885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CSE4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3B83D4-5ECC-4BAB-845B-F97DCDE4AAEA}"/>
              </a:ext>
            </a:extLst>
          </p:cNvPr>
          <p:cNvSpPr/>
          <p:nvPr/>
        </p:nvSpPr>
        <p:spPr>
          <a:xfrm>
            <a:off x="7913987" y="189885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HIST1H3H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80404E-40FA-42BC-A718-B7B7669625B0}"/>
              </a:ext>
            </a:extLst>
          </p:cNvPr>
          <p:cNvSpPr/>
          <p:nvPr/>
        </p:nvSpPr>
        <p:spPr>
          <a:xfrm>
            <a:off x="6089950" y="2242861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CSE4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21EF34-C771-4426-A955-1C2C243E9382}"/>
              </a:ext>
            </a:extLst>
          </p:cNvPr>
          <p:cNvSpPr/>
          <p:nvPr/>
        </p:nvSpPr>
        <p:spPr>
          <a:xfrm>
            <a:off x="7913987" y="2242861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HIST1H3I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8C698C-BB04-483F-8043-4C21E41ACFCC}"/>
              </a:ext>
            </a:extLst>
          </p:cNvPr>
          <p:cNvSpPr/>
          <p:nvPr/>
        </p:nvSpPr>
        <p:spPr>
          <a:xfrm>
            <a:off x="6089950" y="2586870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COX2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EA81A5-B1DA-498F-99AE-16A046703F62}"/>
              </a:ext>
            </a:extLst>
          </p:cNvPr>
          <p:cNvSpPr/>
          <p:nvPr/>
        </p:nvSpPr>
        <p:spPr>
          <a:xfrm>
            <a:off x="7913987" y="2586870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MT-CO2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614459-AE7D-4626-93FF-4D365F1EBE58}"/>
              </a:ext>
            </a:extLst>
          </p:cNvPr>
          <p:cNvSpPr/>
          <p:nvPr/>
        </p:nvSpPr>
        <p:spPr>
          <a:xfrm>
            <a:off x="6089950" y="2933557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COX3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3599A-8EDD-40B3-97F8-C2F446F403FF}"/>
              </a:ext>
            </a:extLst>
          </p:cNvPr>
          <p:cNvSpPr/>
          <p:nvPr/>
        </p:nvSpPr>
        <p:spPr>
          <a:xfrm>
            <a:off x="7913987" y="2933557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MT-CYB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05475B-46AB-4CF1-823F-793437794D0A}"/>
              </a:ext>
            </a:extLst>
          </p:cNvPr>
          <p:cNvSpPr/>
          <p:nvPr/>
        </p:nvSpPr>
        <p:spPr>
          <a:xfrm>
            <a:off x="6096000" y="1896174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559292/</a:t>
            </a:r>
            <a:r>
              <a:rPr lang="de-AT" sz="1400" dirty="0"/>
              <a:t>CSE4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82F0F39-D9B7-45DE-9F7E-850584FBA902}"/>
              </a:ext>
            </a:extLst>
          </p:cNvPr>
          <p:cNvSpPr/>
          <p:nvPr/>
        </p:nvSpPr>
        <p:spPr>
          <a:xfrm>
            <a:off x="6096000" y="2238929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559292/</a:t>
            </a:r>
            <a:r>
              <a:rPr lang="de-AT" sz="1400" dirty="0"/>
              <a:t>CSE4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35A536-D321-4297-A25D-54A4A94829D6}"/>
              </a:ext>
            </a:extLst>
          </p:cNvPr>
          <p:cNvSpPr/>
          <p:nvPr/>
        </p:nvSpPr>
        <p:spPr>
          <a:xfrm>
            <a:off x="6096000" y="2586870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559292/</a:t>
            </a:r>
            <a:r>
              <a:rPr lang="de-AT" sz="1400" dirty="0"/>
              <a:t>COX2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F1AC8C-99D8-483E-8DAC-FBADB588DC21}"/>
              </a:ext>
            </a:extLst>
          </p:cNvPr>
          <p:cNvSpPr/>
          <p:nvPr/>
        </p:nvSpPr>
        <p:spPr>
          <a:xfrm>
            <a:off x="6093926" y="2930879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559292/</a:t>
            </a:r>
            <a:r>
              <a:rPr lang="de-AT" sz="1400" dirty="0"/>
              <a:t>COX3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38F273-64FD-443E-837F-8AD1F60411C7}"/>
              </a:ext>
            </a:extLst>
          </p:cNvPr>
          <p:cNvSpPr/>
          <p:nvPr/>
        </p:nvSpPr>
        <p:spPr>
          <a:xfrm>
            <a:off x="6102050" y="326693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nduo-1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FC755A4-54FC-489F-8CC6-927B440C91B2}"/>
              </a:ext>
            </a:extLst>
          </p:cNvPr>
          <p:cNvSpPr/>
          <p:nvPr/>
        </p:nvSpPr>
        <p:spPr>
          <a:xfrm>
            <a:off x="7926087" y="326693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MT-ND1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DC0EC11-0FC1-4F38-8067-E7EA59A264E4}"/>
              </a:ext>
            </a:extLst>
          </p:cNvPr>
          <p:cNvSpPr/>
          <p:nvPr/>
        </p:nvSpPr>
        <p:spPr>
          <a:xfrm>
            <a:off x="6102050" y="3610944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ctb-1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374C374-4556-4793-A083-D2AB74C11E12}"/>
              </a:ext>
            </a:extLst>
          </p:cNvPr>
          <p:cNvSpPr/>
          <p:nvPr/>
        </p:nvSpPr>
        <p:spPr>
          <a:xfrm>
            <a:off x="7926087" y="3610944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MT-CYB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69345B1-A25B-4EC1-9AE5-B0328B9A1F1F}"/>
              </a:ext>
            </a:extLst>
          </p:cNvPr>
          <p:cNvSpPr/>
          <p:nvPr/>
        </p:nvSpPr>
        <p:spPr>
          <a:xfrm>
            <a:off x="6102050" y="395495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asp-8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D9BB3C-048B-434E-BF38-C176F1A04754}"/>
              </a:ext>
            </a:extLst>
          </p:cNvPr>
          <p:cNvSpPr/>
          <p:nvPr/>
        </p:nvSpPr>
        <p:spPr>
          <a:xfrm>
            <a:off x="7926087" y="395495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PGC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586887C-6F84-4E40-8939-21D1B311BB33}"/>
              </a:ext>
            </a:extLst>
          </p:cNvPr>
          <p:cNvSpPr/>
          <p:nvPr/>
        </p:nvSpPr>
        <p:spPr>
          <a:xfrm>
            <a:off x="6102050" y="326693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6239/nduo-1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81A956E-634F-4C3F-BB5A-B4CA74F8A06F}"/>
              </a:ext>
            </a:extLst>
          </p:cNvPr>
          <p:cNvSpPr/>
          <p:nvPr/>
        </p:nvSpPr>
        <p:spPr>
          <a:xfrm>
            <a:off x="6102050" y="3610944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6239/ctb-1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C7E0492-FD36-4D65-AA03-72CD1FE7E3ED}"/>
              </a:ext>
            </a:extLst>
          </p:cNvPr>
          <p:cNvSpPr/>
          <p:nvPr/>
        </p:nvSpPr>
        <p:spPr>
          <a:xfrm>
            <a:off x="6102050" y="395495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6239/asp-8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2C770-F1DC-4D35-8B31-A9AA11E33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51" y="3852867"/>
            <a:ext cx="3584759" cy="1066892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FDD6A9C0-7A51-4437-A67E-09FEE310273A}"/>
              </a:ext>
            </a:extLst>
          </p:cNvPr>
          <p:cNvSpPr/>
          <p:nvPr/>
        </p:nvSpPr>
        <p:spPr>
          <a:xfrm>
            <a:off x="7916061" y="1557522"/>
            <a:ext cx="1746504" cy="28804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human_gene_symbol</a:t>
            </a:r>
            <a:endParaRPr lang="de-AT" sz="1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FEC3DAF-F0A6-4E6F-8A9E-382516B2838F}"/>
              </a:ext>
            </a:extLst>
          </p:cNvPr>
          <p:cNvSpPr/>
          <p:nvPr/>
        </p:nvSpPr>
        <p:spPr>
          <a:xfrm>
            <a:off x="7926087" y="4291011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CDK16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51ACE9E-20D5-48E1-9108-F6AFDC9039AA}"/>
              </a:ext>
            </a:extLst>
          </p:cNvPr>
          <p:cNvSpPr/>
          <p:nvPr/>
        </p:nvSpPr>
        <p:spPr>
          <a:xfrm>
            <a:off x="7926087" y="4635019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PRKCD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839D9D9-CB62-41F9-B06E-C8422781E49F}"/>
              </a:ext>
            </a:extLst>
          </p:cNvPr>
          <p:cNvSpPr/>
          <p:nvPr/>
        </p:nvSpPr>
        <p:spPr>
          <a:xfrm>
            <a:off x="6102050" y="4298962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9606/CDK16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752B24C-5BC6-48B1-B307-995E60E039D4}"/>
              </a:ext>
            </a:extLst>
          </p:cNvPr>
          <p:cNvSpPr/>
          <p:nvPr/>
        </p:nvSpPr>
        <p:spPr>
          <a:xfrm>
            <a:off x="6102050" y="4642970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9606/PRKCD</a:t>
            </a:r>
          </a:p>
        </p:txBody>
      </p:sp>
    </p:spTree>
    <p:extLst>
      <p:ext uri="{BB962C8B-B14F-4D97-AF65-F5344CB8AC3E}">
        <p14:creationId xmlns:p14="http://schemas.microsoft.com/office/powerpoint/2010/main" val="178636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807EC3F-4E74-4E58-B4EB-A7A7722A830D}"/>
              </a:ext>
            </a:extLst>
          </p:cNvPr>
          <p:cNvGrpSpPr/>
          <p:nvPr/>
        </p:nvGrpSpPr>
        <p:grpSpPr>
          <a:xfrm>
            <a:off x="5853244" y="1489364"/>
            <a:ext cx="158595" cy="1693780"/>
            <a:chOff x="5853244" y="1489364"/>
            <a:chExt cx="158595" cy="1693780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CE16B9FF-BCFA-4B3A-8EEE-0C27D78F3ADA}"/>
                </a:ext>
              </a:extLst>
            </p:cNvPr>
            <p:cNvSpPr/>
            <p:nvPr/>
          </p:nvSpPr>
          <p:spPr>
            <a:xfrm>
              <a:off x="5853244" y="1489364"/>
              <a:ext cx="158595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Experimental System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06D5480-74C4-4F7A-AB85-E00E4B7B3195}"/>
                </a:ext>
              </a:extLst>
            </p:cNvPr>
            <p:cNvSpPr/>
            <p:nvPr/>
          </p:nvSpPr>
          <p:spPr>
            <a:xfrm>
              <a:off x="5853244" y="1839657"/>
              <a:ext cx="158595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Negative Genetic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2BEF27A-24D1-473B-B8A7-E2AB2C5E5689}"/>
                </a:ext>
              </a:extLst>
            </p:cNvPr>
            <p:cNvSpPr/>
            <p:nvPr/>
          </p:nvSpPr>
          <p:spPr>
            <a:xfrm>
              <a:off x="5853244" y="2189950"/>
              <a:ext cx="158595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Synthetic Lethality</a:t>
              </a:r>
              <a:endParaRPr lang="de-AT" sz="1400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E5F07AF0-52D9-45BC-8ECF-7889EAE13AA6}"/>
                </a:ext>
              </a:extLst>
            </p:cNvPr>
            <p:cNvSpPr/>
            <p:nvPr/>
          </p:nvSpPr>
          <p:spPr>
            <a:xfrm>
              <a:off x="5853244" y="2540243"/>
              <a:ext cx="158595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Synthetic Lethality</a:t>
              </a:r>
              <a:endParaRPr lang="de-AT" sz="1400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F319399-0BB9-48DE-A03E-40195AE6D201}"/>
                </a:ext>
              </a:extLst>
            </p:cNvPr>
            <p:cNvSpPr/>
            <p:nvPr/>
          </p:nvSpPr>
          <p:spPr>
            <a:xfrm>
              <a:off x="5853244" y="2890536"/>
              <a:ext cx="158595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46E6CA32-4FA2-4F23-AD6B-563D9989F2CA}"/>
              </a:ext>
            </a:extLst>
          </p:cNvPr>
          <p:cNvSpPr/>
          <p:nvPr/>
        </p:nvSpPr>
        <p:spPr>
          <a:xfrm>
            <a:off x="403417" y="1489364"/>
            <a:ext cx="176613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#</a:t>
            </a:r>
            <a:r>
              <a:rPr lang="de-AT" sz="1400" dirty="0" err="1"/>
              <a:t>BioGRID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ID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6FF0274-C639-449E-824E-15B979A51884}"/>
              </a:ext>
            </a:extLst>
          </p:cNvPr>
          <p:cNvSpPr/>
          <p:nvPr/>
        </p:nvSpPr>
        <p:spPr>
          <a:xfrm>
            <a:off x="403417" y="1839657"/>
            <a:ext cx="176613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1960322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03AC755-0719-4AA9-9806-A9215622A17E}"/>
              </a:ext>
            </a:extLst>
          </p:cNvPr>
          <p:cNvSpPr/>
          <p:nvPr/>
        </p:nvSpPr>
        <p:spPr>
          <a:xfrm>
            <a:off x="403417" y="2189950"/>
            <a:ext cx="176613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166788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8D35F9F-6C15-4C57-95DF-49EBB99E35C8}"/>
              </a:ext>
            </a:extLst>
          </p:cNvPr>
          <p:cNvSpPr/>
          <p:nvPr/>
        </p:nvSpPr>
        <p:spPr>
          <a:xfrm>
            <a:off x="403417" y="2540243"/>
            <a:ext cx="176613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285938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1120C62-DFDE-4472-98C0-5C18E5FEC38C}"/>
              </a:ext>
            </a:extLst>
          </p:cNvPr>
          <p:cNvSpPr/>
          <p:nvPr/>
        </p:nvSpPr>
        <p:spPr>
          <a:xfrm>
            <a:off x="403417" y="2890536"/>
            <a:ext cx="176613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1414445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CB9B781-3C71-4024-9A7F-E41F60D39D08}"/>
              </a:ext>
            </a:extLst>
          </p:cNvPr>
          <p:cNvGrpSpPr/>
          <p:nvPr/>
        </p:nvGrpSpPr>
        <p:grpSpPr>
          <a:xfrm>
            <a:off x="5858508" y="1489364"/>
            <a:ext cx="1746504" cy="1693780"/>
            <a:chOff x="5858508" y="1489364"/>
            <a:chExt cx="1746504" cy="169378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665F7C-724B-4DD6-804C-E6364FCB8D2F}"/>
                </a:ext>
              </a:extLst>
            </p:cNvPr>
            <p:cNvSpPr/>
            <p:nvPr/>
          </p:nvSpPr>
          <p:spPr>
            <a:xfrm>
              <a:off x="5858508" y="1489364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Experimental System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CE244B-E0BA-41A3-BC98-8F01D7D4582A}"/>
                </a:ext>
              </a:extLst>
            </p:cNvPr>
            <p:cNvSpPr/>
            <p:nvPr/>
          </p:nvSpPr>
          <p:spPr>
            <a:xfrm>
              <a:off x="5858508" y="1839657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Negative Genetic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9451C8-8D83-4A72-86A8-63378B211C74}"/>
                </a:ext>
              </a:extLst>
            </p:cNvPr>
            <p:cNvSpPr/>
            <p:nvPr/>
          </p:nvSpPr>
          <p:spPr>
            <a:xfrm>
              <a:off x="5858508" y="218995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DA17BC-5A1C-4BB4-A449-2BF65D98856C}"/>
                </a:ext>
              </a:extLst>
            </p:cNvPr>
            <p:cNvSpPr/>
            <p:nvPr/>
          </p:nvSpPr>
          <p:spPr>
            <a:xfrm>
              <a:off x="5858508" y="254024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290E9F4-1FF9-4368-B990-378410E1FCDC}"/>
                </a:ext>
              </a:extLst>
            </p:cNvPr>
            <p:cNvSpPr/>
            <p:nvPr/>
          </p:nvSpPr>
          <p:spPr>
            <a:xfrm>
              <a:off x="5858508" y="2890536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FF0419F-30DA-4C97-BF70-A560D14429A5}"/>
              </a:ext>
            </a:extLst>
          </p:cNvPr>
          <p:cNvGrpSpPr/>
          <p:nvPr/>
        </p:nvGrpSpPr>
        <p:grpSpPr>
          <a:xfrm>
            <a:off x="407365" y="1489364"/>
            <a:ext cx="1749136" cy="1693780"/>
            <a:chOff x="407365" y="1489364"/>
            <a:chExt cx="1749136" cy="16937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4F6ACCB-7FF7-4DC3-8DAD-470AC552244E}"/>
                </a:ext>
              </a:extLst>
            </p:cNvPr>
            <p:cNvSpPr/>
            <p:nvPr/>
          </p:nvSpPr>
          <p:spPr>
            <a:xfrm>
              <a:off x="407365" y="1489364"/>
              <a:ext cx="1749136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#</a:t>
              </a:r>
              <a:r>
                <a:rPr lang="de-AT" sz="1400" dirty="0" err="1"/>
                <a:t>BioGRID</a:t>
              </a:r>
              <a:r>
                <a:rPr lang="de-AT" sz="1400" dirty="0"/>
                <a:t> </a:t>
              </a:r>
              <a:r>
                <a:rPr lang="de-AT" sz="1400" dirty="0" err="1"/>
                <a:t>Int</a:t>
              </a:r>
              <a:r>
                <a:rPr lang="de-AT" sz="1400" dirty="0"/>
                <a:t>… ID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41CF84-7AD5-4BFC-B735-B86CDBEB45E7}"/>
                </a:ext>
              </a:extLst>
            </p:cNvPr>
            <p:cNvSpPr/>
            <p:nvPr/>
          </p:nvSpPr>
          <p:spPr>
            <a:xfrm>
              <a:off x="407365" y="1839657"/>
              <a:ext cx="1749136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1960322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483C6D7-1719-4E36-81D4-1E32AB9A0AA7}"/>
                </a:ext>
              </a:extLst>
            </p:cNvPr>
            <p:cNvSpPr/>
            <p:nvPr/>
          </p:nvSpPr>
          <p:spPr>
            <a:xfrm>
              <a:off x="407365" y="2189950"/>
              <a:ext cx="1749136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166788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528B94-9E45-4BB6-8A54-4C7A30D09E6A}"/>
                </a:ext>
              </a:extLst>
            </p:cNvPr>
            <p:cNvSpPr/>
            <p:nvPr/>
          </p:nvSpPr>
          <p:spPr>
            <a:xfrm>
              <a:off x="407365" y="2540243"/>
              <a:ext cx="1749136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285938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F7A5485-E62E-4471-B2EF-21245488E8F4}"/>
                </a:ext>
              </a:extLst>
            </p:cNvPr>
            <p:cNvSpPr/>
            <p:nvPr/>
          </p:nvSpPr>
          <p:spPr>
            <a:xfrm>
              <a:off x="407365" y="2890536"/>
              <a:ext cx="1749136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1414445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AF2232C-0A35-46B8-A2E8-5E1B61FBEFE9}"/>
              </a:ext>
            </a:extLst>
          </p:cNvPr>
          <p:cNvSpPr/>
          <p:nvPr/>
        </p:nvSpPr>
        <p:spPr>
          <a:xfrm>
            <a:off x="407365" y="324655"/>
            <a:ext cx="5380371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2.2 map </a:t>
            </a:r>
            <a:r>
              <a:rPr lang="en-US" sz="1400" dirty="0" err="1">
                <a:solidFill>
                  <a:schemeClr val="tx1"/>
                </a:solidFill>
              </a:rPr>
              <a:t>synlet</a:t>
            </a:r>
            <a:r>
              <a:rPr lang="en-US" sz="1400" dirty="0">
                <a:solidFill>
                  <a:schemeClr val="tx1"/>
                </a:solidFill>
              </a:rPr>
              <a:t> (add join keys)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D340476-E44C-4947-B467-E53A8ECC1180}"/>
              </a:ext>
            </a:extLst>
          </p:cNvPr>
          <p:cNvGrpSpPr/>
          <p:nvPr/>
        </p:nvGrpSpPr>
        <p:grpSpPr>
          <a:xfrm>
            <a:off x="2222658" y="1493787"/>
            <a:ext cx="3564429" cy="1693780"/>
            <a:chOff x="2222658" y="1493787"/>
            <a:chExt cx="3564429" cy="16937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5C022F-81AD-4C5E-8E30-BA8789906F0F}"/>
                </a:ext>
              </a:extLst>
            </p:cNvPr>
            <p:cNvSpPr/>
            <p:nvPr/>
          </p:nvSpPr>
          <p:spPr>
            <a:xfrm>
              <a:off x="4040583" y="1493787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Official </a:t>
              </a:r>
              <a:r>
                <a:rPr lang="de-AT" sz="1400" dirty="0" err="1"/>
                <a:t>Sym</a:t>
              </a:r>
              <a:r>
                <a:rPr lang="de-AT" sz="1400" dirty="0"/>
                <a:t>… </a:t>
              </a:r>
              <a:r>
                <a:rPr lang="de-AT" sz="1400" dirty="0" err="1"/>
                <a:t>Int</a:t>
              </a:r>
              <a:r>
                <a:rPr lang="de-AT" sz="1400" dirty="0"/>
                <a:t>… B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ABA70B-480E-42EE-BE68-C7593217920B}"/>
                </a:ext>
              </a:extLst>
            </p:cNvPr>
            <p:cNvSpPr/>
            <p:nvPr/>
          </p:nvSpPr>
          <p:spPr>
            <a:xfrm>
              <a:off x="4040583" y="184408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AAP1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4C54C0F-7257-4F3B-BDB6-A5DF74A1AA0B}"/>
                </a:ext>
              </a:extLst>
            </p:cNvPr>
            <p:cNvSpPr/>
            <p:nvPr/>
          </p:nvSpPr>
          <p:spPr>
            <a:xfrm>
              <a:off x="4040583" y="219437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AAT2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AE224E7-BC17-4A4D-A415-71DAC2666C08}"/>
                </a:ext>
              </a:extLst>
            </p:cNvPr>
            <p:cNvSpPr/>
            <p:nvPr/>
          </p:nvSpPr>
          <p:spPr>
            <a:xfrm>
              <a:off x="4040583" y="2544666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AAT2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C43928-1264-470F-A535-C41C6E5D2A6E}"/>
                </a:ext>
              </a:extLst>
            </p:cNvPr>
            <p:cNvSpPr/>
            <p:nvPr/>
          </p:nvSpPr>
          <p:spPr>
            <a:xfrm>
              <a:off x="4040583" y="2894959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A2M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6D47C6-FDE9-4CBB-9CC5-228A00677C6B}"/>
                </a:ext>
              </a:extLst>
            </p:cNvPr>
            <p:cNvSpPr/>
            <p:nvPr/>
          </p:nvSpPr>
          <p:spPr>
            <a:xfrm>
              <a:off x="2222658" y="1493787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Official </a:t>
              </a:r>
              <a:r>
                <a:rPr lang="de-AT" sz="1400" dirty="0" err="1"/>
                <a:t>Sym</a:t>
              </a:r>
              <a:r>
                <a:rPr lang="de-AT" sz="1400" dirty="0"/>
                <a:t>… </a:t>
              </a:r>
              <a:r>
                <a:rPr lang="de-AT" sz="1400" dirty="0" err="1"/>
                <a:t>Int</a:t>
              </a:r>
              <a:r>
                <a:rPr lang="de-AT" sz="1400" dirty="0"/>
                <a:t>… 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0D2F70A-EC6B-49BD-B840-59FE8679AEE2}"/>
                </a:ext>
              </a:extLst>
            </p:cNvPr>
            <p:cNvSpPr/>
            <p:nvPr/>
          </p:nvSpPr>
          <p:spPr>
            <a:xfrm>
              <a:off x="2222658" y="184408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ORC2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ED512FD-3DF0-4FD1-9E5E-160B472B07C3}"/>
                </a:ext>
              </a:extLst>
            </p:cNvPr>
            <p:cNvSpPr/>
            <p:nvPr/>
          </p:nvSpPr>
          <p:spPr>
            <a:xfrm>
              <a:off x="2222658" y="219437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RAD27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F4C59CB-7DEC-46D9-9F11-3A3A970B1183}"/>
                </a:ext>
              </a:extLst>
            </p:cNvPr>
            <p:cNvSpPr/>
            <p:nvPr/>
          </p:nvSpPr>
          <p:spPr>
            <a:xfrm>
              <a:off x="2222658" y="2544666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YNG2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A9F6FD4-97B6-403F-A5A7-051B1EB3A88D}"/>
                </a:ext>
              </a:extLst>
            </p:cNvPr>
            <p:cNvSpPr/>
            <p:nvPr/>
          </p:nvSpPr>
          <p:spPr>
            <a:xfrm>
              <a:off x="2222658" y="2894959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KRAS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7B9BEF5-D50B-471A-A547-9AAE03BF28F6}"/>
              </a:ext>
            </a:extLst>
          </p:cNvPr>
          <p:cNvGrpSpPr/>
          <p:nvPr/>
        </p:nvGrpSpPr>
        <p:grpSpPr>
          <a:xfrm>
            <a:off x="7671169" y="1489364"/>
            <a:ext cx="3564429" cy="1693780"/>
            <a:chOff x="7671169" y="1489364"/>
            <a:chExt cx="3564429" cy="16937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BDCE4E-3D76-45A0-90AD-E18460FBFFE9}"/>
                </a:ext>
              </a:extLst>
            </p:cNvPr>
            <p:cNvSpPr/>
            <p:nvPr/>
          </p:nvSpPr>
          <p:spPr>
            <a:xfrm>
              <a:off x="7671169" y="1489364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Organism</a:t>
              </a:r>
              <a:r>
                <a:rPr lang="de-AT" sz="1400" dirty="0"/>
                <a:t> </a:t>
              </a:r>
              <a:r>
                <a:rPr lang="de-AT" sz="1400" dirty="0" err="1"/>
                <a:t>Int</a:t>
              </a:r>
              <a:r>
                <a:rPr lang="de-AT" sz="1400" dirty="0"/>
                <a:t>… 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1AA570-C534-4843-A916-FD44F59A1A64}"/>
                </a:ext>
              </a:extLst>
            </p:cNvPr>
            <p:cNvSpPr/>
            <p:nvPr/>
          </p:nvSpPr>
          <p:spPr>
            <a:xfrm>
              <a:off x="9489094" y="1489364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Organism</a:t>
              </a:r>
              <a:r>
                <a:rPr lang="de-AT" sz="1400" dirty="0"/>
                <a:t> </a:t>
              </a:r>
              <a:r>
                <a:rPr lang="de-AT" sz="1400" dirty="0" err="1"/>
                <a:t>Int</a:t>
              </a:r>
              <a:r>
                <a:rPr lang="de-AT" sz="1400" dirty="0"/>
                <a:t>… B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99A280-3CF9-4128-8C43-993CF6C7CB77}"/>
                </a:ext>
              </a:extLst>
            </p:cNvPr>
            <p:cNvSpPr/>
            <p:nvPr/>
          </p:nvSpPr>
          <p:spPr>
            <a:xfrm>
              <a:off x="7671169" y="1839657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098B93-6FEB-445E-B08E-1128B4604238}"/>
                </a:ext>
              </a:extLst>
            </p:cNvPr>
            <p:cNvSpPr/>
            <p:nvPr/>
          </p:nvSpPr>
          <p:spPr>
            <a:xfrm>
              <a:off x="9489094" y="1839657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5BEC8D-227E-46CA-AC19-4B19AB142805}"/>
                </a:ext>
              </a:extLst>
            </p:cNvPr>
            <p:cNvSpPr/>
            <p:nvPr/>
          </p:nvSpPr>
          <p:spPr>
            <a:xfrm>
              <a:off x="7671169" y="218995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2CDBD09-19B2-45A6-9915-8B3DEAAC0B42}"/>
                </a:ext>
              </a:extLst>
            </p:cNvPr>
            <p:cNvSpPr/>
            <p:nvPr/>
          </p:nvSpPr>
          <p:spPr>
            <a:xfrm>
              <a:off x="9489094" y="218995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7E17768-11BA-4EEC-AF9B-60CBEA979CF7}"/>
                </a:ext>
              </a:extLst>
            </p:cNvPr>
            <p:cNvSpPr/>
            <p:nvPr/>
          </p:nvSpPr>
          <p:spPr>
            <a:xfrm>
              <a:off x="7671169" y="254024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2C50DD-A525-4A7B-BC9C-30C6899F069D}"/>
                </a:ext>
              </a:extLst>
            </p:cNvPr>
            <p:cNvSpPr/>
            <p:nvPr/>
          </p:nvSpPr>
          <p:spPr>
            <a:xfrm>
              <a:off x="9489094" y="254024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7F54F97-5108-4F5D-AB40-3F02C9AEE7F9}"/>
                </a:ext>
              </a:extLst>
            </p:cNvPr>
            <p:cNvSpPr/>
            <p:nvPr/>
          </p:nvSpPr>
          <p:spPr>
            <a:xfrm>
              <a:off x="7671169" y="2890536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9606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A7C5713-07B9-4BCB-B60B-85700D2304A8}"/>
                </a:ext>
              </a:extLst>
            </p:cNvPr>
            <p:cNvSpPr/>
            <p:nvPr/>
          </p:nvSpPr>
          <p:spPr>
            <a:xfrm>
              <a:off x="9489094" y="2890536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9606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155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-0.12969 -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-0.12865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-0.25937 0.00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2232C-0A35-46B8-A2E8-5E1B61FBEFE9}"/>
              </a:ext>
            </a:extLst>
          </p:cNvPr>
          <p:cNvSpPr/>
          <p:nvPr/>
        </p:nvSpPr>
        <p:spPr>
          <a:xfrm>
            <a:off x="407365" y="324655"/>
            <a:ext cx="5380371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2.2 map </a:t>
            </a:r>
            <a:r>
              <a:rPr lang="en-US" sz="1400" dirty="0" err="1">
                <a:solidFill>
                  <a:schemeClr val="tx1"/>
                </a:solidFill>
              </a:rPr>
              <a:t>synlet</a:t>
            </a:r>
            <a:r>
              <a:rPr lang="en-US" sz="1400" dirty="0">
                <a:solidFill>
                  <a:schemeClr val="tx1"/>
                </a:solidFill>
              </a:rPr>
              <a:t> (add join keys)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D47C6-FDE9-4CBB-9CC5-228A00677C6B}"/>
              </a:ext>
            </a:extLst>
          </p:cNvPr>
          <p:cNvSpPr/>
          <p:nvPr/>
        </p:nvSpPr>
        <p:spPr>
          <a:xfrm>
            <a:off x="639518" y="1489364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5C022F-81AD-4C5E-8E30-BA8789906F0F}"/>
              </a:ext>
            </a:extLst>
          </p:cNvPr>
          <p:cNvSpPr/>
          <p:nvPr/>
        </p:nvSpPr>
        <p:spPr>
          <a:xfrm>
            <a:off x="2457443" y="1489364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BDCE4E-3D76-45A0-90AD-E18460FBFFE9}"/>
              </a:ext>
            </a:extLst>
          </p:cNvPr>
          <p:cNvSpPr/>
          <p:nvPr/>
        </p:nvSpPr>
        <p:spPr>
          <a:xfrm>
            <a:off x="4494856" y="1484941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1AA570-C534-4843-A916-FD44F59A1A64}"/>
              </a:ext>
            </a:extLst>
          </p:cNvPr>
          <p:cNvSpPr/>
          <p:nvPr/>
        </p:nvSpPr>
        <p:spPr>
          <a:xfrm>
            <a:off x="6312781" y="1484941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D2F70A-EC6B-49BD-B840-59FE8679AEE2}"/>
              </a:ext>
            </a:extLst>
          </p:cNvPr>
          <p:cNvSpPr/>
          <p:nvPr/>
        </p:nvSpPr>
        <p:spPr>
          <a:xfrm>
            <a:off x="639518" y="183965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ORC2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ABA70B-480E-42EE-BE68-C7593217920B}"/>
              </a:ext>
            </a:extLst>
          </p:cNvPr>
          <p:cNvSpPr/>
          <p:nvPr/>
        </p:nvSpPr>
        <p:spPr>
          <a:xfrm>
            <a:off x="2457443" y="183965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AAP1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9A280-3CF9-4128-8C43-993CF6C7CB77}"/>
              </a:ext>
            </a:extLst>
          </p:cNvPr>
          <p:cNvSpPr/>
          <p:nvPr/>
        </p:nvSpPr>
        <p:spPr>
          <a:xfrm>
            <a:off x="4494856" y="183523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098B93-6FEB-445E-B08E-1128B4604238}"/>
              </a:ext>
            </a:extLst>
          </p:cNvPr>
          <p:cNvSpPr/>
          <p:nvPr/>
        </p:nvSpPr>
        <p:spPr>
          <a:xfrm>
            <a:off x="6312781" y="183523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D512FD-3DF0-4FD1-9E5E-160B472B07C3}"/>
              </a:ext>
            </a:extLst>
          </p:cNvPr>
          <p:cNvSpPr/>
          <p:nvPr/>
        </p:nvSpPr>
        <p:spPr>
          <a:xfrm>
            <a:off x="639518" y="2189950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RAD27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C54C0F-7257-4F3B-BDB6-A5DF74A1AA0B}"/>
              </a:ext>
            </a:extLst>
          </p:cNvPr>
          <p:cNvSpPr/>
          <p:nvPr/>
        </p:nvSpPr>
        <p:spPr>
          <a:xfrm>
            <a:off x="2457443" y="2189950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AAT2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5BEC8D-227E-46CA-AC19-4B19AB142805}"/>
              </a:ext>
            </a:extLst>
          </p:cNvPr>
          <p:cNvSpPr/>
          <p:nvPr/>
        </p:nvSpPr>
        <p:spPr>
          <a:xfrm>
            <a:off x="4494856" y="218552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CDBD09-19B2-45A6-9915-8B3DEAAC0B42}"/>
              </a:ext>
            </a:extLst>
          </p:cNvPr>
          <p:cNvSpPr/>
          <p:nvPr/>
        </p:nvSpPr>
        <p:spPr>
          <a:xfrm>
            <a:off x="6312781" y="218552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F4C59CB-7DEC-46D9-9F11-3A3A970B1183}"/>
              </a:ext>
            </a:extLst>
          </p:cNvPr>
          <p:cNvSpPr/>
          <p:nvPr/>
        </p:nvSpPr>
        <p:spPr>
          <a:xfrm>
            <a:off x="639518" y="2540243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YNG2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E224E7-BC17-4A4D-A415-71DAC2666C08}"/>
              </a:ext>
            </a:extLst>
          </p:cNvPr>
          <p:cNvSpPr/>
          <p:nvPr/>
        </p:nvSpPr>
        <p:spPr>
          <a:xfrm>
            <a:off x="2457443" y="2540243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AAT2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17768-11BA-4EEC-AF9B-60CBEA979CF7}"/>
              </a:ext>
            </a:extLst>
          </p:cNvPr>
          <p:cNvSpPr/>
          <p:nvPr/>
        </p:nvSpPr>
        <p:spPr>
          <a:xfrm>
            <a:off x="4494856" y="2535820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62C50DD-A525-4A7B-BC9C-30C6899F069D}"/>
              </a:ext>
            </a:extLst>
          </p:cNvPr>
          <p:cNvSpPr/>
          <p:nvPr/>
        </p:nvSpPr>
        <p:spPr>
          <a:xfrm>
            <a:off x="6312781" y="2535820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A9F6FD4-97B6-403F-A5A7-051B1EB3A88D}"/>
              </a:ext>
            </a:extLst>
          </p:cNvPr>
          <p:cNvSpPr/>
          <p:nvPr/>
        </p:nvSpPr>
        <p:spPr>
          <a:xfrm>
            <a:off x="639518" y="2890536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KRAS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C43928-1264-470F-A535-C41C6E5D2A6E}"/>
              </a:ext>
            </a:extLst>
          </p:cNvPr>
          <p:cNvSpPr/>
          <p:nvPr/>
        </p:nvSpPr>
        <p:spPr>
          <a:xfrm>
            <a:off x="2457443" y="2890536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A2M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7F54F97-5108-4F5D-AB40-3F02C9AEE7F9}"/>
              </a:ext>
            </a:extLst>
          </p:cNvPr>
          <p:cNvSpPr/>
          <p:nvPr/>
        </p:nvSpPr>
        <p:spPr>
          <a:xfrm>
            <a:off x="4494856" y="2886113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A7C5713-07B9-4BCB-B60B-85700D2304A8}"/>
              </a:ext>
            </a:extLst>
          </p:cNvPr>
          <p:cNvSpPr/>
          <p:nvPr/>
        </p:nvSpPr>
        <p:spPr>
          <a:xfrm>
            <a:off x="6312781" y="2886113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6E6CA32-4FA2-4F23-AD6B-563D9989F2CA}"/>
              </a:ext>
            </a:extLst>
          </p:cNvPr>
          <p:cNvSpPr/>
          <p:nvPr/>
        </p:nvSpPr>
        <p:spPr>
          <a:xfrm>
            <a:off x="403417" y="1489364"/>
            <a:ext cx="176613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#</a:t>
            </a:r>
            <a:r>
              <a:rPr lang="de-AT" sz="1400" dirty="0" err="1"/>
              <a:t>BioGRID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ID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6FF0274-C639-449E-824E-15B979A51884}"/>
              </a:ext>
            </a:extLst>
          </p:cNvPr>
          <p:cNvSpPr/>
          <p:nvPr/>
        </p:nvSpPr>
        <p:spPr>
          <a:xfrm>
            <a:off x="403417" y="1839657"/>
            <a:ext cx="176613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1960322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03AC755-0719-4AA9-9806-A9215622A17E}"/>
              </a:ext>
            </a:extLst>
          </p:cNvPr>
          <p:cNvSpPr/>
          <p:nvPr/>
        </p:nvSpPr>
        <p:spPr>
          <a:xfrm>
            <a:off x="403417" y="2189950"/>
            <a:ext cx="176613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166788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8D35F9F-6C15-4C57-95DF-49EBB99E35C8}"/>
              </a:ext>
            </a:extLst>
          </p:cNvPr>
          <p:cNvSpPr/>
          <p:nvPr/>
        </p:nvSpPr>
        <p:spPr>
          <a:xfrm>
            <a:off x="403417" y="2540243"/>
            <a:ext cx="176613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285938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1120C62-DFDE-4472-98C0-5C18E5FEC38C}"/>
              </a:ext>
            </a:extLst>
          </p:cNvPr>
          <p:cNvSpPr/>
          <p:nvPr/>
        </p:nvSpPr>
        <p:spPr>
          <a:xfrm>
            <a:off x="403417" y="2890536"/>
            <a:ext cx="176613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1414445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B702DEC-9004-407F-922C-9D0FCF0E1463}"/>
              </a:ext>
            </a:extLst>
          </p:cNvPr>
          <p:cNvSpPr/>
          <p:nvPr/>
        </p:nvSpPr>
        <p:spPr>
          <a:xfrm>
            <a:off x="4270104" y="1484941"/>
            <a:ext cx="158595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Experimental System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8A776E4-8460-4E23-BFA6-F2B727AA4679}"/>
              </a:ext>
            </a:extLst>
          </p:cNvPr>
          <p:cNvSpPr/>
          <p:nvPr/>
        </p:nvSpPr>
        <p:spPr>
          <a:xfrm>
            <a:off x="4270104" y="1835234"/>
            <a:ext cx="158595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Negative Genetic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7DFD96E-D015-43BF-AA49-AFB91E08A06E}"/>
              </a:ext>
            </a:extLst>
          </p:cNvPr>
          <p:cNvSpPr/>
          <p:nvPr/>
        </p:nvSpPr>
        <p:spPr>
          <a:xfrm>
            <a:off x="4270104" y="2185527"/>
            <a:ext cx="158595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Synthetic Lethality</a:t>
            </a:r>
            <a:endParaRPr lang="de-AT" sz="1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68480AC-EDF8-4EE1-8684-4C9D06587E9B}"/>
              </a:ext>
            </a:extLst>
          </p:cNvPr>
          <p:cNvSpPr/>
          <p:nvPr/>
        </p:nvSpPr>
        <p:spPr>
          <a:xfrm>
            <a:off x="4270104" y="2535820"/>
            <a:ext cx="158595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Synthetic Lethality</a:t>
            </a:r>
            <a:endParaRPr lang="de-AT" sz="14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A9E544-DD18-4FBA-B6BE-972745BFF3C3}"/>
              </a:ext>
            </a:extLst>
          </p:cNvPr>
          <p:cNvSpPr/>
          <p:nvPr/>
        </p:nvSpPr>
        <p:spPr>
          <a:xfrm>
            <a:off x="4270104" y="2886113"/>
            <a:ext cx="158595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D8123D-32BF-4808-83D4-285C48B604DC}"/>
              </a:ext>
            </a:extLst>
          </p:cNvPr>
          <p:cNvSpPr/>
          <p:nvPr/>
        </p:nvSpPr>
        <p:spPr>
          <a:xfrm>
            <a:off x="8118773" y="1484941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Key </a:t>
            </a:r>
            <a:r>
              <a:rPr lang="de-AT" sz="1400" dirty="0" err="1"/>
              <a:t>Interactor</a:t>
            </a:r>
            <a:r>
              <a:rPr lang="de-AT" sz="1400" dirty="0"/>
              <a:t> 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E12BB17-AA76-4189-91D4-9F53A87FB838}"/>
              </a:ext>
            </a:extLst>
          </p:cNvPr>
          <p:cNvSpPr/>
          <p:nvPr/>
        </p:nvSpPr>
        <p:spPr>
          <a:xfrm>
            <a:off x="9936698" y="1484941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Key </a:t>
            </a:r>
            <a:r>
              <a:rPr lang="de-AT" sz="1400" dirty="0" err="1"/>
              <a:t>Interactor</a:t>
            </a:r>
            <a:r>
              <a:rPr lang="de-AT" sz="1400" dirty="0"/>
              <a:t> B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E64E369-ED15-4150-B41C-2801DD4A3DCF}"/>
              </a:ext>
            </a:extLst>
          </p:cNvPr>
          <p:cNvSpPr/>
          <p:nvPr/>
        </p:nvSpPr>
        <p:spPr>
          <a:xfrm>
            <a:off x="8118773" y="183523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559292/ORC2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035D554-D4E6-447B-B431-EDA351C99384}"/>
              </a:ext>
            </a:extLst>
          </p:cNvPr>
          <p:cNvSpPr/>
          <p:nvPr/>
        </p:nvSpPr>
        <p:spPr>
          <a:xfrm>
            <a:off x="9936698" y="183523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559292/AAP1</a:t>
            </a:r>
            <a:endParaRPr lang="de-AT" sz="14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20C4D44-959E-4636-8EDD-B63621C83A64}"/>
              </a:ext>
            </a:extLst>
          </p:cNvPr>
          <p:cNvSpPr/>
          <p:nvPr/>
        </p:nvSpPr>
        <p:spPr>
          <a:xfrm>
            <a:off x="8118773" y="218552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559292/RAD27</a:t>
            </a:r>
            <a:endParaRPr lang="de-AT" sz="1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08503DB-B047-447D-9C0D-A954880F4881}"/>
              </a:ext>
            </a:extLst>
          </p:cNvPr>
          <p:cNvSpPr/>
          <p:nvPr/>
        </p:nvSpPr>
        <p:spPr>
          <a:xfrm>
            <a:off x="9936698" y="218552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559292/AAT2</a:t>
            </a:r>
            <a:endParaRPr lang="de-AT" sz="1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CCF59D8-4E6D-4A2A-A9D7-57C69DCDAC8C}"/>
              </a:ext>
            </a:extLst>
          </p:cNvPr>
          <p:cNvSpPr/>
          <p:nvPr/>
        </p:nvSpPr>
        <p:spPr>
          <a:xfrm>
            <a:off x="8118773" y="2535820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559292/YNG2</a:t>
            </a:r>
            <a:endParaRPr lang="de-AT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3B8C50B-B96B-4BE3-83F5-B360EE85EA3F}"/>
              </a:ext>
            </a:extLst>
          </p:cNvPr>
          <p:cNvSpPr/>
          <p:nvPr/>
        </p:nvSpPr>
        <p:spPr>
          <a:xfrm>
            <a:off x="9949398" y="2535820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  <a:r>
              <a:rPr lang="de-AT" sz="1400"/>
              <a:t>/AAT2</a:t>
            </a:r>
            <a:endParaRPr lang="de-AT" sz="14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FFC5409-A7FD-4776-8613-5EA90FB477C3}"/>
              </a:ext>
            </a:extLst>
          </p:cNvPr>
          <p:cNvSpPr/>
          <p:nvPr/>
        </p:nvSpPr>
        <p:spPr>
          <a:xfrm>
            <a:off x="8118773" y="2886113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9606/KRAS</a:t>
            </a:r>
            <a:endParaRPr lang="de-AT" sz="1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C7EF73C-A872-4BFD-B5B8-EBB17F808E21}"/>
              </a:ext>
            </a:extLst>
          </p:cNvPr>
          <p:cNvSpPr/>
          <p:nvPr/>
        </p:nvSpPr>
        <p:spPr>
          <a:xfrm>
            <a:off x="9936698" y="2886113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9606/</a:t>
            </a:r>
            <a:r>
              <a:rPr lang="de-AT" sz="1400" dirty="0"/>
              <a:t>A2M</a:t>
            </a:r>
          </a:p>
        </p:txBody>
      </p:sp>
    </p:spTree>
    <p:extLst>
      <p:ext uri="{BB962C8B-B14F-4D97-AF65-F5344CB8AC3E}">
        <p14:creationId xmlns:p14="http://schemas.microsoft.com/office/powerpoint/2010/main" val="91012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2232C-0A35-46B8-A2E8-5E1B61FBEFE9}"/>
              </a:ext>
            </a:extLst>
          </p:cNvPr>
          <p:cNvSpPr/>
          <p:nvPr/>
        </p:nvSpPr>
        <p:spPr>
          <a:xfrm>
            <a:off x="407365" y="324655"/>
            <a:ext cx="5380371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2.2 map </a:t>
            </a:r>
            <a:r>
              <a:rPr lang="en-US" sz="1400" dirty="0" err="1">
                <a:solidFill>
                  <a:schemeClr val="tx1"/>
                </a:solidFill>
              </a:rPr>
              <a:t>synlet</a:t>
            </a:r>
            <a:r>
              <a:rPr lang="en-US" sz="1400" dirty="0">
                <a:solidFill>
                  <a:schemeClr val="tx1"/>
                </a:solidFill>
              </a:rPr>
              <a:t> (merge)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167D70-ED5E-4EE0-A129-5E1A4A7D3B2E}"/>
              </a:ext>
            </a:extLst>
          </p:cNvPr>
          <p:cNvGrpSpPr/>
          <p:nvPr/>
        </p:nvGrpSpPr>
        <p:grpSpPr>
          <a:xfrm>
            <a:off x="403417" y="1484941"/>
            <a:ext cx="11292485" cy="1698203"/>
            <a:chOff x="403417" y="1484941"/>
            <a:chExt cx="11292485" cy="169820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6D47C6-FDE9-4CBB-9CC5-228A00677C6B}"/>
                </a:ext>
              </a:extLst>
            </p:cNvPr>
            <p:cNvSpPr/>
            <p:nvPr/>
          </p:nvSpPr>
          <p:spPr>
            <a:xfrm>
              <a:off x="639518" y="1489364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Official </a:t>
              </a:r>
              <a:r>
                <a:rPr lang="de-AT" sz="1400" dirty="0" err="1"/>
                <a:t>Sym</a:t>
              </a:r>
              <a:r>
                <a:rPr lang="de-AT" sz="1400" dirty="0"/>
                <a:t>… </a:t>
              </a:r>
              <a:r>
                <a:rPr lang="de-AT" sz="1400" dirty="0" err="1"/>
                <a:t>Int</a:t>
              </a:r>
              <a:r>
                <a:rPr lang="de-AT" sz="1400" dirty="0"/>
                <a:t>… 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5C022F-81AD-4C5E-8E30-BA8789906F0F}"/>
                </a:ext>
              </a:extLst>
            </p:cNvPr>
            <p:cNvSpPr/>
            <p:nvPr/>
          </p:nvSpPr>
          <p:spPr>
            <a:xfrm>
              <a:off x="2457443" y="1489364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Official </a:t>
              </a:r>
              <a:r>
                <a:rPr lang="de-AT" sz="1400" dirty="0" err="1"/>
                <a:t>Sym</a:t>
              </a:r>
              <a:r>
                <a:rPr lang="de-AT" sz="1400" dirty="0"/>
                <a:t>… </a:t>
              </a:r>
              <a:r>
                <a:rPr lang="de-AT" sz="1400" dirty="0" err="1"/>
                <a:t>Int</a:t>
              </a:r>
              <a:r>
                <a:rPr lang="de-AT" sz="1400" dirty="0"/>
                <a:t>… 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BDCE4E-3D76-45A0-90AD-E18460FBFFE9}"/>
                </a:ext>
              </a:extLst>
            </p:cNvPr>
            <p:cNvSpPr/>
            <p:nvPr/>
          </p:nvSpPr>
          <p:spPr>
            <a:xfrm>
              <a:off x="4494856" y="1484941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Organism</a:t>
              </a:r>
              <a:r>
                <a:rPr lang="de-AT" sz="1400" dirty="0"/>
                <a:t> </a:t>
              </a:r>
              <a:r>
                <a:rPr lang="de-AT" sz="1400" dirty="0" err="1"/>
                <a:t>Int</a:t>
              </a:r>
              <a:r>
                <a:rPr lang="de-AT" sz="1400" dirty="0"/>
                <a:t>… 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1AA570-C534-4843-A916-FD44F59A1A64}"/>
                </a:ext>
              </a:extLst>
            </p:cNvPr>
            <p:cNvSpPr/>
            <p:nvPr/>
          </p:nvSpPr>
          <p:spPr>
            <a:xfrm>
              <a:off x="6312781" y="1484941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Organism</a:t>
              </a:r>
              <a:r>
                <a:rPr lang="de-AT" sz="1400" dirty="0"/>
                <a:t> </a:t>
              </a:r>
              <a:r>
                <a:rPr lang="de-AT" sz="1400" dirty="0" err="1"/>
                <a:t>Int</a:t>
              </a:r>
              <a:r>
                <a:rPr lang="de-AT" sz="1400" dirty="0"/>
                <a:t>… B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0D2F70A-EC6B-49BD-B840-59FE8679AEE2}"/>
                </a:ext>
              </a:extLst>
            </p:cNvPr>
            <p:cNvSpPr/>
            <p:nvPr/>
          </p:nvSpPr>
          <p:spPr>
            <a:xfrm>
              <a:off x="639518" y="1839657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ORC2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ABA70B-480E-42EE-BE68-C7593217920B}"/>
                </a:ext>
              </a:extLst>
            </p:cNvPr>
            <p:cNvSpPr/>
            <p:nvPr/>
          </p:nvSpPr>
          <p:spPr>
            <a:xfrm>
              <a:off x="2457443" y="1839657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AAP1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99A280-3CF9-4128-8C43-993CF6C7CB77}"/>
                </a:ext>
              </a:extLst>
            </p:cNvPr>
            <p:cNvSpPr/>
            <p:nvPr/>
          </p:nvSpPr>
          <p:spPr>
            <a:xfrm>
              <a:off x="4494856" y="183523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098B93-6FEB-445E-B08E-1128B4604238}"/>
                </a:ext>
              </a:extLst>
            </p:cNvPr>
            <p:cNvSpPr/>
            <p:nvPr/>
          </p:nvSpPr>
          <p:spPr>
            <a:xfrm>
              <a:off x="6312781" y="183523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ED512FD-3DF0-4FD1-9E5E-160B472B07C3}"/>
                </a:ext>
              </a:extLst>
            </p:cNvPr>
            <p:cNvSpPr/>
            <p:nvPr/>
          </p:nvSpPr>
          <p:spPr>
            <a:xfrm>
              <a:off x="639518" y="218995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RAD27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4C54C0F-7257-4F3B-BDB6-A5DF74A1AA0B}"/>
                </a:ext>
              </a:extLst>
            </p:cNvPr>
            <p:cNvSpPr/>
            <p:nvPr/>
          </p:nvSpPr>
          <p:spPr>
            <a:xfrm>
              <a:off x="2457443" y="218995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AAT2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5BEC8D-227E-46CA-AC19-4B19AB142805}"/>
                </a:ext>
              </a:extLst>
            </p:cNvPr>
            <p:cNvSpPr/>
            <p:nvPr/>
          </p:nvSpPr>
          <p:spPr>
            <a:xfrm>
              <a:off x="4494856" y="2185527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2CDBD09-19B2-45A6-9915-8B3DEAAC0B42}"/>
                </a:ext>
              </a:extLst>
            </p:cNvPr>
            <p:cNvSpPr/>
            <p:nvPr/>
          </p:nvSpPr>
          <p:spPr>
            <a:xfrm>
              <a:off x="6312781" y="2185527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F4C59CB-7DEC-46D9-9F11-3A3A970B1183}"/>
                </a:ext>
              </a:extLst>
            </p:cNvPr>
            <p:cNvSpPr/>
            <p:nvPr/>
          </p:nvSpPr>
          <p:spPr>
            <a:xfrm>
              <a:off x="639518" y="254024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YNG2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AE224E7-BC17-4A4D-A415-71DAC2666C08}"/>
                </a:ext>
              </a:extLst>
            </p:cNvPr>
            <p:cNvSpPr/>
            <p:nvPr/>
          </p:nvSpPr>
          <p:spPr>
            <a:xfrm>
              <a:off x="2457443" y="254024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AAT2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7E17768-11BA-4EEC-AF9B-60CBEA979CF7}"/>
                </a:ext>
              </a:extLst>
            </p:cNvPr>
            <p:cNvSpPr/>
            <p:nvPr/>
          </p:nvSpPr>
          <p:spPr>
            <a:xfrm>
              <a:off x="4494856" y="253582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2C50DD-A525-4A7B-BC9C-30C6899F069D}"/>
                </a:ext>
              </a:extLst>
            </p:cNvPr>
            <p:cNvSpPr/>
            <p:nvPr/>
          </p:nvSpPr>
          <p:spPr>
            <a:xfrm>
              <a:off x="6312781" y="253582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A9F6FD4-97B6-403F-A5A7-051B1EB3A88D}"/>
                </a:ext>
              </a:extLst>
            </p:cNvPr>
            <p:cNvSpPr/>
            <p:nvPr/>
          </p:nvSpPr>
          <p:spPr>
            <a:xfrm>
              <a:off x="639518" y="2890536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KRAS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C43928-1264-470F-A535-C41C6E5D2A6E}"/>
                </a:ext>
              </a:extLst>
            </p:cNvPr>
            <p:cNvSpPr/>
            <p:nvPr/>
          </p:nvSpPr>
          <p:spPr>
            <a:xfrm>
              <a:off x="2457443" y="2890536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A2M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7F54F97-5108-4F5D-AB40-3F02C9AEE7F9}"/>
                </a:ext>
              </a:extLst>
            </p:cNvPr>
            <p:cNvSpPr/>
            <p:nvPr/>
          </p:nvSpPr>
          <p:spPr>
            <a:xfrm>
              <a:off x="4494856" y="288611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9606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A7C5713-07B9-4BCB-B60B-85700D2304A8}"/>
                </a:ext>
              </a:extLst>
            </p:cNvPr>
            <p:cNvSpPr/>
            <p:nvPr/>
          </p:nvSpPr>
          <p:spPr>
            <a:xfrm>
              <a:off x="6312781" y="288611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9606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6E6CA32-4FA2-4F23-AD6B-563D9989F2CA}"/>
                </a:ext>
              </a:extLst>
            </p:cNvPr>
            <p:cNvSpPr/>
            <p:nvPr/>
          </p:nvSpPr>
          <p:spPr>
            <a:xfrm>
              <a:off x="403417" y="1489364"/>
              <a:ext cx="176613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i="1" dirty="0"/>
                <a:t>#</a:t>
              </a:r>
              <a:r>
                <a:rPr lang="de-AT" sz="1400" i="1" dirty="0" err="1"/>
                <a:t>BioGRID</a:t>
              </a:r>
              <a:r>
                <a:rPr lang="de-AT" sz="1400" i="1" dirty="0"/>
                <a:t> </a:t>
              </a:r>
              <a:r>
                <a:rPr lang="de-AT" sz="1400" i="1" dirty="0" err="1"/>
                <a:t>Int</a:t>
              </a:r>
              <a:r>
                <a:rPr lang="de-AT" sz="1400" i="1" dirty="0"/>
                <a:t>… ID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6FF0274-C639-449E-824E-15B979A51884}"/>
                </a:ext>
              </a:extLst>
            </p:cNvPr>
            <p:cNvSpPr/>
            <p:nvPr/>
          </p:nvSpPr>
          <p:spPr>
            <a:xfrm>
              <a:off x="403417" y="1839657"/>
              <a:ext cx="176613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1960322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03AC755-0719-4AA9-9806-A9215622A17E}"/>
                </a:ext>
              </a:extLst>
            </p:cNvPr>
            <p:cNvSpPr/>
            <p:nvPr/>
          </p:nvSpPr>
          <p:spPr>
            <a:xfrm>
              <a:off x="403417" y="2189950"/>
              <a:ext cx="176613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166788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8D35F9F-6C15-4C57-95DF-49EBB99E35C8}"/>
                </a:ext>
              </a:extLst>
            </p:cNvPr>
            <p:cNvSpPr/>
            <p:nvPr/>
          </p:nvSpPr>
          <p:spPr>
            <a:xfrm>
              <a:off x="403417" y="2540243"/>
              <a:ext cx="176613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285938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1120C62-DFDE-4472-98C0-5C18E5FEC38C}"/>
                </a:ext>
              </a:extLst>
            </p:cNvPr>
            <p:cNvSpPr/>
            <p:nvPr/>
          </p:nvSpPr>
          <p:spPr>
            <a:xfrm>
              <a:off x="403417" y="2890536"/>
              <a:ext cx="176613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1414445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B702DEC-9004-407F-922C-9D0FCF0E1463}"/>
                </a:ext>
              </a:extLst>
            </p:cNvPr>
            <p:cNvSpPr/>
            <p:nvPr/>
          </p:nvSpPr>
          <p:spPr>
            <a:xfrm>
              <a:off x="4270104" y="1484941"/>
              <a:ext cx="158595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i="1" dirty="0"/>
                <a:t>Experimental System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8A776E4-8460-4E23-BFA6-F2B727AA4679}"/>
                </a:ext>
              </a:extLst>
            </p:cNvPr>
            <p:cNvSpPr/>
            <p:nvPr/>
          </p:nvSpPr>
          <p:spPr>
            <a:xfrm>
              <a:off x="4270104" y="1835234"/>
              <a:ext cx="158595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Negative Genetic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7DFD96E-D015-43BF-AA49-AFB91E08A06E}"/>
                </a:ext>
              </a:extLst>
            </p:cNvPr>
            <p:cNvSpPr/>
            <p:nvPr/>
          </p:nvSpPr>
          <p:spPr>
            <a:xfrm>
              <a:off x="4270104" y="2185527"/>
              <a:ext cx="158595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Synthetic Lethality</a:t>
              </a:r>
              <a:endParaRPr lang="de-AT" sz="1400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68480AC-EDF8-4EE1-8684-4C9D06587E9B}"/>
                </a:ext>
              </a:extLst>
            </p:cNvPr>
            <p:cNvSpPr/>
            <p:nvPr/>
          </p:nvSpPr>
          <p:spPr>
            <a:xfrm>
              <a:off x="4270104" y="2535820"/>
              <a:ext cx="158595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Synthetic Lethality</a:t>
              </a:r>
              <a:endParaRPr lang="de-AT" sz="1400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4A9E544-DD18-4FBA-B6BE-972745BFF3C3}"/>
                </a:ext>
              </a:extLst>
            </p:cNvPr>
            <p:cNvSpPr/>
            <p:nvPr/>
          </p:nvSpPr>
          <p:spPr>
            <a:xfrm>
              <a:off x="4270104" y="2886113"/>
              <a:ext cx="158595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0D8123D-32BF-4808-83D4-285C48B604DC}"/>
                </a:ext>
              </a:extLst>
            </p:cNvPr>
            <p:cNvSpPr/>
            <p:nvPr/>
          </p:nvSpPr>
          <p:spPr>
            <a:xfrm>
              <a:off x="8118773" y="1484941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Key </a:t>
              </a:r>
              <a:r>
                <a:rPr lang="de-AT" sz="1400" dirty="0" err="1"/>
                <a:t>Interactor</a:t>
              </a:r>
              <a:r>
                <a:rPr lang="de-AT" sz="1400" dirty="0"/>
                <a:t> A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12BB17-AA76-4189-91D4-9F53A87FB838}"/>
                </a:ext>
              </a:extLst>
            </p:cNvPr>
            <p:cNvSpPr/>
            <p:nvPr/>
          </p:nvSpPr>
          <p:spPr>
            <a:xfrm>
              <a:off x="9936698" y="1484941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Key </a:t>
              </a:r>
              <a:r>
                <a:rPr lang="de-AT" sz="1400" dirty="0" err="1"/>
                <a:t>Interactor</a:t>
              </a:r>
              <a:r>
                <a:rPr lang="de-AT" sz="1400" dirty="0"/>
                <a:t> B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E64E369-ED15-4150-B41C-2801DD4A3DCF}"/>
                </a:ext>
              </a:extLst>
            </p:cNvPr>
            <p:cNvSpPr/>
            <p:nvPr/>
          </p:nvSpPr>
          <p:spPr>
            <a:xfrm>
              <a:off x="8118773" y="183523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559292/ORC2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035D554-D4E6-447B-B431-EDA351C99384}"/>
                </a:ext>
              </a:extLst>
            </p:cNvPr>
            <p:cNvSpPr/>
            <p:nvPr/>
          </p:nvSpPr>
          <p:spPr>
            <a:xfrm>
              <a:off x="9936698" y="183523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559292/AAP1</a:t>
              </a:r>
              <a:endParaRPr lang="de-AT" sz="14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20C4D44-959E-4636-8EDD-B63621C83A64}"/>
                </a:ext>
              </a:extLst>
            </p:cNvPr>
            <p:cNvSpPr/>
            <p:nvPr/>
          </p:nvSpPr>
          <p:spPr>
            <a:xfrm>
              <a:off x="8118773" y="2185527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559292/RAD27</a:t>
              </a:r>
              <a:endParaRPr lang="de-AT" sz="14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08503DB-B047-447D-9C0D-A954880F4881}"/>
                </a:ext>
              </a:extLst>
            </p:cNvPr>
            <p:cNvSpPr/>
            <p:nvPr/>
          </p:nvSpPr>
          <p:spPr>
            <a:xfrm>
              <a:off x="9936698" y="2185527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559292/AAT2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CCF59D8-4E6D-4A2A-A9D7-57C69DCDAC8C}"/>
                </a:ext>
              </a:extLst>
            </p:cNvPr>
            <p:cNvSpPr/>
            <p:nvPr/>
          </p:nvSpPr>
          <p:spPr>
            <a:xfrm>
              <a:off x="8118773" y="253582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559292/YNG2</a:t>
              </a:r>
              <a:endParaRPr lang="de-AT" sz="14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3B8C50B-B96B-4BE3-83F5-B360EE85EA3F}"/>
                </a:ext>
              </a:extLst>
            </p:cNvPr>
            <p:cNvSpPr/>
            <p:nvPr/>
          </p:nvSpPr>
          <p:spPr>
            <a:xfrm>
              <a:off x="9949398" y="253582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  <a:r>
                <a:rPr lang="de-AT" sz="1400"/>
                <a:t>/AAT2</a:t>
              </a:r>
              <a:endParaRPr lang="de-AT" sz="14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FFC5409-A7FD-4776-8613-5EA90FB477C3}"/>
                </a:ext>
              </a:extLst>
            </p:cNvPr>
            <p:cNvSpPr/>
            <p:nvPr/>
          </p:nvSpPr>
          <p:spPr>
            <a:xfrm>
              <a:off x="8118773" y="288611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9606/KRAS</a:t>
              </a:r>
              <a:endParaRPr lang="de-AT" sz="140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C7EF73C-A872-4BFD-B5B8-EBB17F808E21}"/>
                </a:ext>
              </a:extLst>
            </p:cNvPr>
            <p:cNvSpPr/>
            <p:nvPr/>
          </p:nvSpPr>
          <p:spPr>
            <a:xfrm>
              <a:off x="9936698" y="288611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9606/</a:t>
              </a:r>
              <a:r>
                <a:rPr lang="de-AT" sz="1400" dirty="0"/>
                <a:t>A2M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BB917D0-6B9F-4EA5-A619-1A41692BBA00}"/>
              </a:ext>
            </a:extLst>
          </p:cNvPr>
          <p:cNvSpPr/>
          <p:nvPr/>
        </p:nvSpPr>
        <p:spPr>
          <a:xfrm>
            <a:off x="-149412" y="1255059"/>
            <a:ext cx="552829" cy="2419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B25722E-90DA-4BA0-84F0-CA6AD009FE04}"/>
              </a:ext>
            </a:extLst>
          </p:cNvPr>
          <p:cNvSpPr/>
          <p:nvPr/>
        </p:nvSpPr>
        <p:spPr>
          <a:xfrm>
            <a:off x="403417" y="3928159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err="1"/>
              <a:t>tax_id</a:t>
            </a:r>
            <a:r>
              <a:rPr lang="en-US" sz="1400" dirty="0"/>
              <a:t>/</a:t>
            </a:r>
            <a:r>
              <a:rPr lang="en-US" sz="1400" dirty="0" err="1"/>
              <a:t>gene_symbol</a:t>
            </a:r>
            <a:endParaRPr lang="de-AT" sz="140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87E99EE-8627-4D5F-B1DE-2D66094F1540}"/>
              </a:ext>
            </a:extLst>
          </p:cNvPr>
          <p:cNvSpPr/>
          <p:nvPr/>
        </p:nvSpPr>
        <p:spPr>
          <a:xfrm>
            <a:off x="2221342" y="3928159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human_gene_symbol</a:t>
            </a:r>
            <a:endParaRPr lang="de-AT" sz="1400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7D7B745-3A6B-46D0-A9CF-02ACF96B12AB}"/>
              </a:ext>
            </a:extLst>
          </p:cNvPr>
          <p:cNvSpPr/>
          <p:nvPr/>
        </p:nvSpPr>
        <p:spPr>
          <a:xfrm>
            <a:off x="403417" y="4278452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559292/ORC2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68F00F8-F45F-4C96-8890-36B783E477BA}"/>
              </a:ext>
            </a:extLst>
          </p:cNvPr>
          <p:cNvSpPr/>
          <p:nvPr/>
        </p:nvSpPr>
        <p:spPr>
          <a:xfrm>
            <a:off x="2221342" y="4278452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ORC2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FEAA820-A464-4794-97BB-409E15BB2328}"/>
              </a:ext>
            </a:extLst>
          </p:cNvPr>
          <p:cNvSpPr/>
          <p:nvPr/>
        </p:nvSpPr>
        <p:spPr>
          <a:xfrm>
            <a:off x="403417" y="4628745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559292/YNG2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30CC305-A34B-413D-B4DF-E0A0D83AA088}"/>
              </a:ext>
            </a:extLst>
          </p:cNvPr>
          <p:cNvSpPr/>
          <p:nvPr/>
        </p:nvSpPr>
        <p:spPr>
          <a:xfrm>
            <a:off x="2221342" y="4628745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ING3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F591794-8C7C-4345-AE16-4CE557596B20}"/>
              </a:ext>
            </a:extLst>
          </p:cNvPr>
          <p:cNvSpPr/>
          <p:nvPr/>
        </p:nvSpPr>
        <p:spPr>
          <a:xfrm>
            <a:off x="403417" y="4979038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559292/AAP1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8C6B5E4-BE20-4B99-9E26-B2B8000438F3}"/>
              </a:ext>
            </a:extLst>
          </p:cNvPr>
          <p:cNvSpPr/>
          <p:nvPr/>
        </p:nvSpPr>
        <p:spPr>
          <a:xfrm>
            <a:off x="2221342" y="4979038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NPEPPS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2397A9A-F300-4778-B401-E20E1D7C6698}"/>
              </a:ext>
            </a:extLst>
          </p:cNvPr>
          <p:cNvSpPr/>
          <p:nvPr/>
        </p:nvSpPr>
        <p:spPr>
          <a:xfrm>
            <a:off x="403417" y="532933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9606/KRAS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268BDC9-8E16-48B7-90D0-954CA95EA71B}"/>
              </a:ext>
            </a:extLst>
          </p:cNvPr>
          <p:cNvSpPr/>
          <p:nvPr/>
        </p:nvSpPr>
        <p:spPr>
          <a:xfrm>
            <a:off x="2221342" y="532933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KRAS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E6A4269-D1BB-4FBB-9F4E-528319DED936}"/>
              </a:ext>
            </a:extLst>
          </p:cNvPr>
          <p:cNvSpPr/>
          <p:nvPr/>
        </p:nvSpPr>
        <p:spPr>
          <a:xfrm>
            <a:off x="403417" y="567962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559292/AAT2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DFDD267-8A76-4F78-B0AF-1756A1BC88C5}"/>
              </a:ext>
            </a:extLst>
          </p:cNvPr>
          <p:cNvSpPr/>
          <p:nvPr/>
        </p:nvSpPr>
        <p:spPr>
          <a:xfrm>
            <a:off x="2221342" y="567962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GOT1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79895CA-348C-41D7-A928-9154CFBFFEEE}"/>
              </a:ext>
            </a:extLst>
          </p:cNvPr>
          <p:cNvSpPr/>
          <p:nvPr/>
        </p:nvSpPr>
        <p:spPr>
          <a:xfrm>
            <a:off x="403417" y="602991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9606/A2M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F9136E-FEFF-467C-AD7F-0378CAA276AF}"/>
              </a:ext>
            </a:extLst>
          </p:cNvPr>
          <p:cNvSpPr/>
          <p:nvPr/>
        </p:nvSpPr>
        <p:spPr>
          <a:xfrm>
            <a:off x="2221342" y="602991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A2M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5EFB6F3-5DD1-42CB-9FE5-E63D20FE2F15}"/>
              </a:ext>
            </a:extLst>
          </p:cNvPr>
          <p:cNvSpPr/>
          <p:nvPr/>
        </p:nvSpPr>
        <p:spPr>
          <a:xfrm>
            <a:off x="2221342" y="4278452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ORC2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15B5D8D-AB5D-472F-AA07-32F642480F97}"/>
              </a:ext>
            </a:extLst>
          </p:cNvPr>
          <p:cNvSpPr/>
          <p:nvPr/>
        </p:nvSpPr>
        <p:spPr>
          <a:xfrm>
            <a:off x="2221342" y="4628745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ING3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542E32E-3561-43C1-9D50-7BC7585903C1}"/>
              </a:ext>
            </a:extLst>
          </p:cNvPr>
          <p:cNvSpPr/>
          <p:nvPr/>
        </p:nvSpPr>
        <p:spPr>
          <a:xfrm>
            <a:off x="2221342" y="4979038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NPEPPS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4018A49-C6FF-4AD1-8503-E1DAD955C831}"/>
              </a:ext>
            </a:extLst>
          </p:cNvPr>
          <p:cNvSpPr/>
          <p:nvPr/>
        </p:nvSpPr>
        <p:spPr>
          <a:xfrm>
            <a:off x="2221342" y="532933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KRAS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D2E31AA-7187-45E2-9607-11F352C66458}"/>
              </a:ext>
            </a:extLst>
          </p:cNvPr>
          <p:cNvSpPr/>
          <p:nvPr/>
        </p:nvSpPr>
        <p:spPr>
          <a:xfrm>
            <a:off x="2221342" y="567962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GOT1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B2F86C1-CBD3-4377-89D6-228717FB89B3}"/>
              </a:ext>
            </a:extLst>
          </p:cNvPr>
          <p:cNvSpPr/>
          <p:nvPr/>
        </p:nvSpPr>
        <p:spPr>
          <a:xfrm>
            <a:off x="2221342" y="602991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A2M</a:t>
            </a:r>
          </a:p>
        </p:txBody>
      </p:sp>
    </p:spTree>
    <p:extLst>
      <p:ext uri="{BB962C8B-B14F-4D97-AF65-F5344CB8AC3E}">
        <p14:creationId xmlns:p14="http://schemas.microsoft.com/office/powerpoint/2010/main" val="40154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29713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81D97480-C949-456F-9818-74BF979C9337}"/>
              </a:ext>
            </a:extLst>
          </p:cNvPr>
          <p:cNvSpPr/>
          <p:nvPr/>
        </p:nvSpPr>
        <p:spPr>
          <a:xfrm>
            <a:off x="2221342" y="567521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GOT1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A338E84-5B44-4EA6-8D8C-0E6F864D4E59}"/>
              </a:ext>
            </a:extLst>
          </p:cNvPr>
          <p:cNvGrpSpPr/>
          <p:nvPr/>
        </p:nvGrpSpPr>
        <p:grpSpPr>
          <a:xfrm>
            <a:off x="-3221229" y="1480518"/>
            <a:ext cx="11292485" cy="1698203"/>
            <a:chOff x="403417" y="1484941"/>
            <a:chExt cx="11292485" cy="169820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7838C45-96D6-4303-8F79-99099BCAF0F3}"/>
                </a:ext>
              </a:extLst>
            </p:cNvPr>
            <p:cNvSpPr/>
            <p:nvPr/>
          </p:nvSpPr>
          <p:spPr>
            <a:xfrm>
              <a:off x="639518" y="1489364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Official </a:t>
              </a:r>
              <a:r>
                <a:rPr lang="de-AT" sz="1400" dirty="0" err="1"/>
                <a:t>Sym</a:t>
              </a:r>
              <a:r>
                <a:rPr lang="de-AT" sz="1400" dirty="0"/>
                <a:t>… </a:t>
              </a:r>
              <a:r>
                <a:rPr lang="de-AT" sz="1400" dirty="0" err="1"/>
                <a:t>Int</a:t>
              </a:r>
              <a:r>
                <a:rPr lang="de-AT" sz="1400" dirty="0"/>
                <a:t>… A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540D69F-CFE5-4CBD-876C-DE86DEA4F493}"/>
                </a:ext>
              </a:extLst>
            </p:cNvPr>
            <p:cNvSpPr/>
            <p:nvPr/>
          </p:nvSpPr>
          <p:spPr>
            <a:xfrm>
              <a:off x="2457443" y="1489364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Official </a:t>
              </a:r>
              <a:r>
                <a:rPr lang="de-AT" sz="1400" dirty="0" err="1"/>
                <a:t>Sym</a:t>
              </a:r>
              <a:r>
                <a:rPr lang="de-AT" sz="1400" dirty="0"/>
                <a:t>… </a:t>
              </a:r>
              <a:r>
                <a:rPr lang="de-AT" sz="1400" dirty="0" err="1"/>
                <a:t>Int</a:t>
              </a:r>
              <a:r>
                <a:rPr lang="de-AT" sz="1400" dirty="0"/>
                <a:t>… B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25351D8-AF0B-450E-BE38-B2B269AD90E7}"/>
                </a:ext>
              </a:extLst>
            </p:cNvPr>
            <p:cNvSpPr/>
            <p:nvPr/>
          </p:nvSpPr>
          <p:spPr>
            <a:xfrm>
              <a:off x="4494856" y="1484941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Organism</a:t>
              </a:r>
              <a:r>
                <a:rPr lang="de-AT" sz="1400" dirty="0"/>
                <a:t> </a:t>
              </a:r>
              <a:r>
                <a:rPr lang="de-AT" sz="1400" dirty="0" err="1"/>
                <a:t>Int</a:t>
              </a:r>
              <a:r>
                <a:rPr lang="de-AT" sz="1400" dirty="0"/>
                <a:t>… A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C9E5375-6A4D-43CF-9568-658FD3DE7C82}"/>
                </a:ext>
              </a:extLst>
            </p:cNvPr>
            <p:cNvSpPr/>
            <p:nvPr/>
          </p:nvSpPr>
          <p:spPr>
            <a:xfrm>
              <a:off x="6312781" y="1484941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Organism</a:t>
              </a:r>
              <a:r>
                <a:rPr lang="de-AT" sz="1400" dirty="0"/>
                <a:t> </a:t>
              </a:r>
              <a:r>
                <a:rPr lang="de-AT" sz="1400" dirty="0" err="1"/>
                <a:t>Int</a:t>
              </a:r>
              <a:r>
                <a:rPr lang="de-AT" sz="1400" dirty="0"/>
                <a:t>… B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8E02FB5-0A0A-488E-984C-C9C97EA0CC31}"/>
                </a:ext>
              </a:extLst>
            </p:cNvPr>
            <p:cNvSpPr/>
            <p:nvPr/>
          </p:nvSpPr>
          <p:spPr>
            <a:xfrm>
              <a:off x="639518" y="1839657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ORC2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F53CB1D-1216-4EA0-8F4E-494B72A2D63F}"/>
                </a:ext>
              </a:extLst>
            </p:cNvPr>
            <p:cNvSpPr/>
            <p:nvPr/>
          </p:nvSpPr>
          <p:spPr>
            <a:xfrm>
              <a:off x="2457443" y="1839657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AAP1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2F5E0BF-7A19-4CDC-8AB8-C8351161F1F7}"/>
                </a:ext>
              </a:extLst>
            </p:cNvPr>
            <p:cNvSpPr/>
            <p:nvPr/>
          </p:nvSpPr>
          <p:spPr>
            <a:xfrm>
              <a:off x="4494856" y="183523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CD33350-5C48-4A21-A90F-27423A094023}"/>
                </a:ext>
              </a:extLst>
            </p:cNvPr>
            <p:cNvSpPr/>
            <p:nvPr/>
          </p:nvSpPr>
          <p:spPr>
            <a:xfrm>
              <a:off x="6312781" y="183523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10874DB-D4FC-4F80-B589-444C6943782A}"/>
                </a:ext>
              </a:extLst>
            </p:cNvPr>
            <p:cNvSpPr/>
            <p:nvPr/>
          </p:nvSpPr>
          <p:spPr>
            <a:xfrm>
              <a:off x="639518" y="218995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RAD27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AED878E-00AB-460B-A096-D1692B2201F3}"/>
                </a:ext>
              </a:extLst>
            </p:cNvPr>
            <p:cNvSpPr/>
            <p:nvPr/>
          </p:nvSpPr>
          <p:spPr>
            <a:xfrm>
              <a:off x="2457443" y="218995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AAT2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66561F7-EC02-4FEA-AFA6-0595F75EB564}"/>
                </a:ext>
              </a:extLst>
            </p:cNvPr>
            <p:cNvSpPr/>
            <p:nvPr/>
          </p:nvSpPr>
          <p:spPr>
            <a:xfrm>
              <a:off x="4494856" y="2185527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5F3D901-2459-43C2-9C4F-1EA188421E9D}"/>
                </a:ext>
              </a:extLst>
            </p:cNvPr>
            <p:cNvSpPr/>
            <p:nvPr/>
          </p:nvSpPr>
          <p:spPr>
            <a:xfrm>
              <a:off x="6312781" y="2185527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F3EF10F-8434-44FF-9FEF-CC96292F31B2}"/>
                </a:ext>
              </a:extLst>
            </p:cNvPr>
            <p:cNvSpPr/>
            <p:nvPr/>
          </p:nvSpPr>
          <p:spPr>
            <a:xfrm>
              <a:off x="639518" y="254024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YNG2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28D2460-55F4-439C-B6E9-9D50CC74AD22}"/>
                </a:ext>
              </a:extLst>
            </p:cNvPr>
            <p:cNvSpPr/>
            <p:nvPr/>
          </p:nvSpPr>
          <p:spPr>
            <a:xfrm>
              <a:off x="2457443" y="254024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AAT2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0DDDBA6-EBE6-49C7-8F02-983E730AAF43}"/>
                </a:ext>
              </a:extLst>
            </p:cNvPr>
            <p:cNvSpPr/>
            <p:nvPr/>
          </p:nvSpPr>
          <p:spPr>
            <a:xfrm>
              <a:off x="4494856" y="253582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65E62D5-7FB1-4397-BC5B-10DF59437DC8}"/>
                </a:ext>
              </a:extLst>
            </p:cNvPr>
            <p:cNvSpPr/>
            <p:nvPr/>
          </p:nvSpPr>
          <p:spPr>
            <a:xfrm>
              <a:off x="6312781" y="253582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FE43E57-5AFA-4D3A-BD31-88F5F8203D33}"/>
                </a:ext>
              </a:extLst>
            </p:cNvPr>
            <p:cNvSpPr/>
            <p:nvPr/>
          </p:nvSpPr>
          <p:spPr>
            <a:xfrm>
              <a:off x="639518" y="2890536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KRAS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1C57408-23ED-4753-8499-F92AAC14C1C1}"/>
                </a:ext>
              </a:extLst>
            </p:cNvPr>
            <p:cNvSpPr/>
            <p:nvPr/>
          </p:nvSpPr>
          <p:spPr>
            <a:xfrm>
              <a:off x="2457443" y="2890536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A2M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3D0294C-A9CE-425D-84E8-084D0E625D01}"/>
                </a:ext>
              </a:extLst>
            </p:cNvPr>
            <p:cNvSpPr/>
            <p:nvPr/>
          </p:nvSpPr>
          <p:spPr>
            <a:xfrm>
              <a:off x="4494856" y="288611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9606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A9B2C21-18D0-469B-916F-104B8879E550}"/>
                </a:ext>
              </a:extLst>
            </p:cNvPr>
            <p:cNvSpPr/>
            <p:nvPr/>
          </p:nvSpPr>
          <p:spPr>
            <a:xfrm>
              <a:off x="6312781" y="288611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9606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0F4E654-C982-45C2-8E14-11095C646C3C}"/>
                </a:ext>
              </a:extLst>
            </p:cNvPr>
            <p:cNvSpPr/>
            <p:nvPr/>
          </p:nvSpPr>
          <p:spPr>
            <a:xfrm>
              <a:off x="403417" y="1489364"/>
              <a:ext cx="176613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i="1" dirty="0"/>
                <a:t>#</a:t>
              </a:r>
              <a:r>
                <a:rPr lang="de-AT" sz="1400" i="1" dirty="0" err="1"/>
                <a:t>BioGRID</a:t>
              </a:r>
              <a:r>
                <a:rPr lang="de-AT" sz="1400" i="1" dirty="0"/>
                <a:t> </a:t>
              </a:r>
              <a:r>
                <a:rPr lang="de-AT" sz="1400" i="1" dirty="0" err="1"/>
                <a:t>Int</a:t>
              </a:r>
              <a:r>
                <a:rPr lang="de-AT" sz="1400" i="1" dirty="0"/>
                <a:t>… ID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5C75F3B-97E6-4C18-85C4-B9837A0551E7}"/>
                </a:ext>
              </a:extLst>
            </p:cNvPr>
            <p:cNvSpPr/>
            <p:nvPr/>
          </p:nvSpPr>
          <p:spPr>
            <a:xfrm>
              <a:off x="403417" y="1839657"/>
              <a:ext cx="176613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1960322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AC92F12-538C-45F3-B82D-C35EC1FC26ED}"/>
                </a:ext>
              </a:extLst>
            </p:cNvPr>
            <p:cNvSpPr/>
            <p:nvPr/>
          </p:nvSpPr>
          <p:spPr>
            <a:xfrm>
              <a:off x="403417" y="2189950"/>
              <a:ext cx="176613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166788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E0FDA9B-80EA-4202-977F-83DEAF10B5DA}"/>
                </a:ext>
              </a:extLst>
            </p:cNvPr>
            <p:cNvSpPr/>
            <p:nvPr/>
          </p:nvSpPr>
          <p:spPr>
            <a:xfrm>
              <a:off x="403417" y="2540243"/>
              <a:ext cx="176613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285938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BEC8577-ACE0-4DB9-9DD2-6C64DEC5F94B}"/>
                </a:ext>
              </a:extLst>
            </p:cNvPr>
            <p:cNvSpPr/>
            <p:nvPr/>
          </p:nvSpPr>
          <p:spPr>
            <a:xfrm>
              <a:off x="403417" y="2890536"/>
              <a:ext cx="176613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1414445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E6DC7A4-AE9A-4134-B9CF-3A4F737421C8}"/>
                </a:ext>
              </a:extLst>
            </p:cNvPr>
            <p:cNvSpPr/>
            <p:nvPr/>
          </p:nvSpPr>
          <p:spPr>
            <a:xfrm>
              <a:off x="4270104" y="1484941"/>
              <a:ext cx="158595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Experimental System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8F9F44B-A1D6-4F26-AE3D-D36BE55A7312}"/>
                </a:ext>
              </a:extLst>
            </p:cNvPr>
            <p:cNvSpPr/>
            <p:nvPr/>
          </p:nvSpPr>
          <p:spPr>
            <a:xfrm>
              <a:off x="4270104" y="1835234"/>
              <a:ext cx="158595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Negative Genetic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179F618-B3E7-4496-BF24-CDC3A56F473D}"/>
                </a:ext>
              </a:extLst>
            </p:cNvPr>
            <p:cNvSpPr/>
            <p:nvPr/>
          </p:nvSpPr>
          <p:spPr>
            <a:xfrm>
              <a:off x="4270104" y="2185527"/>
              <a:ext cx="158595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Synthetic Lethality</a:t>
              </a:r>
              <a:endParaRPr lang="de-AT" sz="1400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C1BC475-7726-4C9F-9A9C-453F9A55542D}"/>
                </a:ext>
              </a:extLst>
            </p:cNvPr>
            <p:cNvSpPr/>
            <p:nvPr/>
          </p:nvSpPr>
          <p:spPr>
            <a:xfrm>
              <a:off x="4270104" y="2535820"/>
              <a:ext cx="158595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158804D-A273-4E6D-A508-867112FE3DFA}"/>
                </a:ext>
              </a:extLst>
            </p:cNvPr>
            <p:cNvSpPr/>
            <p:nvPr/>
          </p:nvSpPr>
          <p:spPr>
            <a:xfrm>
              <a:off x="4270104" y="2886113"/>
              <a:ext cx="158595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i="1" dirty="0" err="1"/>
                <a:t>Synthetic</a:t>
              </a:r>
              <a:r>
                <a:rPr lang="de-AT" sz="1400" i="1" dirty="0"/>
                <a:t> </a:t>
              </a:r>
              <a:r>
                <a:rPr lang="de-AT" sz="1400" i="1" dirty="0" err="1"/>
                <a:t>Lethality</a:t>
              </a:r>
              <a:endParaRPr lang="de-AT" sz="1400" i="1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3228802-E695-411E-AD27-B46380EE0891}"/>
                </a:ext>
              </a:extLst>
            </p:cNvPr>
            <p:cNvSpPr/>
            <p:nvPr/>
          </p:nvSpPr>
          <p:spPr>
            <a:xfrm>
              <a:off x="8118773" y="1484941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Key </a:t>
              </a:r>
              <a:r>
                <a:rPr lang="de-AT" sz="1400" dirty="0" err="1"/>
                <a:t>Interactor</a:t>
              </a:r>
              <a:r>
                <a:rPr lang="de-AT" sz="1400" dirty="0"/>
                <a:t> A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9591A72-B822-431E-80C0-A5BBE2F4D880}"/>
                </a:ext>
              </a:extLst>
            </p:cNvPr>
            <p:cNvSpPr/>
            <p:nvPr/>
          </p:nvSpPr>
          <p:spPr>
            <a:xfrm>
              <a:off x="9936698" y="1484941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Key </a:t>
              </a:r>
              <a:r>
                <a:rPr lang="de-AT" sz="1400" dirty="0" err="1"/>
                <a:t>Interactor</a:t>
              </a:r>
              <a:r>
                <a:rPr lang="de-AT" sz="1400" dirty="0"/>
                <a:t> B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FB25EE6-5E49-46DC-A5A0-840107317A31}"/>
                </a:ext>
              </a:extLst>
            </p:cNvPr>
            <p:cNvSpPr/>
            <p:nvPr/>
          </p:nvSpPr>
          <p:spPr>
            <a:xfrm>
              <a:off x="8118773" y="183523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559292/ORC2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1E56806-4705-4CA9-BCAC-406676704A9F}"/>
                </a:ext>
              </a:extLst>
            </p:cNvPr>
            <p:cNvSpPr/>
            <p:nvPr/>
          </p:nvSpPr>
          <p:spPr>
            <a:xfrm>
              <a:off x="9936698" y="183523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559292/AAP1</a:t>
              </a:r>
              <a:endParaRPr lang="de-AT" sz="1400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745F204-FAD9-4F2C-A355-A9DD068E8CE6}"/>
                </a:ext>
              </a:extLst>
            </p:cNvPr>
            <p:cNvSpPr/>
            <p:nvPr/>
          </p:nvSpPr>
          <p:spPr>
            <a:xfrm>
              <a:off x="8118773" y="2185527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559292/RAD27</a:t>
              </a:r>
              <a:endParaRPr lang="de-AT" sz="1400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8AD24D8-6CE4-4182-97A7-2601FF6EB897}"/>
                </a:ext>
              </a:extLst>
            </p:cNvPr>
            <p:cNvSpPr/>
            <p:nvPr/>
          </p:nvSpPr>
          <p:spPr>
            <a:xfrm>
              <a:off x="9936698" y="2185527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559292/AAT2</a:t>
              </a:r>
              <a:endParaRPr lang="de-AT" sz="1400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4FC2237-430F-4992-81C8-3C8B78B16AB3}"/>
                </a:ext>
              </a:extLst>
            </p:cNvPr>
            <p:cNvSpPr/>
            <p:nvPr/>
          </p:nvSpPr>
          <p:spPr>
            <a:xfrm>
              <a:off x="8118773" y="253582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559292/YNG2</a:t>
              </a:r>
              <a:endParaRPr lang="de-AT" sz="1400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5F57487-7750-4441-9F6C-C0DF08262B97}"/>
                </a:ext>
              </a:extLst>
            </p:cNvPr>
            <p:cNvSpPr/>
            <p:nvPr/>
          </p:nvSpPr>
          <p:spPr>
            <a:xfrm>
              <a:off x="9949398" y="253582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559292/AAT2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833725F-068E-4FFF-8D88-0E1DC1F9BCF0}"/>
                </a:ext>
              </a:extLst>
            </p:cNvPr>
            <p:cNvSpPr/>
            <p:nvPr/>
          </p:nvSpPr>
          <p:spPr>
            <a:xfrm>
              <a:off x="8118773" y="288611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9606/KRAS</a:t>
              </a:r>
              <a:endParaRPr lang="de-AT" sz="1400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F1029DB-9088-4A1B-B6C4-CF47C867147A}"/>
                </a:ext>
              </a:extLst>
            </p:cNvPr>
            <p:cNvSpPr/>
            <p:nvPr/>
          </p:nvSpPr>
          <p:spPr>
            <a:xfrm>
              <a:off x="9936698" y="288611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9606/</a:t>
              </a:r>
              <a:r>
                <a:rPr lang="de-AT" sz="1400" dirty="0"/>
                <a:t>A2M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AF2232C-0A35-46B8-A2E8-5E1B61FBEFE9}"/>
              </a:ext>
            </a:extLst>
          </p:cNvPr>
          <p:cNvSpPr/>
          <p:nvPr/>
        </p:nvSpPr>
        <p:spPr>
          <a:xfrm>
            <a:off x="407365" y="324655"/>
            <a:ext cx="5380371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2.2 map </a:t>
            </a:r>
            <a:r>
              <a:rPr lang="en-US" sz="1400" dirty="0" err="1">
                <a:solidFill>
                  <a:schemeClr val="tx1"/>
                </a:solidFill>
              </a:rPr>
              <a:t>synlet</a:t>
            </a:r>
            <a:r>
              <a:rPr lang="en-US" sz="1400" dirty="0">
                <a:solidFill>
                  <a:schemeClr val="tx1"/>
                </a:solidFill>
              </a:rPr>
              <a:t> (merge)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B917D0-6B9F-4EA5-A619-1A41692BBA00}"/>
              </a:ext>
            </a:extLst>
          </p:cNvPr>
          <p:cNvSpPr/>
          <p:nvPr/>
        </p:nvSpPr>
        <p:spPr>
          <a:xfrm>
            <a:off x="-149412" y="1255059"/>
            <a:ext cx="552829" cy="2419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CDAD662-3CBE-4917-A58B-A873A3A25AA2}"/>
              </a:ext>
            </a:extLst>
          </p:cNvPr>
          <p:cNvSpPr/>
          <p:nvPr/>
        </p:nvSpPr>
        <p:spPr>
          <a:xfrm>
            <a:off x="403417" y="3928159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err="1"/>
              <a:t>tax_id</a:t>
            </a:r>
            <a:r>
              <a:rPr lang="en-US" sz="1400" dirty="0"/>
              <a:t>/</a:t>
            </a:r>
            <a:r>
              <a:rPr lang="en-US" sz="1400" dirty="0" err="1"/>
              <a:t>gene_symbol</a:t>
            </a:r>
            <a:endParaRPr lang="de-AT" sz="1400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E98117C-9252-484B-98E5-4D9521FD23A4}"/>
              </a:ext>
            </a:extLst>
          </p:cNvPr>
          <p:cNvSpPr/>
          <p:nvPr/>
        </p:nvSpPr>
        <p:spPr>
          <a:xfrm>
            <a:off x="2221342" y="3928159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human_gene_symbol</a:t>
            </a:r>
            <a:endParaRPr lang="de-AT" sz="14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5E267CA-7752-41C5-B934-D03DFDC7E7C3}"/>
              </a:ext>
            </a:extLst>
          </p:cNvPr>
          <p:cNvSpPr/>
          <p:nvPr/>
        </p:nvSpPr>
        <p:spPr>
          <a:xfrm>
            <a:off x="403417" y="4278452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559292/ORC2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264C8F2-07D5-439A-8106-F77B5D2F639F}"/>
              </a:ext>
            </a:extLst>
          </p:cNvPr>
          <p:cNvSpPr/>
          <p:nvPr/>
        </p:nvSpPr>
        <p:spPr>
          <a:xfrm>
            <a:off x="2221342" y="4278452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ORC2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4FF5991-0FE6-42E5-9BE0-43EF5A547C12}"/>
              </a:ext>
            </a:extLst>
          </p:cNvPr>
          <p:cNvSpPr/>
          <p:nvPr/>
        </p:nvSpPr>
        <p:spPr>
          <a:xfrm>
            <a:off x="403417" y="4628745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559292/YNG2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A174A2F-1006-4748-AA24-75507F712D3A}"/>
              </a:ext>
            </a:extLst>
          </p:cNvPr>
          <p:cNvSpPr/>
          <p:nvPr/>
        </p:nvSpPr>
        <p:spPr>
          <a:xfrm>
            <a:off x="2221342" y="4628745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ING3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54FED7C-FCCC-4EDC-84F6-227D2A9D3B3D}"/>
              </a:ext>
            </a:extLst>
          </p:cNvPr>
          <p:cNvSpPr/>
          <p:nvPr/>
        </p:nvSpPr>
        <p:spPr>
          <a:xfrm>
            <a:off x="403417" y="4979038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559292/AAP1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04AF993-F89C-4A60-9380-DC9D73AC765C}"/>
              </a:ext>
            </a:extLst>
          </p:cNvPr>
          <p:cNvSpPr/>
          <p:nvPr/>
        </p:nvSpPr>
        <p:spPr>
          <a:xfrm>
            <a:off x="2221342" y="4979038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NPEPPS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F325217-15D3-4142-A82D-04FC6E8AF835}"/>
              </a:ext>
            </a:extLst>
          </p:cNvPr>
          <p:cNvSpPr/>
          <p:nvPr/>
        </p:nvSpPr>
        <p:spPr>
          <a:xfrm>
            <a:off x="403417" y="532933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9606/KRAS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9261ECC-3493-4596-B8E0-4F2087674D37}"/>
              </a:ext>
            </a:extLst>
          </p:cNvPr>
          <p:cNvSpPr/>
          <p:nvPr/>
        </p:nvSpPr>
        <p:spPr>
          <a:xfrm>
            <a:off x="2221342" y="532933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KRAS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153C1F6-B3C0-4FCA-A481-41DD16B5A4CE}"/>
              </a:ext>
            </a:extLst>
          </p:cNvPr>
          <p:cNvSpPr/>
          <p:nvPr/>
        </p:nvSpPr>
        <p:spPr>
          <a:xfrm>
            <a:off x="403417" y="567962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559292/AAT2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FD0CDC3-88F3-4BA4-9F86-2502DF6A7984}"/>
              </a:ext>
            </a:extLst>
          </p:cNvPr>
          <p:cNvSpPr/>
          <p:nvPr/>
        </p:nvSpPr>
        <p:spPr>
          <a:xfrm>
            <a:off x="2221342" y="567962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GOT1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5C58647-D556-4B05-83C8-D4446C741D70}"/>
              </a:ext>
            </a:extLst>
          </p:cNvPr>
          <p:cNvSpPr/>
          <p:nvPr/>
        </p:nvSpPr>
        <p:spPr>
          <a:xfrm>
            <a:off x="403417" y="602991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9606/A2M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5D33DC6-7C92-4FC4-8915-F95EF33FEC8F}"/>
              </a:ext>
            </a:extLst>
          </p:cNvPr>
          <p:cNvSpPr/>
          <p:nvPr/>
        </p:nvSpPr>
        <p:spPr>
          <a:xfrm>
            <a:off x="2221342" y="602991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A2M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3F2A85E-B0AA-4081-974E-4AB9498955B1}"/>
              </a:ext>
            </a:extLst>
          </p:cNvPr>
          <p:cNvSpPr/>
          <p:nvPr/>
        </p:nvSpPr>
        <p:spPr>
          <a:xfrm>
            <a:off x="2221342" y="4278452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ORC2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A506FB8-7BAA-4700-A798-088631515112}"/>
              </a:ext>
            </a:extLst>
          </p:cNvPr>
          <p:cNvSpPr/>
          <p:nvPr/>
        </p:nvSpPr>
        <p:spPr>
          <a:xfrm>
            <a:off x="2221342" y="4628745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ING3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8C3485-8D66-43A0-B4B0-A55C136F7522}"/>
              </a:ext>
            </a:extLst>
          </p:cNvPr>
          <p:cNvSpPr/>
          <p:nvPr/>
        </p:nvSpPr>
        <p:spPr>
          <a:xfrm>
            <a:off x="2221342" y="4979038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NPEPPS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9DF3782-DEB0-4B7C-9D26-F0808E38D7B0}"/>
              </a:ext>
            </a:extLst>
          </p:cNvPr>
          <p:cNvSpPr/>
          <p:nvPr/>
        </p:nvSpPr>
        <p:spPr>
          <a:xfrm>
            <a:off x="2221342" y="532933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KRAS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2777703-BC9B-4962-BAFB-BEF01B97E106}"/>
              </a:ext>
            </a:extLst>
          </p:cNvPr>
          <p:cNvSpPr/>
          <p:nvPr/>
        </p:nvSpPr>
        <p:spPr>
          <a:xfrm>
            <a:off x="2221342" y="567962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GOT1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05C731B-FD10-4CA1-84CB-C9DBE5F7F646}"/>
              </a:ext>
            </a:extLst>
          </p:cNvPr>
          <p:cNvSpPr/>
          <p:nvPr/>
        </p:nvSpPr>
        <p:spPr>
          <a:xfrm>
            <a:off x="2221342" y="602991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A2M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E0978CD-AB51-46DA-A2F4-C5D6E0FE8E62}"/>
              </a:ext>
            </a:extLst>
          </p:cNvPr>
          <p:cNvSpPr/>
          <p:nvPr/>
        </p:nvSpPr>
        <p:spPr>
          <a:xfrm>
            <a:off x="8129977" y="1480518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human_gene_symbol</a:t>
            </a:r>
            <a:endParaRPr lang="de-AT" sz="1400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3BA13E7-2516-48DA-A8CD-13CA55B5228E}"/>
              </a:ext>
            </a:extLst>
          </p:cNvPr>
          <p:cNvSpPr/>
          <p:nvPr/>
        </p:nvSpPr>
        <p:spPr>
          <a:xfrm>
            <a:off x="9947902" y="1480518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human_gene_symbol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405154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48463 -0.358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2" y="-179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48502 -0.306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45" y="-1534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48424 -0.358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6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63385 -0.459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2300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63398 -0.5090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254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0.63489 -0.459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45" y="-2296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63398 -0.4578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4" grpId="0" animBg="1"/>
      <p:bldP spid="1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B76125-A57A-49E7-A14B-16C629B12E94}"/>
              </a:ext>
            </a:extLst>
          </p:cNvPr>
          <p:cNvSpPr/>
          <p:nvPr/>
        </p:nvSpPr>
        <p:spPr>
          <a:xfrm>
            <a:off x="407365" y="324655"/>
            <a:ext cx="5380371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3 Mapping synthetic lethal interaction partners to drug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6B09D-199F-429C-8C77-AE2EB2B9AA65}"/>
              </a:ext>
            </a:extLst>
          </p:cNvPr>
          <p:cNvSpPr txBox="1"/>
          <p:nvPr/>
        </p:nvSpPr>
        <p:spPr>
          <a:xfrm>
            <a:off x="938306" y="1374588"/>
            <a:ext cx="9369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3.1 Download (step-3-1-seq0_download_drugbank.mkv, step-3-1-seq1_download_drugbank.mkv)</a:t>
            </a:r>
          </a:p>
          <a:p>
            <a:r>
              <a:rPr lang="de-AT" dirty="0"/>
              <a:t>3.1 </a:t>
            </a:r>
            <a:r>
              <a:rPr lang="de-AT" dirty="0" err="1"/>
              <a:t>extract</a:t>
            </a:r>
            <a:r>
              <a:rPr lang="de-AT" dirty="0"/>
              <a:t> </a:t>
            </a:r>
            <a:r>
              <a:rPr lang="de-AT" dirty="0" err="1"/>
              <a:t>columns</a:t>
            </a:r>
            <a:r>
              <a:rPr lang="de-AT" dirty="0"/>
              <a:t> and </a:t>
            </a:r>
            <a:r>
              <a:rPr lang="de-AT" dirty="0" err="1"/>
              <a:t>filter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human (</a:t>
            </a:r>
            <a:r>
              <a:rPr lang="de-AT" dirty="0" err="1"/>
              <a:t>slides</a:t>
            </a:r>
            <a:r>
              <a:rPr lang="de-AT" dirty="0"/>
              <a:t>)</a:t>
            </a:r>
          </a:p>
          <a:p>
            <a:r>
              <a:rPr lang="de-AT" dirty="0"/>
              <a:t>3.2 </a:t>
            </a:r>
            <a:r>
              <a:rPr lang="de-AT" dirty="0" err="1"/>
              <a:t>add</a:t>
            </a:r>
            <a:r>
              <a:rPr lang="de-AT" dirty="0"/>
              <a:t> </a:t>
            </a:r>
            <a:r>
              <a:rPr lang="de-AT" dirty="0" err="1"/>
              <a:t>drug</a:t>
            </a:r>
            <a:r>
              <a:rPr lang="de-AT" dirty="0"/>
              <a:t> </a:t>
            </a:r>
            <a:r>
              <a:rPr lang="de-AT" dirty="0" err="1"/>
              <a:t>names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targets</a:t>
            </a:r>
            <a:r>
              <a:rPr lang="de-AT" dirty="0"/>
              <a:t> (</a:t>
            </a:r>
            <a:r>
              <a:rPr lang="de-AT" dirty="0" err="1"/>
              <a:t>slides</a:t>
            </a:r>
            <a:r>
              <a:rPr lang="de-AT" dirty="0"/>
              <a:t>)</a:t>
            </a:r>
          </a:p>
          <a:p>
            <a:r>
              <a:rPr lang="de-AT" dirty="0"/>
              <a:t>3.3 Add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synlet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53034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B76125-A57A-49E7-A14B-16C629B12E94}"/>
              </a:ext>
            </a:extLst>
          </p:cNvPr>
          <p:cNvSpPr/>
          <p:nvPr/>
        </p:nvSpPr>
        <p:spPr>
          <a:xfrm>
            <a:off x="407365" y="324655"/>
            <a:ext cx="6740494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</a:t>
            </a:r>
            <a:r>
              <a:rPr lang="de-AT" sz="1400" dirty="0">
                <a:solidFill>
                  <a:schemeClr val="tx1"/>
                </a:solidFill>
              </a:rPr>
              <a:t>3.1 </a:t>
            </a:r>
            <a:r>
              <a:rPr lang="de-AT" sz="1400" dirty="0" err="1">
                <a:solidFill>
                  <a:schemeClr val="tx1"/>
                </a:solidFill>
              </a:rPr>
              <a:t>extract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columns</a:t>
            </a:r>
            <a:r>
              <a:rPr lang="de-AT" sz="1400" dirty="0">
                <a:solidFill>
                  <a:schemeClr val="tx1"/>
                </a:solidFill>
              </a:rPr>
              <a:t> and </a:t>
            </a:r>
            <a:r>
              <a:rPr lang="de-AT" sz="1400" dirty="0" err="1">
                <a:solidFill>
                  <a:schemeClr val="tx1"/>
                </a:solidFill>
              </a:rPr>
              <a:t>filter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to</a:t>
            </a:r>
            <a:r>
              <a:rPr lang="de-AT" sz="1400" dirty="0">
                <a:solidFill>
                  <a:schemeClr val="tx1"/>
                </a:solidFill>
              </a:rPr>
              <a:t> human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A55D8-3588-4DC9-A5CB-A98A7A26BB8A}"/>
              </a:ext>
            </a:extLst>
          </p:cNvPr>
          <p:cNvSpPr/>
          <p:nvPr/>
        </p:nvSpPr>
        <p:spPr>
          <a:xfrm>
            <a:off x="407365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</a:t>
            </a:r>
          </a:p>
          <a:p>
            <a:pPr algn="ctr"/>
            <a:r>
              <a:rPr lang="de-AT" sz="1400" dirty="0"/>
              <a:t>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7F9CC-6720-4C56-BEFC-8EAF43CECA25}"/>
              </a:ext>
            </a:extLst>
          </p:cNvPr>
          <p:cNvSpPr/>
          <p:nvPr/>
        </p:nvSpPr>
        <p:spPr>
          <a:xfrm>
            <a:off x="2222658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2</a:t>
            </a:r>
          </a:p>
          <a:p>
            <a:pPr algn="ctr"/>
            <a:r>
              <a:rPr lang="de-AT" sz="1400" dirty="0"/>
              <a:t>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A214E6-8CE8-48F1-A22C-B9118F64EE60}"/>
              </a:ext>
            </a:extLst>
          </p:cNvPr>
          <p:cNvSpPr/>
          <p:nvPr/>
        </p:nvSpPr>
        <p:spPr>
          <a:xfrm>
            <a:off x="4037951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3</a:t>
            </a:r>
          </a:p>
          <a:p>
            <a:pPr algn="ctr"/>
            <a:r>
              <a:rPr lang="de-AT" sz="1400" dirty="0"/>
              <a:t>Gene Name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65489F-943B-4422-8814-C0C4C4849797}"/>
              </a:ext>
            </a:extLst>
          </p:cNvPr>
          <p:cNvSpPr/>
          <p:nvPr/>
        </p:nvSpPr>
        <p:spPr>
          <a:xfrm>
            <a:off x="5853244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4</a:t>
            </a:r>
          </a:p>
          <a:p>
            <a:pPr algn="ctr"/>
            <a:r>
              <a:rPr lang="de-AT" sz="1400" dirty="0" err="1"/>
              <a:t>GenBank</a:t>
            </a:r>
            <a:r>
              <a:rPr lang="de-AT" sz="1400" dirty="0"/>
              <a:t> Protein ID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7F2B9C-8F19-48BC-AC76-FF5209E4512C}"/>
              </a:ext>
            </a:extLst>
          </p:cNvPr>
          <p:cNvSpPr/>
          <p:nvPr/>
        </p:nvSpPr>
        <p:spPr>
          <a:xfrm>
            <a:off x="7668537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5</a:t>
            </a:r>
          </a:p>
          <a:p>
            <a:pPr algn="ctr"/>
            <a:r>
              <a:rPr lang="de-AT" sz="1400" dirty="0" err="1"/>
              <a:t>GenBank</a:t>
            </a:r>
            <a:r>
              <a:rPr lang="de-AT" sz="1400" dirty="0"/>
              <a:t> Gene 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7A61A1-ABBB-4A8E-A6A1-98193303F46B}"/>
              </a:ext>
            </a:extLst>
          </p:cNvPr>
          <p:cNvSpPr/>
          <p:nvPr/>
        </p:nvSpPr>
        <p:spPr>
          <a:xfrm>
            <a:off x="9483830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6</a:t>
            </a:r>
          </a:p>
          <a:p>
            <a:pPr algn="ctr"/>
            <a:r>
              <a:rPr lang="de-AT" sz="1400" dirty="0" err="1"/>
              <a:t>UniProt</a:t>
            </a:r>
            <a:r>
              <a:rPr lang="de-AT" sz="1400" dirty="0"/>
              <a:t> ID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A25459-612C-4C5E-93F5-E06DBE73C744}"/>
              </a:ext>
            </a:extLst>
          </p:cNvPr>
          <p:cNvSpPr/>
          <p:nvPr/>
        </p:nvSpPr>
        <p:spPr>
          <a:xfrm>
            <a:off x="407365" y="230418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7</a:t>
            </a:r>
          </a:p>
          <a:p>
            <a:pPr algn="ctr"/>
            <a:r>
              <a:rPr lang="de-AT" sz="1400" dirty="0" err="1"/>
              <a:t>Uniprot</a:t>
            </a:r>
            <a:r>
              <a:rPr lang="de-AT" sz="1400" dirty="0"/>
              <a:t>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8924B8-1D56-44DE-BB47-C192FDCE5FD9}"/>
              </a:ext>
            </a:extLst>
          </p:cNvPr>
          <p:cNvSpPr/>
          <p:nvPr/>
        </p:nvSpPr>
        <p:spPr>
          <a:xfrm>
            <a:off x="2222658" y="230418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8</a:t>
            </a:r>
          </a:p>
          <a:p>
            <a:pPr algn="ctr"/>
            <a:r>
              <a:rPr lang="de-AT" sz="1400" dirty="0"/>
              <a:t>PDB ID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3E7F82-541A-43B4-840D-98550C168E93}"/>
              </a:ext>
            </a:extLst>
          </p:cNvPr>
          <p:cNvSpPr/>
          <p:nvPr/>
        </p:nvSpPr>
        <p:spPr>
          <a:xfrm>
            <a:off x="4040583" y="230418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9</a:t>
            </a:r>
          </a:p>
          <a:p>
            <a:pPr algn="ctr"/>
            <a:r>
              <a:rPr lang="de-AT" sz="1400" dirty="0" err="1"/>
              <a:t>GeneCard</a:t>
            </a:r>
            <a:r>
              <a:rPr lang="de-AT" sz="1400" dirty="0"/>
              <a:t> ID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D6CF44-8D1E-4897-BF31-662D03F2C5B2}"/>
              </a:ext>
            </a:extLst>
          </p:cNvPr>
          <p:cNvSpPr/>
          <p:nvPr/>
        </p:nvSpPr>
        <p:spPr>
          <a:xfrm>
            <a:off x="5853244" y="230418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10</a:t>
            </a:r>
          </a:p>
          <a:p>
            <a:pPr algn="ctr"/>
            <a:r>
              <a:rPr lang="de-AT" sz="1400" dirty="0" err="1"/>
              <a:t>GenAtlas</a:t>
            </a:r>
            <a:r>
              <a:rPr lang="de-AT" sz="1400" dirty="0"/>
              <a:t> ID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81E14C-6E4E-456D-9836-C7812F8C5541}"/>
              </a:ext>
            </a:extLst>
          </p:cNvPr>
          <p:cNvSpPr/>
          <p:nvPr/>
        </p:nvSpPr>
        <p:spPr>
          <a:xfrm>
            <a:off x="7671169" y="230418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11</a:t>
            </a:r>
          </a:p>
          <a:p>
            <a:pPr algn="ctr"/>
            <a:r>
              <a:rPr lang="de-AT" sz="1400" dirty="0"/>
              <a:t>HGNC ID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B63E5-2BEB-4A8B-8AA0-ADB256548FB0}"/>
              </a:ext>
            </a:extLst>
          </p:cNvPr>
          <p:cNvSpPr/>
          <p:nvPr/>
        </p:nvSpPr>
        <p:spPr>
          <a:xfrm>
            <a:off x="9486462" y="230418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12</a:t>
            </a:r>
          </a:p>
          <a:p>
            <a:pPr algn="ctr"/>
            <a:r>
              <a:rPr lang="de-AT" sz="1400" dirty="0" err="1"/>
              <a:t>Species</a:t>
            </a:r>
            <a:endParaRPr lang="de-AT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B304FC-49E4-4F66-AC92-565ABAFAEA9A}"/>
              </a:ext>
            </a:extLst>
          </p:cNvPr>
          <p:cNvSpPr/>
          <p:nvPr/>
        </p:nvSpPr>
        <p:spPr>
          <a:xfrm>
            <a:off x="407365" y="311900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13</a:t>
            </a:r>
          </a:p>
          <a:p>
            <a:pPr algn="ctr"/>
            <a:r>
              <a:rPr lang="de-AT" sz="1400" dirty="0"/>
              <a:t>Drug IDs</a:t>
            </a:r>
          </a:p>
        </p:txBody>
      </p:sp>
    </p:spTree>
    <p:extLst>
      <p:ext uri="{BB962C8B-B14F-4D97-AF65-F5344CB8AC3E}">
        <p14:creationId xmlns:p14="http://schemas.microsoft.com/office/powerpoint/2010/main" val="282765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29752 -0.000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-2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59635 -0.1192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18" y="-597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29778 -0.2377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3662712-8AEF-47BD-84DE-40346684958C}"/>
              </a:ext>
            </a:extLst>
          </p:cNvPr>
          <p:cNvGrpSpPr/>
          <p:nvPr/>
        </p:nvGrpSpPr>
        <p:grpSpPr>
          <a:xfrm>
            <a:off x="404733" y="2898588"/>
            <a:ext cx="6070792" cy="663499"/>
            <a:chOff x="404733" y="2898588"/>
            <a:chExt cx="6070792" cy="66349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EC1FC26-6EAC-4404-A781-4E53A6289485}"/>
                </a:ext>
              </a:extLst>
            </p:cNvPr>
            <p:cNvGrpSpPr/>
            <p:nvPr/>
          </p:nvGrpSpPr>
          <p:grpSpPr>
            <a:xfrm>
              <a:off x="404733" y="2904564"/>
              <a:ext cx="6070792" cy="657523"/>
              <a:chOff x="404733" y="2904564"/>
              <a:chExt cx="6070792" cy="657523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9C2D44F-F9D6-49C5-944E-AEE3CD658E0E}"/>
                  </a:ext>
                </a:extLst>
              </p:cNvPr>
              <p:cNvSpPr/>
              <p:nvPr/>
            </p:nvSpPr>
            <p:spPr>
              <a:xfrm>
                <a:off x="404733" y="2904564"/>
                <a:ext cx="1746504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GLS2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ACBBF23-449E-45CE-AF64-14715C61666F}"/>
                  </a:ext>
                </a:extLst>
              </p:cNvPr>
              <p:cNvSpPr/>
              <p:nvPr/>
            </p:nvSpPr>
            <p:spPr>
              <a:xfrm>
                <a:off x="2222658" y="2904564"/>
                <a:ext cx="1746504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 err="1"/>
                  <a:t>Humans</a:t>
                </a:r>
                <a:endParaRPr lang="de-AT" sz="1400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E895D9C-C174-45AA-A84C-82A329B8EB0A}"/>
                  </a:ext>
                </a:extLst>
              </p:cNvPr>
              <p:cNvSpPr/>
              <p:nvPr/>
            </p:nvSpPr>
            <p:spPr>
              <a:xfrm>
                <a:off x="4032686" y="2904564"/>
                <a:ext cx="2442839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DB00142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61C79D9-1466-4E32-9A0B-4F6DE77DA86F}"/>
                  </a:ext>
                </a:extLst>
              </p:cNvPr>
              <p:cNvSpPr/>
              <p:nvPr/>
            </p:nvSpPr>
            <p:spPr>
              <a:xfrm>
                <a:off x="404733" y="3269479"/>
                <a:ext cx="1746504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AMT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597D0C1-E82D-490B-B7D7-8200A01E97CF}"/>
                  </a:ext>
                </a:extLst>
              </p:cNvPr>
              <p:cNvSpPr/>
              <p:nvPr/>
            </p:nvSpPr>
            <p:spPr>
              <a:xfrm>
                <a:off x="2222658" y="3269479"/>
                <a:ext cx="1746504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 err="1"/>
                  <a:t>Humans</a:t>
                </a:r>
                <a:endParaRPr lang="de-AT" sz="14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F024D9-D775-4D7D-9628-27E2734E7E1C}"/>
                  </a:ext>
                </a:extLst>
              </p:cNvPr>
              <p:cNvSpPr/>
              <p:nvPr/>
            </p:nvSpPr>
            <p:spPr>
              <a:xfrm>
                <a:off x="4032686" y="3269479"/>
                <a:ext cx="2442839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DB00116; DB00157; DB04789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EE48026-8074-4059-8AAC-80097DFBD0BF}"/>
                </a:ext>
              </a:extLst>
            </p:cNvPr>
            <p:cNvSpPr/>
            <p:nvPr/>
          </p:nvSpPr>
          <p:spPr>
            <a:xfrm>
              <a:off x="2222658" y="2898588"/>
              <a:ext cx="1746504" cy="29260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Humans</a:t>
              </a:r>
              <a:endParaRPr lang="de-AT" sz="14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914943D-7BD9-424D-ACB8-47C215C727CC}"/>
                </a:ext>
              </a:extLst>
            </p:cNvPr>
            <p:cNvSpPr/>
            <p:nvPr/>
          </p:nvSpPr>
          <p:spPr>
            <a:xfrm>
              <a:off x="2222658" y="3263503"/>
              <a:ext cx="1746504" cy="29260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Humans</a:t>
              </a:r>
              <a:endParaRPr lang="de-AT" sz="14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2C26968-CD3E-4E92-A03C-57F59FFBFB5B}"/>
              </a:ext>
            </a:extLst>
          </p:cNvPr>
          <p:cNvGrpSpPr/>
          <p:nvPr/>
        </p:nvGrpSpPr>
        <p:grpSpPr>
          <a:xfrm>
            <a:off x="404733" y="2898615"/>
            <a:ext cx="6070792" cy="663499"/>
            <a:chOff x="404733" y="2898588"/>
            <a:chExt cx="6070792" cy="66349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EB3619F-BD4C-4616-8DB8-0CB74E645FCD}"/>
                </a:ext>
              </a:extLst>
            </p:cNvPr>
            <p:cNvGrpSpPr/>
            <p:nvPr/>
          </p:nvGrpSpPr>
          <p:grpSpPr>
            <a:xfrm>
              <a:off x="404733" y="2904564"/>
              <a:ext cx="6070792" cy="657523"/>
              <a:chOff x="404733" y="2904564"/>
              <a:chExt cx="6070792" cy="657523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CD9FF0B-7811-457D-AA3A-FF4585C73B1F}"/>
                  </a:ext>
                </a:extLst>
              </p:cNvPr>
              <p:cNvSpPr/>
              <p:nvPr/>
            </p:nvSpPr>
            <p:spPr>
              <a:xfrm>
                <a:off x="404733" y="2904564"/>
                <a:ext cx="1746504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GLS2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74C0287-B582-4D96-BC34-7E4F811B0991}"/>
                  </a:ext>
                </a:extLst>
              </p:cNvPr>
              <p:cNvSpPr/>
              <p:nvPr/>
            </p:nvSpPr>
            <p:spPr>
              <a:xfrm>
                <a:off x="2222658" y="2904564"/>
                <a:ext cx="1746504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 err="1"/>
                  <a:t>Humans</a:t>
                </a:r>
                <a:endParaRPr lang="de-AT" sz="140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5C7D603-908A-4663-9D1B-8C76D8D27E59}"/>
                  </a:ext>
                </a:extLst>
              </p:cNvPr>
              <p:cNvSpPr/>
              <p:nvPr/>
            </p:nvSpPr>
            <p:spPr>
              <a:xfrm>
                <a:off x="4032686" y="2904564"/>
                <a:ext cx="2442839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DB00142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9ED0966-CFAA-4F30-9301-D3A8397DE7F7}"/>
                  </a:ext>
                </a:extLst>
              </p:cNvPr>
              <p:cNvSpPr/>
              <p:nvPr/>
            </p:nvSpPr>
            <p:spPr>
              <a:xfrm>
                <a:off x="404733" y="3269479"/>
                <a:ext cx="1746504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AMT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655A6CE-9875-418B-8D03-BFFF549038DA}"/>
                  </a:ext>
                </a:extLst>
              </p:cNvPr>
              <p:cNvSpPr/>
              <p:nvPr/>
            </p:nvSpPr>
            <p:spPr>
              <a:xfrm>
                <a:off x="2222658" y="3269479"/>
                <a:ext cx="1746504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 err="1"/>
                  <a:t>Humans</a:t>
                </a:r>
                <a:endParaRPr lang="de-AT" sz="140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912C92-E20B-412C-93DD-EA617240F2A4}"/>
                  </a:ext>
                </a:extLst>
              </p:cNvPr>
              <p:cNvSpPr/>
              <p:nvPr/>
            </p:nvSpPr>
            <p:spPr>
              <a:xfrm>
                <a:off x="4032686" y="3269479"/>
                <a:ext cx="2442839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DB00116; DB00157; DB04789</a:t>
                </a: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BC6ED2F-BC59-488E-9EDB-23852EBF44EB}"/>
                </a:ext>
              </a:extLst>
            </p:cNvPr>
            <p:cNvSpPr/>
            <p:nvPr/>
          </p:nvSpPr>
          <p:spPr>
            <a:xfrm>
              <a:off x="2222658" y="2898588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Humans</a:t>
              </a:r>
              <a:endParaRPr lang="de-AT" sz="14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42845B3-4354-4CF0-B142-9E931A24C1C8}"/>
                </a:ext>
              </a:extLst>
            </p:cNvPr>
            <p:cNvSpPr/>
            <p:nvPr/>
          </p:nvSpPr>
          <p:spPr>
            <a:xfrm>
              <a:off x="2222658" y="326350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Humans</a:t>
              </a:r>
              <a:endParaRPr lang="de-AT" sz="1400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2B76125-A57A-49E7-A14B-16C629B12E94}"/>
              </a:ext>
            </a:extLst>
          </p:cNvPr>
          <p:cNvSpPr/>
          <p:nvPr/>
        </p:nvSpPr>
        <p:spPr>
          <a:xfrm>
            <a:off x="407365" y="324655"/>
            <a:ext cx="6740494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</a:t>
            </a:r>
            <a:r>
              <a:rPr lang="de-AT" sz="1400" dirty="0">
                <a:solidFill>
                  <a:schemeClr val="tx1"/>
                </a:solidFill>
              </a:rPr>
              <a:t>3.1 </a:t>
            </a:r>
            <a:r>
              <a:rPr lang="de-AT" sz="1400" dirty="0" err="1">
                <a:solidFill>
                  <a:schemeClr val="tx1"/>
                </a:solidFill>
              </a:rPr>
              <a:t>extract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columns</a:t>
            </a:r>
            <a:r>
              <a:rPr lang="de-AT" sz="1400" dirty="0">
                <a:solidFill>
                  <a:schemeClr val="tx1"/>
                </a:solidFill>
              </a:rPr>
              <a:t> and </a:t>
            </a:r>
            <a:r>
              <a:rPr lang="de-AT" sz="1400" dirty="0" err="1">
                <a:solidFill>
                  <a:schemeClr val="tx1"/>
                </a:solidFill>
              </a:rPr>
              <a:t>filter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to</a:t>
            </a:r>
            <a:r>
              <a:rPr lang="de-AT" sz="1400" dirty="0">
                <a:solidFill>
                  <a:schemeClr val="tx1"/>
                </a:solidFill>
              </a:rPr>
              <a:t> human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A55D8-3588-4DC9-A5CB-A98A7A26BB8A}"/>
              </a:ext>
            </a:extLst>
          </p:cNvPr>
          <p:cNvSpPr/>
          <p:nvPr/>
        </p:nvSpPr>
        <p:spPr>
          <a:xfrm>
            <a:off x="407365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3</a:t>
            </a:r>
          </a:p>
          <a:p>
            <a:pPr algn="ctr"/>
            <a:r>
              <a:rPr lang="de-AT" sz="1400" dirty="0"/>
              <a:t>Gene 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7F9CC-6720-4C56-BEFC-8EAF43CECA25}"/>
              </a:ext>
            </a:extLst>
          </p:cNvPr>
          <p:cNvSpPr/>
          <p:nvPr/>
        </p:nvSpPr>
        <p:spPr>
          <a:xfrm>
            <a:off x="2222658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12</a:t>
            </a:r>
          </a:p>
          <a:p>
            <a:pPr algn="ctr"/>
            <a:r>
              <a:rPr lang="de-AT" sz="1400" dirty="0" err="1"/>
              <a:t>Species</a:t>
            </a:r>
            <a:endParaRPr lang="de-AT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A214E6-8CE8-48F1-A22C-B9118F64EE60}"/>
              </a:ext>
            </a:extLst>
          </p:cNvPr>
          <p:cNvSpPr/>
          <p:nvPr/>
        </p:nvSpPr>
        <p:spPr>
          <a:xfrm>
            <a:off x="4037951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13</a:t>
            </a:r>
          </a:p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9584B1-70A3-4010-9D43-FBD37FCB8ED9}"/>
              </a:ext>
            </a:extLst>
          </p:cNvPr>
          <p:cNvSpPr/>
          <p:nvPr/>
        </p:nvSpPr>
        <p:spPr>
          <a:xfrm>
            <a:off x="409997" y="217473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HDC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C99A24-F920-439A-B314-E84B259FABD5}"/>
              </a:ext>
            </a:extLst>
          </p:cNvPr>
          <p:cNvSpPr/>
          <p:nvPr/>
        </p:nvSpPr>
        <p:spPr>
          <a:xfrm>
            <a:off x="2227922" y="217473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Humans</a:t>
            </a:r>
            <a:endParaRPr lang="de-AT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CDA692-EA9B-4C68-8312-6DB476BDDC39}"/>
              </a:ext>
            </a:extLst>
          </p:cNvPr>
          <p:cNvSpPr/>
          <p:nvPr/>
        </p:nvSpPr>
        <p:spPr>
          <a:xfrm>
            <a:off x="4037950" y="2174734"/>
            <a:ext cx="2442839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DB00114; DB00117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2CAB09-2F0D-4951-8716-A7825898695A}"/>
              </a:ext>
            </a:extLst>
          </p:cNvPr>
          <p:cNvGrpSpPr/>
          <p:nvPr/>
        </p:nvGrpSpPr>
        <p:grpSpPr>
          <a:xfrm>
            <a:off x="404733" y="2539649"/>
            <a:ext cx="6070792" cy="292608"/>
            <a:chOff x="404733" y="2539649"/>
            <a:chExt cx="6070792" cy="29260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0485961-0EEA-4D1D-8B07-AF71C9893A65}"/>
                </a:ext>
              </a:extLst>
            </p:cNvPr>
            <p:cNvSpPr/>
            <p:nvPr/>
          </p:nvSpPr>
          <p:spPr>
            <a:xfrm>
              <a:off x="404733" y="2539649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TMP1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38353C-1F2F-4B2C-8C77-ACE3F14F4027}"/>
                </a:ext>
              </a:extLst>
            </p:cNvPr>
            <p:cNvSpPr/>
            <p:nvPr/>
          </p:nvSpPr>
          <p:spPr>
            <a:xfrm>
              <a:off x="2222658" y="2539649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Yeast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17E75C-5DFD-4404-9118-59A60969E845}"/>
                </a:ext>
              </a:extLst>
            </p:cNvPr>
            <p:cNvSpPr/>
            <p:nvPr/>
          </p:nvSpPr>
          <p:spPr>
            <a:xfrm>
              <a:off x="4032686" y="2539649"/>
              <a:ext cx="2442839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DB01099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9870B4F-E497-4B43-8553-A39CCD899C8F}"/>
              </a:ext>
            </a:extLst>
          </p:cNvPr>
          <p:cNvSpPr/>
          <p:nvPr/>
        </p:nvSpPr>
        <p:spPr>
          <a:xfrm>
            <a:off x="4031975" y="1487360"/>
            <a:ext cx="2446520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13</a:t>
            </a:r>
          </a:p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8646A5-AD37-4335-A1C0-879C4119AF93}"/>
              </a:ext>
            </a:extLst>
          </p:cNvPr>
          <p:cNvSpPr/>
          <p:nvPr/>
        </p:nvSpPr>
        <p:spPr>
          <a:xfrm>
            <a:off x="2230918" y="2177733"/>
            <a:ext cx="1746504" cy="292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Humans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5962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00026 -0.0527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7FF64F0B-43B3-497C-B5F4-4846F0671609}"/>
              </a:ext>
            </a:extLst>
          </p:cNvPr>
          <p:cNvSpPr/>
          <p:nvPr/>
        </p:nvSpPr>
        <p:spPr>
          <a:xfrm>
            <a:off x="10449503" y="1487360"/>
            <a:ext cx="1580321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13</a:t>
            </a:r>
          </a:p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1D04CF6-B971-464F-837E-2ABC1FE1C3DA}"/>
              </a:ext>
            </a:extLst>
          </p:cNvPr>
          <p:cNvSpPr/>
          <p:nvPr/>
        </p:nvSpPr>
        <p:spPr>
          <a:xfrm>
            <a:off x="8796174" y="2896611"/>
            <a:ext cx="1580321" cy="292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Humans</a:t>
            </a:r>
            <a:endParaRPr lang="de-AT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E065A-B5FD-4042-A2D1-D6A1A3F36E1E}"/>
              </a:ext>
            </a:extLst>
          </p:cNvPr>
          <p:cNvSpPr/>
          <p:nvPr/>
        </p:nvSpPr>
        <p:spPr>
          <a:xfrm>
            <a:off x="270344" y="2100423"/>
            <a:ext cx="6305385" cy="4175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1F32B25-8AE4-41BB-801F-10FBF1508305}"/>
              </a:ext>
            </a:extLst>
          </p:cNvPr>
          <p:cNvSpPr/>
          <p:nvPr/>
        </p:nvSpPr>
        <p:spPr>
          <a:xfrm>
            <a:off x="270344" y="2457708"/>
            <a:ext cx="6305385" cy="4175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83C3872-26CD-46DB-A4D2-A63B1D21FED1}"/>
              </a:ext>
            </a:extLst>
          </p:cNvPr>
          <p:cNvSpPr/>
          <p:nvPr/>
        </p:nvSpPr>
        <p:spPr>
          <a:xfrm>
            <a:off x="270344" y="2853937"/>
            <a:ext cx="6305385" cy="4175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BC6ED2F-BC59-488E-9EDB-23852EBF44EB}"/>
              </a:ext>
            </a:extLst>
          </p:cNvPr>
          <p:cNvSpPr/>
          <p:nvPr/>
        </p:nvSpPr>
        <p:spPr>
          <a:xfrm>
            <a:off x="2222658" y="2898615"/>
            <a:ext cx="1746504" cy="292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Humans</a:t>
            </a:r>
            <a:endParaRPr lang="de-AT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38353C-1F2F-4B2C-8C77-ACE3F14F4027}"/>
              </a:ext>
            </a:extLst>
          </p:cNvPr>
          <p:cNvSpPr/>
          <p:nvPr/>
        </p:nvSpPr>
        <p:spPr>
          <a:xfrm>
            <a:off x="2222658" y="2539649"/>
            <a:ext cx="1746504" cy="292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Humans</a:t>
            </a:r>
            <a:endParaRPr lang="de-AT" sz="1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8646A5-AD37-4335-A1C0-879C4119AF93}"/>
              </a:ext>
            </a:extLst>
          </p:cNvPr>
          <p:cNvSpPr/>
          <p:nvPr/>
        </p:nvSpPr>
        <p:spPr>
          <a:xfrm>
            <a:off x="2230918" y="2177733"/>
            <a:ext cx="1746504" cy="292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Humans</a:t>
            </a:r>
            <a:endParaRPr lang="de-AT" sz="140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60A4C6F-232F-4184-8C08-06ADAB48E40D}"/>
              </a:ext>
            </a:extLst>
          </p:cNvPr>
          <p:cNvSpPr/>
          <p:nvPr/>
        </p:nvSpPr>
        <p:spPr>
          <a:xfrm>
            <a:off x="8804434" y="2175729"/>
            <a:ext cx="1580321" cy="292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Humans</a:t>
            </a:r>
            <a:endParaRPr lang="de-AT" sz="14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EB3619F-BD4C-4616-8DB8-0CB74E645FCD}"/>
              </a:ext>
            </a:extLst>
          </p:cNvPr>
          <p:cNvGrpSpPr/>
          <p:nvPr/>
        </p:nvGrpSpPr>
        <p:grpSpPr>
          <a:xfrm>
            <a:off x="404733" y="2904591"/>
            <a:ext cx="6070792" cy="292608"/>
            <a:chOff x="404733" y="2904564"/>
            <a:chExt cx="6070792" cy="29260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CD9FF0B-7811-457D-AA3A-FF4585C73B1F}"/>
                </a:ext>
              </a:extLst>
            </p:cNvPr>
            <p:cNvSpPr/>
            <p:nvPr/>
          </p:nvSpPr>
          <p:spPr>
            <a:xfrm>
              <a:off x="404733" y="290456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AMT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5C7D603-908A-4663-9D1B-8C76D8D27E59}"/>
                </a:ext>
              </a:extLst>
            </p:cNvPr>
            <p:cNvSpPr/>
            <p:nvPr/>
          </p:nvSpPr>
          <p:spPr>
            <a:xfrm>
              <a:off x="4032686" y="2904564"/>
              <a:ext cx="2442839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DB00116; DB00157; DB04789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2B76125-A57A-49E7-A14B-16C629B12E94}"/>
              </a:ext>
            </a:extLst>
          </p:cNvPr>
          <p:cNvSpPr/>
          <p:nvPr/>
        </p:nvSpPr>
        <p:spPr>
          <a:xfrm>
            <a:off x="407365" y="324655"/>
            <a:ext cx="6740494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3.2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add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drug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names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to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targets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A55D8-3588-4DC9-A5CB-A98A7A26BB8A}"/>
              </a:ext>
            </a:extLst>
          </p:cNvPr>
          <p:cNvSpPr/>
          <p:nvPr/>
        </p:nvSpPr>
        <p:spPr>
          <a:xfrm>
            <a:off x="407365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3</a:t>
            </a:r>
          </a:p>
          <a:p>
            <a:pPr algn="ctr"/>
            <a:r>
              <a:rPr lang="de-AT" sz="1400" dirty="0"/>
              <a:t>Gene 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7F9CC-6720-4C56-BEFC-8EAF43CECA25}"/>
              </a:ext>
            </a:extLst>
          </p:cNvPr>
          <p:cNvSpPr/>
          <p:nvPr/>
        </p:nvSpPr>
        <p:spPr>
          <a:xfrm>
            <a:off x="2222658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12</a:t>
            </a:r>
          </a:p>
          <a:p>
            <a:pPr algn="ctr"/>
            <a:r>
              <a:rPr lang="de-AT" sz="1400" dirty="0" err="1"/>
              <a:t>Species</a:t>
            </a:r>
            <a:endParaRPr lang="de-AT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A214E6-8CE8-48F1-A22C-B9118F64EE60}"/>
              </a:ext>
            </a:extLst>
          </p:cNvPr>
          <p:cNvSpPr/>
          <p:nvPr/>
        </p:nvSpPr>
        <p:spPr>
          <a:xfrm>
            <a:off x="4037951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13</a:t>
            </a:r>
          </a:p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9584B1-70A3-4010-9D43-FBD37FCB8ED9}"/>
              </a:ext>
            </a:extLst>
          </p:cNvPr>
          <p:cNvSpPr/>
          <p:nvPr/>
        </p:nvSpPr>
        <p:spPr>
          <a:xfrm>
            <a:off x="409997" y="217473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HDC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CDA692-EA9B-4C68-8312-6DB476BDDC39}"/>
              </a:ext>
            </a:extLst>
          </p:cNvPr>
          <p:cNvSpPr/>
          <p:nvPr/>
        </p:nvSpPr>
        <p:spPr>
          <a:xfrm>
            <a:off x="4037950" y="2174734"/>
            <a:ext cx="2442839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DB00114; DB00117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485961-0EEA-4D1D-8B07-AF71C9893A65}"/>
              </a:ext>
            </a:extLst>
          </p:cNvPr>
          <p:cNvSpPr/>
          <p:nvPr/>
        </p:nvSpPr>
        <p:spPr>
          <a:xfrm>
            <a:off x="404733" y="2539649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GLS2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17E75C-5DFD-4404-9118-59A60969E845}"/>
              </a:ext>
            </a:extLst>
          </p:cNvPr>
          <p:cNvSpPr/>
          <p:nvPr/>
        </p:nvSpPr>
        <p:spPr>
          <a:xfrm>
            <a:off x="4032686" y="2539649"/>
            <a:ext cx="2442839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DB00142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870B4F-E497-4B43-8553-A39CCD899C8F}"/>
              </a:ext>
            </a:extLst>
          </p:cNvPr>
          <p:cNvSpPr/>
          <p:nvPr/>
        </p:nvSpPr>
        <p:spPr>
          <a:xfrm>
            <a:off x="4031975" y="1487360"/>
            <a:ext cx="2446520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13</a:t>
            </a:r>
          </a:p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56E417A-7D22-4A5C-AEB5-5E3A8B7B836E}"/>
              </a:ext>
            </a:extLst>
          </p:cNvPr>
          <p:cNvSpPr/>
          <p:nvPr/>
        </p:nvSpPr>
        <p:spPr>
          <a:xfrm>
            <a:off x="7145227" y="2902587"/>
            <a:ext cx="1580321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GLS2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468DE5D-292E-4DDE-9E62-8CFCE54B162F}"/>
              </a:ext>
            </a:extLst>
          </p:cNvPr>
          <p:cNvSpPr/>
          <p:nvPr/>
        </p:nvSpPr>
        <p:spPr>
          <a:xfrm>
            <a:off x="10450214" y="2904591"/>
            <a:ext cx="1580321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DB00142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76BC1E3-AE61-4226-B841-9DE32A8AE92E}"/>
              </a:ext>
            </a:extLst>
          </p:cNvPr>
          <p:cNvSpPr/>
          <p:nvPr/>
        </p:nvSpPr>
        <p:spPr>
          <a:xfrm>
            <a:off x="7147859" y="1487360"/>
            <a:ext cx="1582703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3</a:t>
            </a:r>
          </a:p>
          <a:p>
            <a:pPr algn="ctr"/>
            <a:r>
              <a:rPr lang="de-AT" sz="1400" dirty="0"/>
              <a:t>Gene Name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549A458-D82E-4754-B62A-9BD351E6FE99}"/>
              </a:ext>
            </a:extLst>
          </p:cNvPr>
          <p:cNvSpPr/>
          <p:nvPr/>
        </p:nvSpPr>
        <p:spPr>
          <a:xfrm>
            <a:off x="8796174" y="1487360"/>
            <a:ext cx="1582703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12</a:t>
            </a:r>
          </a:p>
          <a:p>
            <a:pPr algn="ctr"/>
            <a:r>
              <a:rPr lang="de-AT" sz="1400" dirty="0" err="1"/>
              <a:t>Species</a:t>
            </a:r>
            <a:endParaRPr lang="de-AT" sz="14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4961F9E-F0D5-42DB-9B92-923F1F6F6D81}"/>
              </a:ext>
            </a:extLst>
          </p:cNvPr>
          <p:cNvSpPr/>
          <p:nvPr/>
        </p:nvSpPr>
        <p:spPr>
          <a:xfrm>
            <a:off x="7150491" y="2172730"/>
            <a:ext cx="1580321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HDC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0C82FB-EF85-4270-B3D9-79749425D9B5}"/>
              </a:ext>
            </a:extLst>
          </p:cNvPr>
          <p:cNvSpPr/>
          <p:nvPr/>
        </p:nvSpPr>
        <p:spPr>
          <a:xfrm>
            <a:off x="10455478" y="2174734"/>
            <a:ext cx="1580321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DB00114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E9B0513-8A3F-45E8-AFEE-B2BFA7A46109}"/>
              </a:ext>
            </a:extLst>
          </p:cNvPr>
          <p:cNvSpPr/>
          <p:nvPr/>
        </p:nvSpPr>
        <p:spPr>
          <a:xfrm>
            <a:off x="7145227" y="2537645"/>
            <a:ext cx="1580321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HDC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13D5B2B-A592-407C-ADA2-3E1FC992938D}"/>
              </a:ext>
            </a:extLst>
          </p:cNvPr>
          <p:cNvSpPr/>
          <p:nvPr/>
        </p:nvSpPr>
        <p:spPr>
          <a:xfrm>
            <a:off x="8796174" y="2537645"/>
            <a:ext cx="1580321" cy="292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Humans</a:t>
            </a:r>
            <a:endParaRPr lang="de-AT" sz="14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5EC4BE1-0D6D-4087-81B0-807280946E7A}"/>
              </a:ext>
            </a:extLst>
          </p:cNvPr>
          <p:cNvSpPr/>
          <p:nvPr/>
        </p:nvSpPr>
        <p:spPr>
          <a:xfrm>
            <a:off x="10450214" y="2539649"/>
            <a:ext cx="1580321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DB00117</a:t>
            </a: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AA12BF1A-197B-4BD4-A13C-909844A11275}"/>
              </a:ext>
            </a:extLst>
          </p:cNvPr>
          <p:cNvSpPr/>
          <p:nvPr/>
        </p:nvSpPr>
        <p:spPr>
          <a:xfrm>
            <a:off x="6096000" y="995503"/>
            <a:ext cx="1481593" cy="41754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2AAE6AC-7372-4DFD-B7BD-8755DB5E2280}"/>
              </a:ext>
            </a:extLst>
          </p:cNvPr>
          <p:cNvSpPr/>
          <p:nvPr/>
        </p:nvSpPr>
        <p:spPr>
          <a:xfrm>
            <a:off x="7152874" y="3253573"/>
            <a:ext cx="1580321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AMT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AC903C1-7D6A-4626-92A7-E48F2A19A668}"/>
              </a:ext>
            </a:extLst>
          </p:cNvPr>
          <p:cNvSpPr/>
          <p:nvPr/>
        </p:nvSpPr>
        <p:spPr>
          <a:xfrm>
            <a:off x="8803821" y="3253573"/>
            <a:ext cx="1580321" cy="292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Humans</a:t>
            </a:r>
            <a:endParaRPr lang="de-AT" sz="14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21B9A71-AF87-498E-855E-B7D44C14724F}"/>
              </a:ext>
            </a:extLst>
          </p:cNvPr>
          <p:cNvSpPr/>
          <p:nvPr/>
        </p:nvSpPr>
        <p:spPr>
          <a:xfrm>
            <a:off x="10457861" y="3255577"/>
            <a:ext cx="1580321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DB00116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0827FCA-1469-4E2B-A883-4E82B7FB6500}"/>
              </a:ext>
            </a:extLst>
          </p:cNvPr>
          <p:cNvSpPr/>
          <p:nvPr/>
        </p:nvSpPr>
        <p:spPr>
          <a:xfrm>
            <a:off x="7152874" y="3612539"/>
            <a:ext cx="1580321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AMT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531C929-6BFE-4D5F-8499-A3BACE67501F}"/>
              </a:ext>
            </a:extLst>
          </p:cNvPr>
          <p:cNvSpPr/>
          <p:nvPr/>
        </p:nvSpPr>
        <p:spPr>
          <a:xfrm>
            <a:off x="8803821" y="3612539"/>
            <a:ext cx="1580321" cy="292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Humans</a:t>
            </a:r>
            <a:endParaRPr lang="de-AT" sz="14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E1D87E6-3A0D-4DC2-8CC8-65674438144B}"/>
              </a:ext>
            </a:extLst>
          </p:cNvPr>
          <p:cNvSpPr/>
          <p:nvPr/>
        </p:nvSpPr>
        <p:spPr>
          <a:xfrm>
            <a:off x="10457861" y="3614543"/>
            <a:ext cx="1580321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DB00157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DFB0FA8-F3EA-4C61-907B-236973BADF70}"/>
              </a:ext>
            </a:extLst>
          </p:cNvPr>
          <p:cNvSpPr/>
          <p:nvPr/>
        </p:nvSpPr>
        <p:spPr>
          <a:xfrm>
            <a:off x="7144516" y="3977454"/>
            <a:ext cx="1580321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AMT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7ACC97A-6E3D-4D8D-B007-9002A553D1FF}"/>
              </a:ext>
            </a:extLst>
          </p:cNvPr>
          <p:cNvSpPr/>
          <p:nvPr/>
        </p:nvSpPr>
        <p:spPr>
          <a:xfrm>
            <a:off x="8795463" y="3977454"/>
            <a:ext cx="1580321" cy="292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Humans</a:t>
            </a:r>
            <a:endParaRPr lang="de-AT" sz="14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536318C-73D7-4713-8CE8-B6B9F09FD014}"/>
              </a:ext>
            </a:extLst>
          </p:cNvPr>
          <p:cNvSpPr/>
          <p:nvPr/>
        </p:nvSpPr>
        <p:spPr>
          <a:xfrm>
            <a:off x="10449503" y="3979458"/>
            <a:ext cx="1580321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DB04789</a:t>
            </a:r>
          </a:p>
        </p:txBody>
      </p:sp>
    </p:spTree>
    <p:extLst>
      <p:ext uri="{BB962C8B-B14F-4D97-AF65-F5344CB8AC3E}">
        <p14:creationId xmlns:p14="http://schemas.microsoft.com/office/powerpoint/2010/main" val="206556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75" grpId="0" animBg="1"/>
      <p:bldP spid="12" grpId="0" animBg="1"/>
      <p:bldP spid="12" grpId="1" animBg="1"/>
      <p:bldP spid="100" grpId="0" animBg="1"/>
      <p:bldP spid="100" grpId="1" animBg="1"/>
      <p:bldP spid="101" grpId="0" animBg="1"/>
      <p:bldP spid="101" grpId="1" animBg="1"/>
      <p:bldP spid="87" grpId="0" animBg="1"/>
      <p:bldP spid="72" grpId="0" animBg="1"/>
      <p:bldP spid="74" grpId="0" animBg="1"/>
      <p:bldP spid="76" grpId="0" animBg="1"/>
      <p:bldP spid="77" grpId="0" animBg="1"/>
      <p:bldP spid="79" grpId="0" animBg="1"/>
      <p:bldP spid="81" grpId="0" animBg="1"/>
      <p:bldP spid="83" grpId="0" animBg="1"/>
      <p:bldP spid="84" grpId="0" animBg="1"/>
      <p:bldP spid="85" grpId="0" animBg="1"/>
      <p:bldP spid="11" grpId="0" animBg="1"/>
      <p:bldP spid="88" grpId="0" animBg="1"/>
      <p:bldP spid="89" grpId="0" animBg="1"/>
      <p:bldP spid="90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4E763AB-1A07-4902-8D84-2A94F994AA88}"/>
              </a:ext>
            </a:extLst>
          </p:cNvPr>
          <p:cNvSpPr/>
          <p:nvPr/>
        </p:nvSpPr>
        <p:spPr>
          <a:xfrm>
            <a:off x="407365" y="324655"/>
            <a:ext cx="5380371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Step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61BAB0-9ED7-4E1B-93F0-C132533E2314}"/>
              </a:ext>
            </a:extLst>
          </p:cNvPr>
          <p:cNvSpPr txBox="1"/>
          <p:nvPr/>
        </p:nvSpPr>
        <p:spPr>
          <a:xfrm>
            <a:off x="350215" y="1089970"/>
            <a:ext cx="546393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Data retrieval from </a:t>
            </a:r>
            <a:r>
              <a:rPr lang="en-US" sz="1400" dirty="0" err="1"/>
              <a:t>BioGrid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Manually (step-1-1-0_biogrid_download.mkv)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Programmatically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Restrict to relevant columns and filter for </a:t>
            </a:r>
            <a:r>
              <a:rPr lang="en-US" sz="1400" dirty="0" err="1"/>
              <a:t>synlet</a:t>
            </a:r>
            <a:r>
              <a:rPr lang="en-US" sz="1400" dirty="0"/>
              <a:t> interactions (slides)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Identify organism with </a:t>
            </a:r>
            <a:r>
              <a:rPr lang="en-US" sz="1400" dirty="0" err="1"/>
              <a:t>synlet</a:t>
            </a:r>
            <a:r>
              <a:rPr lang="en-US" sz="1400" dirty="0"/>
              <a:t> interactions (slides)</a:t>
            </a:r>
          </a:p>
        </p:txBody>
      </p:sp>
    </p:spTree>
    <p:extLst>
      <p:ext uri="{BB962C8B-B14F-4D97-AF65-F5344CB8AC3E}">
        <p14:creationId xmlns:p14="http://schemas.microsoft.com/office/powerpoint/2010/main" val="936299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B76125-A57A-49E7-A14B-16C629B12E94}"/>
              </a:ext>
            </a:extLst>
          </p:cNvPr>
          <p:cNvSpPr/>
          <p:nvPr/>
        </p:nvSpPr>
        <p:spPr>
          <a:xfrm>
            <a:off x="407365" y="324655"/>
            <a:ext cx="8402680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</a:t>
            </a:r>
            <a:r>
              <a:rPr lang="de-AT" sz="1400" dirty="0">
                <a:solidFill>
                  <a:schemeClr val="tx1"/>
                </a:solidFill>
              </a:rPr>
              <a:t>3.2 </a:t>
            </a:r>
            <a:r>
              <a:rPr lang="de-AT" sz="1400" dirty="0" err="1">
                <a:solidFill>
                  <a:schemeClr val="tx1"/>
                </a:solidFill>
              </a:rPr>
              <a:t>add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drug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names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to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targets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1F51A9-B53B-49DE-BCE7-68EC0270F006}"/>
              </a:ext>
            </a:extLst>
          </p:cNvPr>
          <p:cNvSpPr/>
          <p:nvPr/>
        </p:nvSpPr>
        <p:spPr>
          <a:xfrm>
            <a:off x="407365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</a:t>
            </a:r>
          </a:p>
          <a:p>
            <a:pPr algn="ctr"/>
            <a:r>
              <a:rPr lang="de-AT" sz="1400" dirty="0" err="1"/>
              <a:t>DrugBank</a:t>
            </a:r>
            <a:r>
              <a:rPr lang="de-AT" sz="1400" dirty="0"/>
              <a:t> ID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CFF14C-F5FB-431D-99B4-CB1BDD8BCB67}"/>
              </a:ext>
            </a:extLst>
          </p:cNvPr>
          <p:cNvSpPr/>
          <p:nvPr/>
        </p:nvSpPr>
        <p:spPr>
          <a:xfrm>
            <a:off x="2222658" y="1493787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2</a:t>
            </a:r>
          </a:p>
          <a:p>
            <a:pPr algn="ctr"/>
            <a:r>
              <a:rPr lang="de-AT" sz="1400" dirty="0" err="1"/>
              <a:t>Accession</a:t>
            </a:r>
            <a:r>
              <a:rPr lang="de-AT" sz="1400" dirty="0"/>
              <a:t> Numbers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6887263-CC0C-4539-93FE-10408B90A8C1}"/>
              </a:ext>
            </a:extLst>
          </p:cNvPr>
          <p:cNvSpPr/>
          <p:nvPr/>
        </p:nvSpPr>
        <p:spPr>
          <a:xfrm>
            <a:off x="4040583" y="1493787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3</a:t>
            </a:r>
          </a:p>
          <a:p>
            <a:pPr algn="ctr"/>
            <a:r>
              <a:rPr lang="de-AT" sz="1400" dirty="0"/>
              <a:t>Common </a:t>
            </a:r>
            <a:r>
              <a:rPr lang="de-AT" sz="1400" dirty="0" err="1"/>
              <a:t>name</a:t>
            </a:r>
            <a:endParaRPr lang="de-AT" sz="1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3EA669-91BF-4B58-A820-65F2847388CE}"/>
              </a:ext>
            </a:extLst>
          </p:cNvPr>
          <p:cNvSpPr/>
          <p:nvPr/>
        </p:nvSpPr>
        <p:spPr>
          <a:xfrm>
            <a:off x="5858508" y="148936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4</a:t>
            </a:r>
          </a:p>
          <a:p>
            <a:pPr algn="ctr"/>
            <a:r>
              <a:rPr lang="de-AT" sz="1400" dirty="0"/>
              <a:t>CAS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70985A6-CC86-48FC-99D8-57D401CCBCC8}"/>
              </a:ext>
            </a:extLst>
          </p:cNvPr>
          <p:cNvSpPr/>
          <p:nvPr/>
        </p:nvSpPr>
        <p:spPr>
          <a:xfrm>
            <a:off x="7671169" y="148936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5</a:t>
            </a:r>
          </a:p>
          <a:p>
            <a:pPr algn="ctr"/>
            <a:r>
              <a:rPr lang="de-AT" sz="1400" dirty="0"/>
              <a:t>UNII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AD8DDE-5A8C-4EC8-BDBD-1CD3CB1A3CA8}"/>
              </a:ext>
            </a:extLst>
          </p:cNvPr>
          <p:cNvSpPr/>
          <p:nvPr/>
        </p:nvSpPr>
        <p:spPr>
          <a:xfrm>
            <a:off x="9489094" y="148936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6</a:t>
            </a:r>
          </a:p>
          <a:p>
            <a:pPr algn="ctr"/>
            <a:r>
              <a:rPr lang="de-AT" sz="1400" dirty="0"/>
              <a:t>Synonyms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3DCC099-D782-464D-9CD5-CFE75991B54A}"/>
              </a:ext>
            </a:extLst>
          </p:cNvPr>
          <p:cNvSpPr/>
          <p:nvPr/>
        </p:nvSpPr>
        <p:spPr>
          <a:xfrm>
            <a:off x="407365" y="2222209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7</a:t>
            </a:r>
          </a:p>
          <a:p>
            <a:pPr algn="ctr"/>
            <a:r>
              <a:rPr lang="de-AT" sz="1400" dirty="0"/>
              <a:t>Standard </a:t>
            </a:r>
            <a:r>
              <a:rPr lang="de-AT" sz="1400" dirty="0" err="1"/>
              <a:t>InChI</a:t>
            </a:r>
            <a:r>
              <a:rPr lang="de-AT" sz="1400" dirty="0"/>
              <a:t> Key</a:t>
            </a:r>
          </a:p>
        </p:txBody>
      </p:sp>
    </p:spTree>
    <p:extLst>
      <p:ext uri="{BB962C8B-B14F-4D97-AF65-F5344CB8AC3E}">
        <p14:creationId xmlns:p14="http://schemas.microsoft.com/office/powerpoint/2010/main" val="392078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-0.1496 -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1AD16D3-9257-4F0E-AD95-55CD3620E52C}"/>
              </a:ext>
            </a:extLst>
          </p:cNvPr>
          <p:cNvSpPr/>
          <p:nvPr/>
        </p:nvSpPr>
        <p:spPr>
          <a:xfrm>
            <a:off x="2230917" y="1495340"/>
            <a:ext cx="2532329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3</a:t>
            </a:r>
          </a:p>
          <a:p>
            <a:pPr algn="ctr"/>
            <a:r>
              <a:rPr lang="de-AT" sz="1400" dirty="0"/>
              <a:t>Common </a:t>
            </a:r>
            <a:r>
              <a:rPr lang="de-AT" sz="1400" dirty="0" err="1"/>
              <a:t>name</a:t>
            </a:r>
            <a:endParaRPr lang="de-AT" sz="14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FEF378-4A21-4A24-B295-7E67E9CC56E6}"/>
              </a:ext>
            </a:extLst>
          </p:cNvPr>
          <p:cNvGrpSpPr/>
          <p:nvPr/>
        </p:nvGrpSpPr>
        <p:grpSpPr>
          <a:xfrm>
            <a:off x="401737" y="1492341"/>
            <a:ext cx="4361509" cy="2726720"/>
            <a:chOff x="554137" y="1641764"/>
            <a:chExt cx="4361509" cy="272672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1C114DF-FDDD-4960-B769-F0EB48BA4F38}"/>
                </a:ext>
              </a:extLst>
            </p:cNvPr>
            <p:cNvSpPr/>
            <p:nvPr/>
          </p:nvSpPr>
          <p:spPr>
            <a:xfrm>
              <a:off x="2383317" y="1647740"/>
              <a:ext cx="2532329" cy="613063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i="1" dirty="0"/>
                <a:t>3</a:t>
              </a:r>
            </a:p>
            <a:p>
              <a:pPr algn="ctr"/>
              <a:r>
                <a:rPr lang="de-AT" sz="1400" dirty="0"/>
                <a:t>Common </a:t>
              </a:r>
              <a:r>
                <a:rPr lang="de-AT" sz="1400" dirty="0" err="1"/>
                <a:t>name</a:t>
              </a:r>
              <a:endParaRPr lang="de-AT" sz="1400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9267BDF-9E03-4780-98F5-D4BE55B129AE}"/>
                </a:ext>
              </a:extLst>
            </p:cNvPr>
            <p:cNvSpPr/>
            <p:nvPr/>
          </p:nvSpPr>
          <p:spPr>
            <a:xfrm>
              <a:off x="559765" y="1641764"/>
              <a:ext cx="1749136" cy="613063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i="1" dirty="0"/>
                <a:t>1</a:t>
              </a:r>
            </a:p>
            <a:p>
              <a:pPr algn="ctr"/>
              <a:r>
                <a:rPr lang="de-AT" sz="1400" dirty="0" err="1"/>
                <a:t>DrugBank</a:t>
              </a:r>
              <a:r>
                <a:rPr lang="de-AT" sz="1400" dirty="0"/>
                <a:t> ID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8406CA34-CDCD-4C98-88F9-775D94AEC630}"/>
                </a:ext>
              </a:extLst>
            </p:cNvPr>
            <p:cNvGrpSpPr/>
            <p:nvPr/>
          </p:nvGrpSpPr>
          <p:grpSpPr>
            <a:xfrm>
              <a:off x="562397" y="2315182"/>
              <a:ext cx="4353249" cy="295607"/>
              <a:chOff x="409997" y="2162782"/>
              <a:chExt cx="4353249" cy="295607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B477EFFD-BB74-48FC-A914-28494FF78585}"/>
                  </a:ext>
                </a:extLst>
              </p:cNvPr>
              <p:cNvSpPr/>
              <p:nvPr/>
            </p:nvSpPr>
            <p:spPr>
              <a:xfrm>
                <a:off x="409997" y="2162782"/>
                <a:ext cx="1746504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DB00114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0D51DA3-3B43-4BA1-A7D4-BDB6C93B683C}"/>
                  </a:ext>
                </a:extLst>
              </p:cNvPr>
              <p:cNvSpPr/>
              <p:nvPr/>
            </p:nvSpPr>
            <p:spPr>
              <a:xfrm>
                <a:off x="2230917" y="2165781"/>
                <a:ext cx="2532329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 err="1"/>
                  <a:t>Pyridoxal</a:t>
                </a:r>
                <a:r>
                  <a:rPr lang="de-AT" sz="1400" dirty="0"/>
                  <a:t> </a:t>
                </a:r>
                <a:r>
                  <a:rPr lang="de-AT" sz="1400" dirty="0" err="1"/>
                  <a:t>phosphate</a:t>
                </a:r>
                <a:endParaRPr lang="de-AT" sz="1400" dirty="0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CC8CE652-8358-4A25-8519-D14BA1726375}"/>
                </a:ext>
              </a:extLst>
            </p:cNvPr>
            <p:cNvGrpSpPr/>
            <p:nvPr/>
          </p:nvGrpSpPr>
          <p:grpSpPr>
            <a:xfrm>
              <a:off x="562397" y="2666721"/>
              <a:ext cx="4353249" cy="295607"/>
              <a:chOff x="409997" y="2514321"/>
              <a:chExt cx="4353249" cy="295607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AB7CBD6-8888-4561-A954-5D04128371DA}"/>
                  </a:ext>
                </a:extLst>
              </p:cNvPr>
              <p:cNvSpPr/>
              <p:nvPr/>
            </p:nvSpPr>
            <p:spPr>
              <a:xfrm>
                <a:off x="409997" y="2514321"/>
                <a:ext cx="1746504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DB00117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D46A824F-86A1-4EC2-BB3E-83428DCCEF43}"/>
                  </a:ext>
                </a:extLst>
              </p:cNvPr>
              <p:cNvSpPr/>
              <p:nvPr/>
            </p:nvSpPr>
            <p:spPr>
              <a:xfrm>
                <a:off x="2230917" y="2517320"/>
                <a:ext cx="2532329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 err="1"/>
                  <a:t>Histidine</a:t>
                </a:r>
                <a:endParaRPr lang="de-AT" sz="1400" dirty="0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E4D2C9CA-E07A-4E82-B2B9-BF550B8D7D31}"/>
                </a:ext>
              </a:extLst>
            </p:cNvPr>
            <p:cNvGrpSpPr/>
            <p:nvPr/>
          </p:nvGrpSpPr>
          <p:grpSpPr>
            <a:xfrm>
              <a:off x="562397" y="3018260"/>
              <a:ext cx="4353249" cy="295607"/>
              <a:chOff x="409997" y="2865860"/>
              <a:chExt cx="4353249" cy="295607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1FFFACAB-7DA2-423A-8FC5-A1B3365AEAB3}"/>
                  </a:ext>
                </a:extLst>
              </p:cNvPr>
              <p:cNvSpPr/>
              <p:nvPr/>
            </p:nvSpPr>
            <p:spPr>
              <a:xfrm>
                <a:off x="409997" y="2865860"/>
                <a:ext cx="1746504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DB00142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9340A998-DCD6-40D3-BDCD-E2F32375A35B}"/>
                  </a:ext>
                </a:extLst>
              </p:cNvPr>
              <p:cNvSpPr/>
              <p:nvPr/>
            </p:nvSpPr>
            <p:spPr>
              <a:xfrm>
                <a:off x="2230917" y="2868859"/>
                <a:ext cx="2532329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 err="1"/>
                  <a:t>Glutamic</a:t>
                </a:r>
                <a:r>
                  <a:rPr lang="de-AT" sz="1400" dirty="0"/>
                  <a:t> Acid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2AC3735-30F9-4D10-9A7F-D11917EA7515}"/>
                </a:ext>
              </a:extLst>
            </p:cNvPr>
            <p:cNvGrpSpPr/>
            <p:nvPr/>
          </p:nvGrpSpPr>
          <p:grpSpPr>
            <a:xfrm>
              <a:off x="562397" y="3369799"/>
              <a:ext cx="4353249" cy="295607"/>
              <a:chOff x="409997" y="3217399"/>
              <a:chExt cx="4353249" cy="295607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2DCAA2A-EBD7-4F9A-82C5-0E0B8A5B567C}"/>
                  </a:ext>
                </a:extLst>
              </p:cNvPr>
              <p:cNvSpPr/>
              <p:nvPr/>
            </p:nvSpPr>
            <p:spPr>
              <a:xfrm>
                <a:off x="409997" y="3217399"/>
                <a:ext cx="1746504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DB00116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1C49ACA-CDE2-4241-BBB4-55D13BF80E13}"/>
                  </a:ext>
                </a:extLst>
              </p:cNvPr>
              <p:cNvSpPr/>
              <p:nvPr/>
            </p:nvSpPr>
            <p:spPr>
              <a:xfrm>
                <a:off x="2230917" y="3220398"/>
                <a:ext cx="2532329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 err="1"/>
                  <a:t>Tetrahydrofolic</a:t>
                </a:r>
                <a:r>
                  <a:rPr lang="de-AT" sz="1400" dirty="0"/>
                  <a:t> </a:t>
                </a:r>
                <a:r>
                  <a:rPr lang="de-AT" sz="1400" dirty="0" err="1"/>
                  <a:t>acid</a:t>
                </a:r>
                <a:endParaRPr lang="de-AT" sz="1400" dirty="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FA1E55F5-9B30-4C58-B670-B33721D3209E}"/>
                </a:ext>
              </a:extLst>
            </p:cNvPr>
            <p:cNvGrpSpPr/>
            <p:nvPr/>
          </p:nvGrpSpPr>
          <p:grpSpPr>
            <a:xfrm>
              <a:off x="562397" y="3721338"/>
              <a:ext cx="4353249" cy="295607"/>
              <a:chOff x="409997" y="3568938"/>
              <a:chExt cx="4353249" cy="295607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0FD1C491-47F4-46FC-BBB7-8466B09C95CB}"/>
                  </a:ext>
                </a:extLst>
              </p:cNvPr>
              <p:cNvSpPr/>
              <p:nvPr/>
            </p:nvSpPr>
            <p:spPr>
              <a:xfrm>
                <a:off x="409997" y="3568938"/>
                <a:ext cx="1746504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DB00157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D140DAC-41EA-485D-AF1E-893A9442FB2F}"/>
                  </a:ext>
                </a:extLst>
              </p:cNvPr>
              <p:cNvSpPr/>
              <p:nvPr/>
            </p:nvSpPr>
            <p:spPr>
              <a:xfrm>
                <a:off x="2230917" y="3571937"/>
                <a:ext cx="2532329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NADH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FECDCD8-E5C4-4392-9485-793BA79808FB}"/>
                </a:ext>
              </a:extLst>
            </p:cNvPr>
            <p:cNvGrpSpPr/>
            <p:nvPr/>
          </p:nvGrpSpPr>
          <p:grpSpPr>
            <a:xfrm>
              <a:off x="554137" y="4072877"/>
              <a:ext cx="4353249" cy="295607"/>
              <a:chOff x="401737" y="3920477"/>
              <a:chExt cx="4353249" cy="295607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CB38180-7F6C-4B02-AB89-3F2E7F7169CA}"/>
                  </a:ext>
                </a:extLst>
              </p:cNvPr>
              <p:cNvSpPr/>
              <p:nvPr/>
            </p:nvSpPr>
            <p:spPr>
              <a:xfrm>
                <a:off x="401737" y="3920477"/>
                <a:ext cx="1746504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DB04789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2B8B8F5B-8BB8-4D46-AF0C-30DA097443FC}"/>
                  </a:ext>
                </a:extLst>
              </p:cNvPr>
              <p:cNvSpPr/>
              <p:nvPr/>
            </p:nvSpPr>
            <p:spPr>
              <a:xfrm>
                <a:off x="2222657" y="3923476"/>
                <a:ext cx="2532329" cy="2926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5-methyltetrahydrofolic </a:t>
                </a:r>
                <a:r>
                  <a:rPr lang="de-AT" sz="1400" dirty="0" err="1"/>
                  <a:t>acid</a:t>
                </a:r>
                <a:endParaRPr lang="de-AT" sz="1400" dirty="0"/>
              </a:p>
            </p:txBody>
          </p: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0CCFF14C-F5FB-431D-99B4-CB1BDD8BCB67}"/>
              </a:ext>
            </a:extLst>
          </p:cNvPr>
          <p:cNvSpPr/>
          <p:nvPr/>
        </p:nvSpPr>
        <p:spPr>
          <a:xfrm>
            <a:off x="2222658" y="1493787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3</a:t>
            </a:r>
          </a:p>
          <a:p>
            <a:pPr algn="ctr"/>
            <a:r>
              <a:rPr lang="de-AT" sz="1400" dirty="0"/>
              <a:t>Common </a:t>
            </a:r>
            <a:r>
              <a:rPr lang="de-AT" sz="1400" dirty="0" err="1"/>
              <a:t>name</a:t>
            </a:r>
            <a:endParaRPr lang="de-AT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B76125-A57A-49E7-A14B-16C629B12E94}"/>
              </a:ext>
            </a:extLst>
          </p:cNvPr>
          <p:cNvSpPr/>
          <p:nvPr/>
        </p:nvSpPr>
        <p:spPr>
          <a:xfrm>
            <a:off x="407365" y="324655"/>
            <a:ext cx="8402680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</a:t>
            </a:r>
            <a:r>
              <a:rPr lang="de-AT" sz="1400" dirty="0">
                <a:solidFill>
                  <a:schemeClr val="tx1"/>
                </a:solidFill>
              </a:rPr>
              <a:t>3.2 </a:t>
            </a:r>
            <a:r>
              <a:rPr lang="de-AT" sz="1400" dirty="0" err="1">
                <a:solidFill>
                  <a:schemeClr val="tx1"/>
                </a:solidFill>
              </a:rPr>
              <a:t>add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drug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names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to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targets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1F51A9-B53B-49DE-BCE7-68EC0270F006}"/>
              </a:ext>
            </a:extLst>
          </p:cNvPr>
          <p:cNvSpPr/>
          <p:nvPr/>
        </p:nvSpPr>
        <p:spPr>
          <a:xfrm>
            <a:off x="407365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</a:t>
            </a:r>
          </a:p>
          <a:p>
            <a:pPr algn="ctr"/>
            <a:r>
              <a:rPr lang="de-AT" sz="1400" dirty="0" err="1"/>
              <a:t>DrugBank</a:t>
            </a:r>
            <a:r>
              <a:rPr lang="de-AT" sz="1400" dirty="0"/>
              <a:t> ID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4F5B04-EF65-476A-A1EC-72ECEDCD4047}"/>
              </a:ext>
            </a:extLst>
          </p:cNvPr>
          <p:cNvGrpSpPr/>
          <p:nvPr/>
        </p:nvGrpSpPr>
        <p:grpSpPr>
          <a:xfrm>
            <a:off x="409997" y="2162782"/>
            <a:ext cx="4353249" cy="295607"/>
            <a:chOff x="409997" y="2162782"/>
            <a:chExt cx="4353249" cy="2956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39C0A8-9EDE-4A9D-96AA-1CA350E2AED7}"/>
                </a:ext>
              </a:extLst>
            </p:cNvPr>
            <p:cNvSpPr/>
            <p:nvPr/>
          </p:nvSpPr>
          <p:spPr>
            <a:xfrm>
              <a:off x="409997" y="2162782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DB00114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8CDCD9E-417A-4EEE-A262-603E6EC56395}"/>
                </a:ext>
              </a:extLst>
            </p:cNvPr>
            <p:cNvSpPr/>
            <p:nvPr/>
          </p:nvSpPr>
          <p:spPr>
            <a:xfrm>
              <a:off x="2230917" y="2165781"/>
              <a:ext cx="2532329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Pyridoxal</a:t>
              </a:r>
              <a:r>
                <a:rPr lang="de-AT" sz="1400" dirty="0"/>
                <a:t> </a:t>
              </a:r>
              <a:r>
                <a:rPr lang="de-AT" sz="1400" dirty="0" err="1"/>
                <a:t>phosphate</a:t>
              </a:r>
              <a:endParaRPr lang="de-AT" sz="1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CD1476-4599-40C2-840C-1DCC90A3184B}"/>
              </a:ext>
            </a:extLst>
          </p:cNvPr>
          <p:cNvGrpSpPr/>
          <p:nvPr/>
        </p:nvGrpSpPr>
        <p:grpSpPr>
          <a:xfrm>
            <a:off x="409997" y="2514321"/>
            <a:ext cx="4353249" cy="295607"/>
            <a:chOff x="409997" y="2514321"/>
            <a:chExt cx="4353249" cy="2956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614F3D-D39D-4132-A161-DBBACB8F132A}"/>
                </a:ext>
              </a:extLst>
            </p:cNvPr>
            <p:cNvSpPr/>
            <p:nvPr/>
          </p:nvSpPr>
          <p:spPr>
            <a:xfrm>
              <a:off x="409997" y="2514321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DB00117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53861E-01EE-4FFF-8689-90BBAF65750E}"/>
                </a:ext>
              </a:extLst>
            </p:cNvPr>
            <p:cNvSpPr/>
            <p:nvPr/>
          </p:nvSpPr>
          <p:spPr>
            <a:xfrm>
              <a:off x="2230917" y="2517320"/>
              <a:ext cx="2532329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Histidine</a:t>
              </a:r>
              <a:endParaRPr lang="de-AT" sz="1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FEF404-80D0-48E5-BD49-8E7A6B20F82B}"/>
              </a:ext>
            </a:extLst>
          </p:cNvPr>
          <p:cNvGrpSpPr/>
          <p:nvPr/>
        </p:nvGrpSpPr>
        <p:grpSpPr>
          <a:xfrm>
            <a:off x="409997" y="2865860"/>
            <a:ext cx="4353249" cy="295607"/>
            <a:chOff x="409997" y="2865860"/>
            <a:chExt cx="4353249" cy="29560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C6EA46-85BC-453F-BB92-5423AA874A10}"/>
                </a:ext>
              </a:extLst>
            </p:cNvPr>
            <p:cNvSpPr/>
            <p:nvPr/>
          </p:nvSpPr>
          <p:spPr>
            <a:xfrm>
              <a:off x="409997" y="286586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DB00142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76A2C93-800D-46E7-9894-292128FFA2CC}"/>
                </a:ext>
              </a:extLst>
            </p:cNvPr>
            <p:cNvSpPr/>
            <p:nvPr/>
          </p:nvSpPr>
          <p:spPr>
            <a:xfrm>
              <a:off x="2230917" y="2868859"/>
              <a:ext cx="2532329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Glutamic</a:t>
              </a:r>
              <a:r>
                <a:rPr lang="de-AT" sz="1400" dirty="0"/>
                <a:t> Acid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5D377F-818C-4737-AB98-98EFD06BB3E4}"/>
              </a:ext>
            </a:extLst>
          </p:cNvPr>
          <p:cNvGrpSpPr/>
          <p:nvPr/>
        </p:nvGrpSpPr>
        <p:grpSpPr>
          <a:xfrm>
            <a:off x="409997" y="3217399"/>
            <a:ext cx="4353249" cy="295607"/>
            <a:chOff x="409997" y="3217399"/>
            <a:chExt cx="4353249" cy="29560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04CCBD-0A29-4D6D-9670-67DFE74FE91C}"/>
                </a:ext>
              </a:extLst>
            </p:cNvPr>
            <p:cNvSpPr/>
            <p:nvPr/>
          </p:nvSpPr>
          <p:spPr>
            <a:xfrm>
              <a:off x="409997" y="3217399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DB00116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B7F35E6-F53E-4BB0-8E9C-FB1026173C17}"/>
                </a:ext>
              </a:extLst>
            </p:cNvPr>
            <p:cNvSpPr/>
            <p:nvPr/>
          </p:nvSpPr>
          <p:spPr>
            <a:xfrm>
              <a:off x="2230917" y="3220398"/>
              <a:ext cx="2532329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Tetrahydrofolic</a:t>
              </a:r>
              <a:r>
                <a:rPr lang="de-AT" sz="1400" dirty="0"/>
                <a:t> </a:t>
              </a:r>
              <a:r>
                <a:rPr lang="de-AT" sz="1400" dirty="0" err="1"/>
                <a:t>acid</a:t>
              </a:r>
              <a:endParaRPr lang="de-AT" sz="14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7F4F3B-987A-4FBA-9080-3C18A7C3AF34}"/>
              </a:ext>
            </a:extLst>
          </p:cNvPr>
          <p:cNvGrpSpPr/>
          <p:nvPr/>
        </p:nvGrpSpPr>
        <p:grpSpPr>
          <a:xfrm>
            <a:off x="409997" y="3568938"/>
            <a:ext cx="4353249" cy="295607"/>
            <a:chOff x="409997" y="3568938"/>
            <a:chExt cx="4353249" cy="29560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41411C-259E-4146-9867-98A166277DB8}"/>
                </a:ext>
              </a:extLst>
            </p:cNvPr>
            <p:cNvSpPr/>
            <p:nvPr/>
          </p:nvSpPr>
          <p:spPr>
            <a:xfrm>
              <a:off x="409997" y="3568938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DB00157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163002-BCF3-4F0B-BB49-FD304B2C5FB8}"/>
                </a:ext>
              </a:extLst>
            </p:cNvPr>
            <p:cNvSpPr/>
            <p:nvPr/>
          </p:nvSpPr>
          <p:spPr>
            <a:xfrm>
              <a:off x="2230917" y="3571937"/>
              <a:ext cx="2532329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NADH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58CF34-BDEA-4512-95CB-946CD264B8CC}"/>
              </a:ext>
            </a:extLst>
          </p:cNvPr>
          <p:cNvGrpSpPr/>
          <p:nvPr/>
        </p:nvGrpSpPr>
        <p:grpSpPr>
          <a:xfrm>
            <a:off x="401737" y="3920477"/>
            <a:ext cx="4353249" cy="295607"/>
            <a:chOff x="401737" y="3920477"/>
            <a:chExt cx="4353249" cy="29560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3B63F8-B941-488C-99E0-0A01D5407F86}"/>
                </a:ext>
              </a:extLst>
            </p:cNvPr>
            <p:cNvSpPr/>
            <p:nvPr/>
          </p:nvSpPr>
          <p:spPr>
            <a:xfrm>
              <a:off x="401737" y="3920477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DB04789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020E1D-CFAA-470D-A189-D95F286F93C0}"/>
                </a:ext>
              </a:extLst>
            </p:cNvPr>
            <p:cNvSpPr/>
            <p:nvPr/>
          </p:nvSpPr>
          <p:spPr>
            <a:xfrm>
              <a:off x="2222657" y="3923476"/>
              <a:ext cx="2532329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5-methyltetrahydrofolic </a:t>
              </a:r>
              <a:r>
                <a:rPr lang="de-AT" sz="1400" dirty="0" err="1"/>
                <a:t>acid</a:t>
              </a:r>
              <a:endParaRPr lang="de-A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9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03984 0.411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43" grpId="0" animBg="1"/>
      <p:bldP spid="43" grpId="1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B76125-A57A-49E7-A14B-16C629B12E94}"/>
              </a:ext>
            </a:extLst>
          </p:cNvPr>
          <p:cNvSpPr/>
          <p:nvPr/>
        </p:nvSpPr>
        <p:spPr>
          <a:xfrm>
            <a:off x="407365" y="324655"/>
            <a:ext cx="8402680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</a:t>
            </a:r>
            <a:r>
              <a:rPr lang="de-AT" sz="1400" dirty="0">
                <a:solidFill>
                  <a:schemeClr val="tx1"/>
                </a:solidFill>
              </a:rPr>
              <a:t>3.2 </a:t>
            </a:r>
            <a:r>
              <a:rPr lang="de-AT" sz="1400" dirty="0" err="1">
                <a:solidFill>
                  <a:schemeClr val="tx1"/>
                </a:solidFill>
              </a:rPr>
              <a:t>add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drug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names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to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targets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E9D4683-F1FF-4A38-9CB3-BA4AD1171D16}"/>
              </a:ext>
            </a:extLst>
          </p:cNvPr>
          <p:cNvSpPr/>
          <p:nvPr/>
        </p:nvSpPr>
        <p:spPr>
          <a:xfrm>
            <a:off x="2707876" y="4656286"/>
            <a:ext cx="2532329" cy="26207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Common </a:t>
            </a:r>
            <a:r>
              <a:rPr lang="de-AT" sz="1400" dirty="0" err="1"/>
              <a:t>name</a:t>
            </a:r>
            <a:endParaRPr lang="de-AT" sz="14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A61EA1C-7737-45B2-953B-02E6180E08F7}"/>
              </a:ext>
            </a:extLst>
          </p:cNvPr>
          <p:cNvSpPr/>
          <p:nvPr/>
        </p:nvSpPr>
        <p:spPr>
          <a:xfrm>
            <a:off x="884324" y="4650310"/>
            <a:ext cx="1749136" cy="26207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DrugBank</a:t>
            </a:r>
            <a:r>
              <a:rPr lang="de-AT" sz="1400" dirty="0"/>
              <a:t> ID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D636983-DD60-427F-AB2C-F4359F897023}"/>
              </a:ext>
            </a:extLst>
          </p:cNvPr>
          <p:cNvSpPr/>
          <p:nvPr/>
        </p:nvSpPr>
        <p:spPr>
          <a:xfrm>
            <a:off x="886956" y="4972742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DB00114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8560852-A917-4429-8AB4-7234F70DF868}"/>
              </a:ext>
            </a:extLst>
          </p:cNvPr>
          <p:cNvSpPr/>
          <p:nvPr/>
        </p:nvSpPr>
        <p:spPr>
          <a:xfrm>
            <a:off x="2707876" y="4975741"/>
            <a:ext cx="2532329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Pyridoxal</a:t>
            </a:r>
            <a:r>
              <a:rPr lang="de-AT" sz="1400" dirty="0"/>
              <a:t> </a:t>
            </a:r>
            <a:r>
              <a:rPr lang="de-AT" sz="1400" dirty="0" err="1"/>
              <a:t>phosphate</a:t>
            </a:r>
            <a:endParaRPr lang="de-AT" sz="14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CD853A7-656E-4B38-8C22-AA5F79316463}"/>
              </a:ext>
            </a:extLst>
          </p:cNvPr>
          <p:cNvSpPr/>
          <p:nvPr/>
        </p:nvSpPr>
        <p:spPr>
          <a:xfrm>
            <a:off x="886956" y="532428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DB00117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3273C5F-4F03-4E15-ADC2-06219F5D2B22}"/>
              </a:ext>
            </a:extLst>
          </p:cNvPr>
          <p:cNvSpPr/>
          <p:nvPr/>
        </p:nvSpPr>
        <p:spPr>
          <a:xfrm>
            <a:off x="2707876" y="5327280"/>
            <a:ext cx="2532329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Histidine</a:t>
            </a:r>
            <a:endParaRPr lang="de-AT" sz="140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3821E32-C8DE-4005-B96F-B5AB82204DBF}"/>
              </a:ext>
            </a:extLst>
          </p:cNvPr>
          <p:cNvSpPr/>
          <p:nvPr/>
        </p:nvSpPr>
        <p:spPr>
          <a:xfrm>
            <a:off x="886956" y="5675820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DB00142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F6A425F-AD12-45EF-A2F9-1FA28278CCF7}"/>
              </a:ext>
            </a:extLst>
          </p:cNvPr>
          <p:cNvSpPr/>
          <p:nvPr/>
        </p:nvSpPr>
        <p:spPr>
          <a:xfrm>
            <a:off x="2707876" y="5678819"/>
            <a:ext cx="2532329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Glutamic</a:t>
            </a:r>
            <a:r>
              <a:rPr lang="de-AT" sz="1400" dirty="0"/>
              <a:t> Acid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0633E8A-30A5-4AA7-92BB-C989D9B253BF}"/>
              </a:ext>
            </a:extLst>
          </p:cNvPr>
          <p:cNvGrpSpPr/>
          <p:nvPr/>
        </p:nvGrpSpPr>
        <p:grpSpPr>
          <a:xfrm>
            <a:off x="886956" y="6027359"/>
            <a:ext cx="4353249" cy="295607"/>
            <a:chOff x="409997" y="3217399"/>
            <a:chExt cx="4353249" cy="295607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B888068-91D3-4537-9362-F414C25DAF49}"/>
                </a:ext>
              </a:extLst>
            </p:cNvPr>
            <p:cNvSpPr/>
            <p:nvPr/>
          </p:nvSpPr>
          <p:spPr>
            <a:xfrm>
              <a:off x="409997" y="3217399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…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4950E4A-0E2E-4AB8-8AF6-1DD4E867CEB9}"/>
                </a:ext>
              </a:extLst>
            </p:cNvPr>
            <p:cNvSpPr/>
            <p:nvPr/>
          </p:nvSpPr>
          <p:spPr>
            <a:xfrm>
              <a:off x="2230917" y="3220398"/>
              <a:ext cx="2532329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…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9ABCB0A7-BD32-42AE-BE32-0E45181E8650}"/>
              </a:ext>
            </a:extLst>
          </p:cNvPr>
          <p:cNvSpPr/>
          <p:nvPr/>
        </p:nvSpPr>
        <p:spPr>
          <a:xfrm>
            <a:off x="4188600" y="1762766"/>
            <a:ext cx="1580321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566B4B7-6363-4101-9249-6FFBC0BA5840}"/>
              </a:ext>
            </a:extLst>
          </p:cNvPr>
          <p:cNvSpPr/>
          <p:nvPr/>
        </p:nvSpPr>
        <p:spPr>
          <a:xfrm>
            <a:off x="2535271" y="2851562"/>
            <a:ext cx="1580321" cy="292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Humans</a:t>
            </a:r>
            <a:endParaRPr lang="de-AT" sz="14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3789B1-6D89-4299-8690-46192876C740}"/>
              </a:ext>
            </a:extLst>
          </p:cNvPr>
          <p:cNvSpPr/>
          <p:nvPr/>
        </p:nvSpPr>
        <p:spPr>
          <a:xfrm>
            <a:off x="2543531" y="2130680"/>
            <a:ext cx="1580321" cy="292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Humans</a:t>
            </a:r>
            <a:endParaRPr lang="de-AT" sz="14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C28DB95-ADA8-4E2A-B416-E4C5DD72FFF7}"/>
              </a:ext>
            </a:extLst>
          </p:cNvPr>
          <p:cNvSpPr/>
          <p:nvPr/>
        </p:nvSpPr>
        <p:spPr>
          <a:xfrm>
            <a:off x="884324" y="2857538"/>
            <a:ext cx="1580321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GLS2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CB79A66-7A08-46BD-82AD-D60CD007496C}"/>
              </a:ext>
            </a:extLst>
          </p:cNvPr>
          <p:cNvSpPr/>
          <p:nvPr/>
        </p:nvSpPr>
        <p:spPr>
          <a:xfrm>
            <a:off x="4189311" y="2859542"/>
            <a:ext cx="1580321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DB00142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C52D97D-DA9F-4E27-982A-ABDEA16DC0B6}"/>
              </a:ext>
            </a:extLst>
          </p:cNvPr>
          <p:cNvSpPr/>
          <p:nvPr/>
        </p:nvSpPr>
        <p:spPr>
          <a:xfrm>
            <a:off x="886956" y="1762766"/>
            <a:ext cx="1582703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Gene Name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6BA2AF4-9E83-4BFC-859F-F3FE2BBEDE85}"/>
              </a:ext>
            </a:extLst>
          </p:cNvPr>
          <p:cNvSpPr/>
          <p:nvPr/>
        </p:nvSpPr>
        <p:spPr>
          <a:xfrm>
            <a:off x="2535271" y="1762766"/>
            <a:ext cx="1582703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Species</a:t>
            </a:r>
            <a:endParaRPr lang="de-AT" sz="1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F70D83F-BBB8-4126-946E-3FC65DB6466E}"/>
              </a:ext>
            </a:extLst>
          </p:cNvPr>
          <p:cNvSpPr/>
          <p:nvPr/>
        </p:nvSpPr>
        <p:spPr>
          <a:xfrm>
            <a:off x="889588" y="2127681"/>
            <a:ext cx="1580321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HDC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E8CEA3-E8FE-47AD-815F-4ED1850E74E0}"/>
              </a:ext>
            </a:extLst>
          </p:cNvPr>
          <p:cNvSpPr/>
          <p:nvPr/>
        </p:nvSpPr>
        <p:spPr>
          <a:xfrm>
            <a:off x="4194575" y="2129685"/>
            <a:ext cx="1580321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DB00114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2091D52-F482-4844-94F7-3159F0DF476F}"/>
              </a:ext>
            </a:extLst>
          </p:cNvPr>
          <p:cNvSpPr/>
          <p:nvPr/>
        </p:nvSpPr>
        <p:spPr>
          <a:xfrm>
            <a:off x="884324" y="2492596"/>
            <a:ext cx="1580321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HDC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36C81E6-DF47-496D-8CB1-BEB28839B1F6}"/>
              </a:ext>
            </a:extLst>
          </p:cNvPr>
          <p:cNvSpPr/>
          <p:nvPr/>
        </p:nvSpPr>
        <p:spPr>
          <a:xfrm>
            <a:off x="2535271" y="2492596"/>
            <a:ext cx="1580321" cy="292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Humans</a:t>
            </a:r>
            <a:endParaRPr lang="de-AT" sz="14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36FAF9A-1A63-429D-B4B9-84939369C5C3}"/>
              </a:ext>
            </a:extLst>
          </p:cNvPr>
          <p:cNvSpPr/>
          <p:nvPr/>
        </p:nvSpPr>
        <p:spPr>
          <a:xfrm>
            <a:off x="4189311" y="2494600"/>
            <a:ext cx="1580321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DB00117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611ED56-402B-461F-981C-AE13EDC938FD}"/>
              </a:ext>
            </a:extLst>
          </p:cNvPr>
          <p:cNvSpPr/>
          <p:nvPr/>
        </p:nvSpPr>
        <p:spPr>
          <a:xfrm>
            <a:off x="891971" y="3208524"/>
            <a:ext cx="1580321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AMT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91E8B6E-C00B-4879-8D31-4F33B4034A96}"/>
              </a:ext>
            </a:extLst>
          </p:cNvPr>
          <p:cNvSpPr/>
          <p:nvPr/>
        </p:nvSpPr>
        <p:spPr>
          <a:xfrm>
            <a:off x="2542918" y="3208524"/>
            <a:ext cx="1580321" cy="292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Humans</a:t>
            </a:r>
            <a:endParaRPr lang="de-AT" sz="14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649BDA-8AD4-44B6-B1CA-AA9CA12F2347}"/>
              </a:ext>
            </a:extLst>
          </p:cNvPr>
          <p:cNvSpPr/>
          <p:nvPr/>
        </p:nvSpPr>
        <p:spPr>
          <a:xfrm>
            <a:off x="4196958" y="3210528"/>
            <a:ext cx="1580321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DB00116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042A514-D824-4222-9117-E7BEFC2857ED}"/>
              </a:ext>
            </a:extLst>
          </p:cNvPr>
          <p:cNvSpPr/>
          <p:nvPr/>
        </p:nvSpPr>
        <p:spPr>
          <a:xfrm>
            <a:off x="2707876" y="4972742"/>
            <a:ext cx="2532329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Pyridoxal</a:t>
            </a:r>
            <a:r>
              <a:rPr lang="de-AT" sz="1400" dirty="0"/>
              <a:t> </a:t>
            </a:r>
            <a:r>
              <a:rPr lang="de-AT" sz="1400" dirty="0" err="1"/>
              <a:t>phosphate</a:t>
            </a:r>
            <a:endParaRPr lang="de-AT" sz="1400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D00AEEC-781F-42EF-95C8-A8FADFB0F071}"/>
              </a:ext>
            </a:extLst>
          </p:cNvPr>
          <p:cNvSpPr/>
          <p:nvPr/>
        </p:nvSpPr>
        <p:spPr>
          <a:xfrm>
            <a:off x="2707876" y="5324281"/>
            <a:ext cx="2532329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Histidine</a:t>
            </a:r>
            <a:endParaRPr lang="de-AT" sz="14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5FB03B3-B2D4-4BC1-B6C6-D97A8EC0B0BD}"/>
              </a:ext>
            </a:extLst>
          </p:cNvPr>
          <p:cNvSpPr/>
          <p:nvPr/>
        </p:nvSpPr>
        <p:spPr>
          <a:xfrm>
            <a:off x="2707876" y="5675820"/>
            <a:ext cx="2532329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Glutamic</a:t>
            </a:r>
            <a:r>
              <a:rPr lang="de-AT" sz="1400" dirty="0"/>
              <a:t> Acid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8BDC2DD-0B24-4E87-BBD9-274F73135B4E}"/>
              </a:ext>
            </a:extLst>
          </p:cNvPr>
          <p:cNvSpPr/>
          <p:nvPr/>
        </p:nvSpPr>
        <p:spPr>
          <a:xfrm>
            <a:off x="5847905" y="3208524"/>
            <a:ext cx="2523971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…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9C3815E-978F-4C4C-AED5-97F648D15450}"/>
              </a:ext>
            </a:extLst>
          </p:cNvPr>
          <p:cNvSpPr/>
          <p:nvPr/>
        </p:nvSpPr>
        <p:spPr>
          <a:xfrm>
            <a:off x="5839547" y="1762765"/>
            <a:ext cx="2532329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Common </a:t>
            </a:r>
            <a:r>
              <a:rPr lang="de-AT" sz="1400" dirty="0" err="1"/>
              <a:t>name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1188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569 -0.414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-20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0.25703 -0.413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2" y="-206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25703 -0.41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2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27" grpId="0" animBg="1"/>
      <p:bldP spid="128" grpId="0" animBg="1"/>
      <p:bldP spid="134" grpId="0" animBg="1"/>
      <p:bldP spid="1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B76125-A57A-49E7-A14B-16C629B12E94}"/>
              </a:ext>
            </a:extLst>
          </p:cNvPr>
          <p:cNvSpPr/>
          <p:nvPr/>
        </p:nvSpPr>
        <p:spPr>
          <a:xfrm>
            <a:off x="2179015" y="324655"/>
            <a:ext cx="6752447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3.3 add to </a:t>
            </a:r>
            <a:r>
              <a:rPr lang="en-US" sz="1400" dirty="0" err="1">
                <a:solidFill>
                  <a:schemeClr val="tx1"/>
                </a:solidFill>
              </a:rPr>
              <a:t>synlet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DC63C8B-AF88-48DC-9795-F87AA655B226}"/>
              </a:ext>
            </a:extLst>
          </p:cNvPr>
          <p:cNvGrpSpPr/>
          <p:nvPr/>
        </p:nvGrpSpPr>
        <p:grpSpPr>
          <a:xfrm>
            <a:off x="264920" y="1483702"/>
            <a:ext cx="18132707" cy="1359570"/>
            <a:chOff x="264920" y="1483702"/>
            <a:chExt cx="18132707" cy="135957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314FB5-7889-472C-BCB6-46730366589C}"/>
                </a:ext>
              </a:extLst>
            </p:cNvPr>
            <p:cNvSpPr/>
            <p:nvPr/>
          </p:nvSpPr>
          <p:spPr>
            <a:xfrm>
              <a:off x="2091697" y="1494466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Official </a:t>
              </a:r>
              <a:r>
                <a:rPr lang="de-AT" sz="1400" dirty="0" err="1"/>
                <a:t>Sym</a:t>
              </a:r>
              <a:r>
                <a:rPr lang="de-AT" sz="1400" dirty="0"/>
                <a:t>… </a:t>
              </a:r>
              <a:r>
                <a:rPr lang="de-AT" sz="1400" dirty="0" err="1"/>
                <a:t>Int</a:t>
              </a:r>
              <a:r>
                <a:rPr lang="de-AT" sz="1400" dirty="0"/>
                <a:t>… 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C469D4-A52E-423F-BAC2-F0D456C24B5C}"/>
                </a:ext>
              </a:extLst>
            </p:cNvPr>
            <p:cNvSpPr/>
            <p:nvPr/>
          </p:nvSpPr>
          <p:spPr>
            <a:xfrm>
              <a:off x="3909622" y="1494466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Official </a:t>
              </a:r>
              <a:r>
                <a:rPr lang="de-AT" sz="1400" dirty="0" err="1"/>
                <a:t>Sym</a:t>
              </a:r>
              <a:r>
                <a:rPr lang="de-AT" sz="1400" dirty="0"/>
                <a:t>… </a:t>
              </a:r>
              <a:r>
                <a:rPr lang="de-AT" sz="1400" dirty="0" err="1"/>
                <a:t>Int</a:t>
              </a:r>
              <a:r>
                <a:rPr lang="de-AT" sz="1400" dirty="0"/>
                <a:t>… 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BCAAAF-9E09-4157-BC56-89956D7B9CF5}"/>
                </a:ext>
              </a:extLst>
            </p:cNvPr>
            <p:cNvSpPr/>
            <p:nvPr/>
          </p:nvSpPr>
          <p:spPr>
            <a:xfrm>
              <a:off x="7549059" y="1484661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Organism</a:t>
              </a:r>
              <a:r>
                <a:rPr lang="de-AT" sz="1400" dirty="0"/>
                <a:t> </a:t>
              </a:r>
              <a:r>
                <a:rPr lang="de-AT" sz="1400" dirty="0" err="1"/>
                <a:t>Int</a:t>
              </a:r>
              <a:r>
                <a:rPr lang="de-AT" sz="1400" dirty="0"/>
                <a:t>… 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0B53D6-D285-43DA-B0CA-B35E9CBA47B7}"/>
                </a:ext>
              </a:extLst>
            </p:cNvPr>
            <p:cNvSpPr/>
            <p:nvPr/>
          </p:nvSpPr>
          <p:spPr>
            <a:xfrm>
              <a:off x="9366984" y="1484661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Organism</a:t>
              </a:r>
              <a:r>
                <a:rPr lang="de-AT" sz="1400" dirty="0"/>
                <a:t> </a:t>
              </a:r>
              <a:r>
                <a:rPr lang="de-AT" sz="1400" dirty="0" err="1"/>
                <a:t>Int</a:t>
              </a:r>
              <a:r>
                <a:rPr lang="de-AT" sz="1400" dirty="0"/>
                <a:t>… 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88CE00-17CC-4521-AD88-0D403DE407D3}"/>
                </a:ext>
              </a:extLst>
            </p:cNvPr>
            <p:cNvSpPr/>
            <p:nvPr/>
          </p:nvSpPr>
          <p:spPr>
            <a:xfrm>
              <a:off x="2091697" y="1844759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KRAS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19C203-D183-46E7-9EDC-36E5494ADF38}"/>
                </a:ext>
              </a:extLst>
            </p:cNvPr>
            <p:cNvSpPr/>
            <p:nvPr/>
          </p:nvSpPr>
          <p:spPr>
            <a:xfrm>
              <a:off x="3909622" y="1844759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A2M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3107FB-88D0-4C5A-B4FB-B5481627EC2C}"/>
                </a:ext>
              </a:extLst>
            </p:cNvPr>
            <p:cNvSpPr/>
            <p:nvPr/>
          </p:nvSpPr>
          <p:spPr>
            <a:xfrm>
              <a:off x="7549059" y="183495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9606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9A2C20-D371-4FB6-9CFC-9E6BA13D96D0}"/>
                </a:ext>
              </a:extLst>
            </p:cNvPr>
            <p:cNvSpPr/>
            <p:nvPr/>
          </p:nvSpPr>
          <p:spPr>
            <a:xfrm>
              <a:off x="9366984" y="183495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9606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62F2BC-848F-4F9E-BA37-47114ED8ED3E}"/>
                </a:ext>
              </a:extLst>
            </p:cNvPr>
            <p:cNvSpPr/>
            <p:nvPr/>
          </p:nvSpPr>
          <p:spPr>
            <a:xfrm>
              <a:off x="2091697" y="2195052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ACT1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DF8A1F-4AC3-440E-B146-158475CA2382}"/>
                </a:ext>
              </a:extLst>
            </p:cNvPr>
            <p:cNvSpPr/>
            <p:nvPr/>
          </p:nvSpPr>
          <p:spPr>
            <a:xfrm>
              <a:off x="3909622" y="2195052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PRK1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907F756-4D75-4BA9-95E8-23E1275FDB1C}"/>
                </a:ext>
              </a:extLst>
            </p:cNvPr>
            <p:cNvSpPr/>
            <p:nvPr/>
          </p:nvSpPr>
          <p:spPr>
            <a:xfrm>
              <a:off x="7549059" y="2185247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B7A3DF-2DF2-431B-8283-DF88CE0D3B7B}"/>
                </a:ext>
              </a:extLst>
            </p:cNvPr>
            <p:cNvSpPr/>
            <p:nvPr/>
          </p:nvSpPr>
          <p:spPr>
            <a:xfrm>
              <a:off x="9366984" y="2185247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005AC9-AA43-4E4A-8B8E-31BC5DFA2CC2}"/>
                </a:ext>
              </a:extLst>
            </p:cNvPr>
            <p:cNvSpPr/>
            <p:nvPr/>
          </p:nvSpPr>
          <p:spPr>
            <a:xfrm>
              <a:off x="2091697" y="2545345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YNG2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C4C6B82-FA69-47E2-9697-3591AEE4B3C7}"/>
                </a:ext>
              </a:extLst>
            </p:cNvPr>
            <p:cNvSpPr/>
            <p:nvPr/>
          </p:nvSpPr>
          <p:spPr>
            <a:xfrm>
              <a:off x="3909622" y="2545345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AAT2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A57EA1-4628-4B85-AAC3-4EA16F1E3A6F}"/>
                </a:ext>
              </a:extLst>
            </p:cNvPr>
            <p:cNvSpPr/>
            <p:nvPr/>
          </p:nvSpPr>
          <p:spPr>
            <a:xfrm>
              <a:off x="7549059" y="253554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19339EE-303B-4F01-9939-E559424623AC}"/>
                </a:ext>
              </a:extLst>
            </p:cNvPr>
            <p:cNvSpPr/>
            <p:nvPr/>
          </p:nvSpPr>
          <p:spPr>
            <a:xfrm>
              <a:off x="9366984" y="253554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5A93D3A-4CB1-4277-B3D0-3E8F892811ED}"/>
                </a:ext>
              </a:extLst>
            </p:cNvPr>
            <p:cNvSpPr/>
            <p:nvPr/>
          </p:nvSpPr>
          <p:spPr>
            <a:xfrm>
              <a:off x="264920" y="1494466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#</a:t>
              </a:r>
              <a:r>
                <a:rPr lang="de-AT" sz="1400" dirty="0" err="1"/>
                <a:t>BioGRID</a:t>
              </a:r>
              <a:r>
                <a:rPr lang="de-AT" sz="1400" dirty="0"/>
                <a:t> </a:t>
              </a:r>
              <a:r>
                <a:rPr lang="de-AT" sz="1400" dirty="0" err="1"/>
                <a:t>Int</a:t>
              </a:r>
              <a:r>
                <a:rPr lang="de-AT" sz="1400" dirty="0"/>
                <a:t>… ID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ADAE8F1-1C88-41B4-938C-A5582C5C867A}"/>
                </a:ext>
              </a:extLst>
            </p:cNvPr>
            <p:cNvSpPr/>
            <p:nvPr/>
          </p:nvSpPr>
          <p:spPr>
            <a:xfrm>
              <a:off x="264920" y="1844759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1414445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516E0E-EF39-4E06-9727-9B257DB5D15F}"/>
                </a:ext>
              </a:extLst>
            </p:cNvPr>
            <p:cNvSpPr/>
            <p:nvPr/>
          </p:nvSpPr>
          <p:spPr>
            <a:xfrm>
              <a:off x="264920" y="2195052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1979284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25AE303-0D56-4079-860F-555B4B68CF64}"/>
                </a:ext>
              </a:extLst>
            </p:cNvPr>
            <p:cNvSpPr/>
            <p:nvPr/>
          </p:nvSpPr>
          <p:spPr>
            <a:xfrm>
              <a:off x="264920" y="2545345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285938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D1FE179-2D10-4CBF-81AC-9031FA4E90E4}"/>
                </a:ext>
              </a:extLst>
            </p:cNvPr>
            <p:cNvSpPr/>
            <p:nvPr/>
          </p:nvSpPr>
          <p:spPr>
            <a:xfrm>
              <a:off x="5722282" y="1490043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Experimental System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974E26-15AE-4EF8-8AD0-DD1EA48471DA}"/>
                </a:ext>
              </a:extLst>
            </p:cNvPr>
            <p:cNvSpPr/>
            <p:nvPr/>
          </p:nvSpPr>
          <p:spPr>
            <a:xfrm>
              <a:off x="5722282" y="1840336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BDE0926-F3C0-4E3B-8679-0A0358633BF5}"/>
                </a:ext>
              </a:extLst>
            </p:cNvPr>
            <p:cNvSpPr/>
            <p:nvPr/>
          </p:nvSpPr>
          <p:spPr>
            <a:xfrm>
              <a:off x="5722282" y="2190629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Negative Genetic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E2F9C26-592B-4F79-B687-26C2C47D67EB}"/>
                </a:ext>
              </a:extLst>
            </p:cNvPr>
            <p:cNvSpPr/>
            <p:nvPr/>
          </p:nvSpPr>
          <p:spPr>
            <a:xfrm>
              <a:off x="5722282" y="2540922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A83E8DC-EE79-4CD3-B400-8EB797B6BAC8}"/>
                </a:ext>
              </a:extLst>
            </p:cNvPr>
            <p:cNvSpPr/>
            <p:nvPr/>
          </p:nvSpPr>
          <p:spPr>
            <a:xfrm>
              <a:off x="11172976" y="1484661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Key </a:t>
              </a:r>
              <a:r>
                <a:rPr lang="de-AT" sz="1400" dirty="0" err="1"/>
                <a:t>Interactor</a:t>
              </a:r>
              <a:r>
                <a:rPr lang="de-AT" sz="1400" dirty="0"/>
                <a:t> A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0B41CE5-4204-4CFD-89C1-D77E3B544E05}"/>
                </a:ext>
              </a:extLst>
            </p:cNvPr>
            <p:cNvSpPr/>
            <p:nvPr/>
          </p:nvSpPr>
          <p:spPr>
            <a:xfrm>
              <a:off x="12990901" y="1484661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Key </a:t>
              </a:r>
              <a:r>
                <a:rPr lang="de-AT" sz="1400" dirty="0" err="1"/>
                <a:t>Interactor</a:t>
              </a:r>
              <a:r>
                <a:rPr lang="de-AT" sz="1400" dirty="0"/>
                <a:t> B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636312F-189E-4F1F-9636-7C3889076CF4}"/>
                </a:ext>
              </a:extLst>
            </p:cNvPr>
            <p:cNvSpPr/>
            <p:nvPr/>
          </p:nvSpPr>
          <p:spPr>
            <a:xfrm>
              <a:off x="11172976" y="183495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9606/KRAS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2CCFF14-BCF1-4CA2-9B92-27DD56819DC9}"/>
                </a:ext>
              </a:extLst>
            </p:cNvPr>
            <p:cNvSpPr/>
            <p:nvPr/>
          </p:nvSpPr>
          <p:spPr>
            <a:xfrm>
              <a:off x="12990901" y="183495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9606/A2M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A90D7C6-E0CD-487E-9828-EE50A27D8023}"/>
                </a:ext>
              </a:extLst>
            </p:cNvPr>
            <p:cNvSpPr/>
            <p:nvPr/>
          </p:nvSpPr>
          <p:spPr>
            <a:xfrm>
              <a:off x="11172976" y="2185247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559292/ACT1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14A4882-FDA9-4026-919D-A3029D8C47A4}"/>
                </a:ext>
              </a:extLst>
            </p:cNvPr>
            <p:cNvSpPr/>
            <p:nvPr/>
          </p:nvSpPr>
          <p:spPr>
            <a:xfrm>
              <a:off x="12990901" y="2185247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559292/PRK1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9A0A14F-E939-41E7-98E7-36D9C0D9EE91}"/>
                </a:ext>
              </a:extLst>
            </p:cNvPr>
            <p:cNvSpPr/>
            <p:nvPr/>
          </p:nvSpPr>
          <p:spPr>
            <a:xfrm>
              <a:off x="11172976" y="253554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559292/YNG2</a:t>
              </a:r>
              <a:endParaRPr lang="de-AT" sz="1400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BBD142B-08FE-47E5-829D-024461D8626B}"/>
                </a:ext>
              </a:extLst>
            </p:cNvPr>
            <p:cNvSpPr/>
            <p:nvPr/>
          </p:nvSpPr>
          <p:spPr>
            <a:xfrm>
              <a:off x="13003601" y="253554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559292/AAT2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5C0EC1D-5FA7-4180-B36E-6DA267F18461}"/>
                </a:ext>
              </a:extLst>
            </p:cNvPr>
            <p:cNvSpPr/>
            <p:nvPr/>
          </p:nvSpPr>
          <p:spPr>
            <a:xfrm>
              <a:off x="14808826" y="1484661"/>
              <a:ext cx="1770876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human_gene_symbol</a:t>
              </a:r>
              <a:endParaRPr lang="de-AT" sz="14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D5EF618-4C3B-4F36-84CC-48FEB7DA8D03}"/>
                </a:ext>
              </a:extLst>
            </p:cNvPr>
            <p:cNvSpPr/>
            <p:nvPr/>
          </p:nvSpPr>
          <p:spPr>
            <a:xfrm>
              <a:off x="16651123" y="1483702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human_gene_symbol</a:t>
              </a:r>
              <a:endParaRPr lang="de-AT" sz="14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D0665EC-5AE6-4E93-B7D5-91DDA84C5ED8}"/>
                </a:ext>
              </a:extLst>
            </p:cNvPr>
            <p:cNvSpPr/>
            <p:nvPr/>
          </p:nvSpPr>
          <p:spPr>
            <a:xfrm>
              <a:off x="14833198" y="1850078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KRAS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327E424-4E2C-47A7-A682-10125589ED5D}"/>
                </a:ext>
              </a:extLst>
            </p:cNvPr>
            <p:cNvSpPr/>
            <p:nvPr/>
          </p:nvSpPr>
          <p:spPr>
            <a:xfrm>
              <a:off x="16651123" y="1850078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A2M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8510AB8-028F-462D-A3E8-02E1F22BBCA9}"/>
                </a:ext>
              </a:extLst>
            </p:cNvPr>
            <p:cNvSpPr/>
            <p:nvPr/>
          </p:nvSpPr>
          <p:spPr>
            <a:xfrm>
              <a:off x="14833198" y="2200371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ACTB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7AD5560-6B35-4A3C-B83E-EBC92F6249DE}"/>
                </a:ext>
              </a:extLst>
            </p:cNvPr>
            <p:cNvSpPr/>
            <p:nvPr/>
          </p:nvSpPr>
          <p:spPr>
            <a:xfrm>
              <a:off x="16651123" y="2200371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AAK1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1827BAC-6AB1-477F-96E7-C6680A491A88}"/>
                </a:ext>
              </a:extLst>
            </p:cNvPr>
            <p:cNvSpPr/>
            <p:nvPr/>
          </p:nvSpPr>
          <p:spPr>
            <a:xfrm>
              <a:off x="14833198" y="255066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ING3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472E3FC-B2FB-46DA-B941-B73EF7B90BFE}"/>
                </a:ext>
              </a:extLst>
            </p:cNvPr>
            <p:cNvSpPr/>
            <p:nvPr/>
          </p:nvSpPr>
          <p:spPr>
            <a:xfrm>
              <a:off x="16651123" y="2545345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GOT1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62D20D8-CA2B-4B32-BD26-B06BD427E147}"/>
              </a:ext>
            </a:extLst>
          </p:cNvPr>
          <p:cNvSpPr/>
          <p:nvPr/>
        </p:nvSpPr>
        <p:spPr>
          <a:xfrm>
            <a:off x="11162844" y="1240796"/>
            <a:ext cx="1516482" cy="2151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4800" dirty="0">
              <a:solidFill>
                <a:schemeClr val="tx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7A0AFCA-8D45-465F-BD6F-031A93851B87}"/>
              </a:ext>
            </a:extLst>
          </p:cNvPr>
          <p:cNvSpPr txBox="1"/>
          <p:nvPr/>
        </p:nvSpPr>
        <p:spPr>
          <a:xfrm>
            <a:off x="11119663" y="1740164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2870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1.14752 7.40741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3B2D1B2-D193-470F-9424-7049E4723E78}"/>
              </a:ext>
            </a:extLst>
          </p:cNvPr>
          <p:cNvGrpSpPr/>
          <p:nvPr/>
        </p:nvGrpSpPr>
        <p:grpSpPr>
          <a:xfrm>
            <a:off x="2657957" y="5036724"/>
            <a:ext cx="3564429" cy="292608"/>
            <a:chOff x="2657957" y="5036724"/>
            <a:chExt cx="3564429" cy="292608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D161C08-8C5C-4588-A801-C411EC9C3D56}"/>
                </a:ext>
              </a:extLst>
            </p:cNvPr>
            <p:cNvSpPr/>
            <p:nvPr/>
          </p:nvSpPr>
          <p:spPr>
            <a:xfrm>
              <a:off x="2657957" y="503672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DB12010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FE1CFA50-1D70-45E0-BE14-A0A4FF161312}"/>
                </a:ext>
              </a:extLst>
            </p:cNvPr>
            <p:cNvSpPr/>
            <p:nvPr/>
          </p:nvSpPr>
          <p:spPr>
            <a:xfrm>
              <a:off x="4475882" y="503672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Fostamatinib</a:t>
              </a:r>
              <a:endParaRPr lang="de-AT" sz="1400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2B76125-A57A-49E7-A14B-16C629B12E94}"/>
              </a:ext>
            </a:extLst>
          </p:cNvPr>
          <p:cNvSpPr/>
          <p:nvPr/>
        </p:nvSpPr>
        <p:spPr>
          <a:xfrm>
            <a:off x="2179015" y="324655"/>
            <a:ext cx="6752447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3.3 add to </a:t>
            </a:r>
            <a:r>
              <a:rPr lang="en-US" sz="1400" dirty="0" err="1">
                <a:solidFill>
                  <a:schemeClr val="tx1"/>
                </a:solidFill>
              </a:rPr>
              <a:t>synlet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5EEBE26-7878-4373-87FB-104DDB1A10D6}"/>
              </a:ext>
            </a:extLst>
          </p:cNvPr>
          <p:cNvSpPr/>
          <p:nvPr/>
        </p:nvSpPr>
        <p:spPr>
          <a:xfrm>
            <a:off x="-11895704" y="1497188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EB7778-A622-4F00-A03F-AFEA34652D2A}"/>
              </a:ext>
            </a:extLst>
          </p:cNvPr>
          <p:cNvSpPr/>
          <p:nvPr/>
        </p:nvSpPr>
        <p:spPr>
          <a:xfrm>
            <a:off x="-10077779" y="1497188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78AEFD-1389-4774-9F70-2508AE9648EA}"/>
              </a:ext>
            </a:extLst>
          </p:cNvPr>
          <p:cNvSpPr/>
          <p:nvPr/>
        </p:nvSpPr>
        <p:spPr>
          <a:xfrm>
            <a:off x="-6438342" y="1487383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21EA6D-E6CC-4838-B341-1D2BE7BBA1C6}"/>
              </a:ext>
            </a:extLst>
          </p:cNvPr>
          <p:cNvSpPr/>
          <p:nvPr/>
        </p:nvSpPr>
        <p:spPr>
          <a:xfrm>
            <a:off x="-4620417" y="1487383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94D6A50-7807-4B93-9CA7-5A472B8C753A}"/>
              </a:ext>
            </a:extLst>
          </p:cNvPr>
          <p:cNvSpPr/>
          <p:nvPr/>
        </p:nvSpPr>
        <p:spPr>
          <a:xfrm>
            <a:off x="-11895704" y="184748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KRAS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F085302-B501-4F33-B677-3EB88CD26857}"/>
              </a:ext>
            </a:extLst>
          </p:cNvPr>
          <p:cNvSpPr/>
          <p:nvPr/>
        </p:nvSpPr>
        <p:spPr>
          <a:xfrm>
            <a:off x="-10077779" y="184748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A2M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5BEA89E-DA7D-471C-BF42-DF482A098195}"/>
              </a:ext>
            </a:extLst>
          </p:cNvPr>
          <p:cNvSpPr/>
          <p:nvPr/>
        </p:nvSpPr>
        <p:spPr>
          <a:xfrm>
            <a:off x="-6438342" y="1837676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68604FF-9B41-4F00-907F-86957A708ED3}"/>
              </a:ext>
            </a:extLst>
          </p:cNvPr>
          <p:cNvSpPr/>
          <p:nvPr/>
        </p:nvSpPr>
        <p:spPr>
          <a:xfrm>
            <a:off x="-4620417" y="1837676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5F1C079-E92E-40D0-9DA6-9E098E9D4387}"/>
              </a:ext>
            </a:extLst>
          </p:cNvPr>
          <p:cNvSpPr/>
          <p:nvPr/>
        </p:nvSpPr>
        <p:spPr>
          <a:xfrm>
            <a:off x="-11895704" y="219777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ACT1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B684BC8-1125-42AA-AACC-0CA0C7CFCE3B}"/>
              </a:ext>
            </a:extLst>
          </p:cNvPr>
          <p:cNvSpPr/>
          <p:nvPr/>
        </p:nvSpPr>
        <p:spPr>
          <a:xfrm>
            <a:off x="-10077779" y="219777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PRK1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DF2397-204C-4518-ACB4-6C4734AD5AB8}"/>
              </a:ext>
            </a:extLst>
          </p:cNvPr>
          <p:cNvSpPr/>
          <p:nvPr/>
        </p:nvSpPr>
        <p:spPr>
          <a:xfrm>
            <a:off x="-6438342" y="2187969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4B8DB11-61C9-4642-B8E0-98114C9EDF11}"/>
              </a:ext>
            </a:extLst>
          </p:cNvPr>
          <p:cNvSpPr/>
          <p:nvPr/>
        </p:nvSpPr>
        <p:spPr>
          <a:xfrm>
            <a:off x="-4620417" y="2187969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8C48FCD-79E7-4FB1-8589-764580AF6BCB}"/>
              </a:ext>
            </a:extLst>
          </p:cNvPr>
          <p:cNvSpPr/>
          <p:nvPr/>
        </p:nvSpPr>
        <p:spPr>
          <a:xfrm>
            <a:off x="-11895704" y="254806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YNG2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2EE5954-EBC5-4CEF-93C5-018AE4610FDD}"/>
              </a:ext>
            </a:extLst>
          </p:cNvPr>
          <p:cNvSpPr/>
          <p:nvPr/>
        </p:nvSpPr>
        <p:spPr>
          <a:xfrm>
            <a:off x="-10077779" y="254806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AAT2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25AF199-C1C1-4B88-9A73-E7AF9DDA9A68}"/>
              </a:ext>
            </a:extLst>
          </p:cNvPr>
          <p:cNvSpPr/>
          <p:nvPr/>
        </p:nvSpPr>
        <p:spPr>
          <a:xfrm>
            <a:off x="-6438342" y="2538262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5582A7B-A9D7-4850-810C-DC0CEADA3F71}"/>
              </a:ext>
            </a:extLst>
          </p:cNvPr>
          <p:cNvSpPr/>
          <p:nvPr/>
        </p:nvSpPr>
        <p:spPr>
          <a:xfrm>
            <a:off x="-4620417" y="2538262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8C4C3B-6B3D-4777-80E0-D119F3893CE6}"/>
              </a:ext>
            </a:extLst>
          </p:cNvPr>
          <p:cNvSpPr/>
          <p:nvPr/>
        </p:nvSpPr>
        <p:spPr>
          <a:xfrm>
            <a:off x="-11895704" y="2898360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ACT1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B8CA47A-7E71-4607-B024-CF916383271F}"/>
              </a:ext>
            </a:extLst>
          </p:cNvPr>
          <p:cNvSpPr/>
          <p:nvPr/>
        </p:nvSpPr>
        <p:spPr>
          <a:xfrm>
            <a:off x="-10077779" y="2898360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PRK1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E871090-3A14-47AF-A2F5-F3E711C501E6}"/>
              </a:ext>
            </a:extLst>
          </p:cNvPr>
          <p:cNvSpPr/>
          <p:nvPr/>
        </p:nvSpPr>
        <p:spPr>
          <a:xfrm>
            <a:off x="-6438342" y="2888555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5458167-F0A9-40AE-A4DE-AFDFC0C8F019}"/>
              </a:ext>
            </a:extLst>
          </p:cNvPr>
          <p:cNvSpPr/>
          <p:nvPr/>
        </p:nvSpPr>
        <p:spPr>
          <a:xfrm>
            <a:off x="-4620417" y="2888555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7911484-9932-44BE-870A-EDFD996AA63A}"/>
              </a:ext>
            </a:extLst>
          </p:cNvPr>
          <p:cNvSpPr/>
          <p:nvPr/>
        </p:nvSpPr>
        <p:spPr>
          <a:xfrm>
            <a:off x="-13722481" y="1497188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#</a:t>
            </a:r>
            <a:r>
              <a:rPr lang="de-AT" sz="1400" dirty="0" err="1"/>
              <a:t>BioGRID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ID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BD6B415-1499-4790-9611-B84155E13F10}"/>
              </a:ext>
            </a:extLst>
          </p:cNvPr>
          <p:cNvSpPr/>
          <p:nvPr/>
        </p:nvSpPr>
        <p:spPr>
          <a:xfrm>
            <a:off x="-13722481" y="184748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1414445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DAFA44-7E40-4F64-BCAE-3573777BC2C9}"/>
              </a:ext>
            </a:extLst>
          </p:cNvPr>
          <p:cNvSpPr/>
          <p:nvPr/>
        </p:nvSpPr>
        <p:spPr>
          <a:xfrm>
            <a:off x="-13722481" y="219777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1979284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66E2686-8FBC-47C0-A8C7-151486E498FB}"/>
              </a:ext>
            </a:extLst>
          </p:cNvPr>
          <p:cNvSpPr/>
          <p:nvPr/>
        </p:nvSpPr>
        <p:spPr>
          <a:xfrm>
            <a:off x="-13722481" y="254806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285938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A7FF929-ED70-496A-876F-7990B9DC1B85}"/>
              </a:ext>
            </a:extLst>
          </p:cNvPr>
          <p:cNvSpPr/>
          <p:nvPr/>
        </p:nvSpPr>
        <p:spPr>
          <a:xfrm>
            <a:off x="-13722481" y="2898360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1979284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18DA876-B7CB-472C-BE6B-467D885DE156}"/>
              </a:ext>
            </a:extLst>
          </p:cNvPr>
          <p:cNvSpPr/>
          <p:nvPr/>
        </p:nvSpPr>
        <p:spPr>
          <a:xfrm>
            <a:off x="-8265119" y="1492765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Experimental System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DB10522-BABA-4A13-843E-1716A316B79F}"/>
              </a:ext>
            </a:extLst>
          </p:cNvPr>
          <p:cNvSpPr/>
          <p:nvPr/>
        </p:nvSpPr>
        <p:spPr>
          <a:xfrm>
            <a:off x="-8265119" y="1843058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9A99180-65FF-4115-AB71-7C54764F7557}"/>
              </a:ext>
            </a:extLst>
          </p:cNvPr>
          <p:cNvSpPr/>
          <p:nvPr/>
        </p:nvSpPr>
        <p:spPr>
          <a:xfrm>
            <a:off x="-8265119" y="219335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Negative Genetic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7F41EA0-13E2-44A9-A828-D0750D78ADCD}"/>
              </a:ext>
            </a:extLst>
          </p:cNvPr>
          <p:cNvSpPr/>
          <p:nvPr/>
        </p:nvSpPr>
        <p:spPr>
          <a:xfrm>
            <a:off x="-8265119" y="254364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CCD21E9-D18A-4AF8-9B93-D299C11D3944}"/>
              </a:ext>
            </a:extLst>
          </p:cNvPr>
          <p:cNvSpPr/>
          <p:nvPr/>
        </p:nvSpPr>
        <p:spPr>
          <a:xfrm>
            <a:off x="-8265119" y="289393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Negative Genetic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0612758-DD2F-4427-9EC3-45D4449319A2}"/>
              </a:ext>
            </a:extLst>
          </p:cNvPr>
          <p:cNvSpPr/>
          <p:nvPr/>
        </p:nvSpPr>
        <p:spPr>
          <a:xfrm>
            <a:off x="-2814425" y="1487383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Key </a:t>
            </a:r>
            <a:r>
              <a:rPr lang="de-AT" sz="1400" dirty="0" err="1"/>
              <a:t>Interactor</a:t>
            </a:r>
            <a:r>
              <a:rPr lang="de-AT" sz="1400" dirty="0"/>
              <a:t> A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1278017-B4E4-47C4-840E-657A1172A865}"/>
              </a:ext>
            </a:extLst>
          </p:cNvPr>
          <p:cNvSpPr/>
          <p:nvPr/>
        </p:nvSpPr>
        <p:spPr>
          <a:xfrm>
            <a:off x="-996500" y="1487383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Key </a:t>
            </a:r>
            <a:r>
              <a:rPr lang="de-AT" sz="1400" dirty="0" err="1"/>
              <a:t>Interactor</a:t>
            </a:r>
            <a:r>
              <a:rPr lang="de-AT" sz="1400" dirty="0"/>
              <a:t> B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7BE7773-E5B6-4CA1-A494-2FFBE9D94FA3}"/>
              </a:ext>
            </a:extLst>
          </p:cNvPr>
          <p:cNvSpPr/>
          <p:nvPr/>
        </p:nvSpPr>
        <p:spPr>
          <a:xfrm>
            <a:off x="-2814425" y="1837676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9606/KRAS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BC0DE8F-BEBC-4A2D-B7B3-1B9F5E94FA4E}"/>
              </a:ext>
            </a:extLst>
          </p:cNvPr>
          <p:cNvSpPr/>
          <p:nvPr/>
        </p:nvSpPr>
        <p:spPr>
          <a:xfrm>
            <a:off x="-996500" y="1837676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9606/A2M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D0D4FD8-DAC6-41BB-B823-4682F4806124}"/>
              </a:ext>
            </a:extLst>
          </p:cNvPr>
          <p:cNvSpPr/>
          <p:nvPr/>
        </p:nvSpPr>
        <p:spPr>
          <a:xfrm>
            <a:off x="-2814425" y="2187969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559292/ACT1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93BFFCE-650E-4FA0-94E7-20F4F83FD9B6}"/>
              </a:ext>
            </a:extLst>
          </p:cNvPr>
          <p:cNvSpPr/>
          <p:nvPr/>
        </p:nvSpPr>
        <p:spPr>
          <a:xfrm>
            <a:off x="-996500" y="2187969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559292/PRK1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E1E6152-768C-4A35-863D-DEC695930867}"/>
              </a:ext>
            </a:extLst>
          </p:cNvPr>
          <p:cNvSpPr/>
          <p:nvPr/>
        </p:nvSpPr>
        <p:spPr>
          <a:xfrm>
            <a:off x="-2814425" y="2538262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559292/YNG2</a:t>
            </a:r>
            <a:endParaRPr lang="de-AT" sz="14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84EDAD-62E8-4785-A347-045DB98F183F}"/>
              </a:ext>
            </a:extLst>
          </p:cNvPr>
          <p:cNvSpPr/>
          <p:nvPr/>
        </p:nvSpPr>
        <p:spPr>
          <a:xfrm>
            <a:off x="-983800" y="2538262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559292/AAT2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23BF950-66E9-4CA0-B2D2-FB507A903641}"/>
              </a:ext>
            </a:extLst>
          </p:cNvPr>
          <p:cNvSpPr/>
          <p:nvPr/>
        </p:nvSpPr>
        <p:spPr>
          <a:xfrm>
            <a:off x="-2814425" y="2888555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559292/ACT1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6E89663-648D-4454-9095-74B3A7AAA1DA}"/>
              </a:ext>
            </a:extLst>
          </p:cNvPr>
          <p:cNvSpPr/>
          <p:nvPr/>
        </p:nvSpPr>
        <p:spPr>
          <a:xfrm>
            <a:off x="-983800" y="2888555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559292/PRK1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1002D9D-91E5-4A10-B266-4B4978DA262E}"/>
              </a:ext>
            </a:extLst>
          </p:cNvPr>
          <p:cNvSpPr/>
          <p:nvPr/>
        </p:nvSpPr>
        <p:spPr>
          <a:xfrm>
            <a:off x="821425" y="1487383"/>
            <a:ext cx="1770876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human_gene_symbol</a:t>
            </a:r>
            <a:endParaRPr lang="de-AT" sz="14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2DFFC48-475A-46CA-9102-E6EFD5FB1F85}"/>
              </a:ext>
            </a:extLst>
          </p:cNvPr>
          <p:cNvSpPr/>
          <p:nvPr/>
        </p:nvSpPr>
        <p:spPr>
          <a:xfrm>
            <a:off x="2663722" y="1486424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human_gene_symbol</a:t>
            </a:r>
            <a:endParaRPr lang="de-AT" sz="14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73C3BF6-B8B6-43BC-935E-BB19AB3C9336}"/>
              </a:ext>
            </a:extLst>
          </p:cNvPr>
          <p:cNvSpPr/>
          <p:nvPr/>
        </p:nvSpPr>
        <p:spPr>
          <a:xfrm>
            <a:off x="845797" y="1852800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KRAS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8B44BB2-F87E-4B6A-9A9B-A6BB37F4A966}"/>
              </a:ext>
            </a:extLst>
          </p:cNvPr>
          <p:cNvSpPr/>
          <p:nvPr/>
        </p:nvSpPr>
        <p:spPr>
          <a:xfrm>
            <a:off x="2663722" y="1852800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A2M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82AFD19-AEE6-4047-9ADC-CBBAA058E6D2}"/>
              </a:ext>
            </a:extLst>
          </p:cNvPr>
          <p:cNvSpPr/>
          <p:nvPr/>
        </p:nvSpPr>
        <p:spPr>
          <a:xfrm>
            <a:off x="845797" y="2203093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ACTB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50B4EE8-A090-4737-B77C-B18D6C0023B2}"/>
              </a:ext>
            </a:extLst>
          </p:cNvPr>
          <p:cNvSpPr/>
          <p:nvPr/>
        </p:nvSpPr>
        <p:spPr>
          <a:xfrm>
            <a:off x="2663722" y="2203093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AAK1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93AC97F-77A9-4549-8802-92927DCF1787}"/>
              </a:ext>
            </a:extLst>
          </p:cNvPr>
          <p:cNvSpPr/>
          <p:nvPr/>
        </p:nvSpPr>
        <p:spPr>
          <a:xfrm>
            <a:off x="845797" y="2553386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ING3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E297C58-A9D7-48FC-A2F5-ADAD71D3EB22}"/>
              </a:ext>
            </a:extLst>
          </p:cNvPr>
          <p:cNvSpPr/>
          <p:nvPr/>
        </p:nvSpPr>
        <p:spPr>
          <a:xfrm>
            <a:off x="2663722" y="254806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GOT1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1823BE0-0D1D-45BB-BE51-FB7F08B71832}"/>
              </a:ext>
            </a:extLst>
          </p:cNvPr>
          <p:cNvSpPr/>
          <p:nvPr/>
        </p:nvSpPr>
        <p:spPr>
          <a:xfrm>
            <a:off x="845797" y="2903679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ACTB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401DFFA-54A7-4EF6-85F1-2D17DB63BBEE}"/>
              </a:ext>
            </a:extLst>
          </p:cNvPr>
          <p:cNvSpPr/>
          <p:nvPr/>
        </p:nvSpPr>
        <p:spPr>
          <a:xfrm>
            <a:off x="2663722" y="2898360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AAK1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5EB5C55-1BCB-4454-90DF-EA7DBE477A0A}"/>
              </a:ext>
            </a:extLst>
          </p:cNvPr>
          <p:cNvSpPr/>
          <p:nvPr/>
        </p:nvSpPr>
        <p:spPr>
          <a:xfrm>
            <a:off x="4476382" y="1486424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BB1DB0D-7B89-41B2-9CC2-D16645874D8B}"/>
              </a:ext>
            </a:extLst>
          </p:cNvPr>
          <p:cNvSpPr/>
          <p:nvPr/>
        </p:nvSpPr>
        <p:spPr>
          <a:xfrm>
            <a:off x="6294307" y="1486424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Common </a:t>
            </a:r>
            <a:r>
              <a:rPr lang="de-AT" sz="1400" dirty="0" err="1"/>
              <a:t>name</a:t>
            </a:r>
            <a:endParaRPr lang="de-AT" sz="1400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90CB46C-1F84-4A9E-B251-F5088789B3E6}"/>
              </a:ext>
            </a:extLst>
          </p:cNvPr>
          <p:cNvSpPr/>
          <p:nvPr/>
        </p:nvSpPr>
        <p:spPr>
          <a:xfrm>
            <a:off x="8112232" y="1486424"/>
            <a:ext cx="1770876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75A6CDC-C03B-4423-8ADE-B7565432001B}"/>
              </a:ext>
            </a:extLst>
          </p:cNvPr>
          <p:cNvSpPr/>
          <p:nvPr/>
        </p:nvSpPr>
        <p:spPr>
          <a:xfrm>
            <a:off x="9954529" y="1485465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Common </a:t>
            </a:r>
            <a:r>
              <a:rPr lang="de-AT" sz="1400" dirty="0" err="1"/>
              <a:t>name</a:t>
            </a:r>
            <a:endParaRPr lang="de-AT" sz="1400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47AD596-0271-4FEE-94C6-6574C6AB9FD5}"/>
              </a:ext>
            </a:extLst>
          </p:cNvPr>
          <p:cNvSpPr/>
          <p:nvPr/>
        </p:nvSpPr>
        <p:spPr>
          <a:xfrm>
            <a:off x="845797" y="4306259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Gene Name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7FA3482-D92E-4057-9025-49DF64266F7D}"/>
              </a:ext>
            </a:extLst>
          </p:cNvPr>
          <p:cNvSpPr/>
          <p:nvPr/>
        </p:nvSpPr>
        <p:spPr>
          <a:xfrm>
            <a:off x="2663722" y="4306259"/>
            <a:ext cx="1741239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492A0C-3009-4C9D-8CBF-9ECFA16CD983}"/>
              </a:ext>
            </a:extLst>
          </p:cNvPr>
          <p:cNvSpPr/>
          <p:nvPr/>
        </p:nvSpPr>
        <p:spPr>
          <a:xfrm>
            <a:off x="4476383" y="4305300"/>
            <a:ext cx="1741240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Common </a:t>
            </a:r>
            <a:r>
              <a:rPr lang="de-AT" sz="1400" dirty="0" err="1"/>
              <a:t>name</a:t>
            </a:r>
            <a:endParaRPr lang="de-AT" sz="1400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5397468-6832-42DF-8D94-A051C6FF8EC1}"/>
              </a:ext>
            </a:extLst>
          </p:cNvPr>
          <p:cNvSpPr/>
          <p:nvPr/>
        </p:nvSpPr>
        <p:spPr>
          <a:xfrm>
            <a:off x="845797" y="6127229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KRAS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AB2C9C0-65AD-4550-B45E-4E3A5D6E44E8}"/>
              </a:ext>
            </a:extLst>
          </p:cNvPr>
          <p:cNvSpPr/>
          <p:nvPr/>
        </p:nvSpPr>
        <p:spPr>
          <a:xfrm>
            <a:off x="2658457" y="6127229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DB07780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B2DABAA-149A-4685-91C9-DC4F28AF5BE0}"/>
              </a:ext>
            </a:extLst>
          </p:cNvPr>
          <p:cNvSpPr/>
          <p:nvPr/>
        </p:nvSpPr>
        <p:spPr>
          <a:xfrm>
            <a:off x="4476381" y="6127229"/>
            <a:ext cx="1762993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Farnesyl</a:t>
            </a:r>
            <a:r>
              <a:rPr lang="de-AT" sz="1400" dirty="0"/>
              <a:t> </a:t>
            </a:r>
            <a:r>
              <a:rPr lang="de-AT" sz="1400" dirty="0" err="1"/>
              <a:t>diphosphate</a:t>
            </a:r>
            <a:endParaRPr lang="de-AT" sz="1400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8F2F7A1-FE0D-4C6B-AD5B-57C87F07BEB3}"/>
              </a:ext>
            </a:extLst>
          </p:cNvPr>
          <p:cNvSpPr/>
          <p:nvPr/>
        </p:nvSpPr>
        <p:spPr>
          <a:xfrm>
            <a:off x="845797" y="5392396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ACTB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8E5A242-78FA-4430-BE67-4FA931F1F621}"/>
              </a:ext>
            </a:extLst>
          </p:cNvPr>
          <p:cNvSpPr/>
          <p:nvPr/>
        </p:nvSpPr>
        <p:spPr>
          <a:xfrm>
            <a:off x="2658457" y="5392396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DB04216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86622F5-2B84-456E-9044-F9F9C13EC2A9}"/>
              </a:ext>
            </a:extLst>
          </p:cNvPr>
          <p:cNvSpPr/>
          <p:nvPr/>
        </p:nvSpPr>
        <p:spPr>
          <a:xfrm>
            <a:off x="4476382" y="5392396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Quercetin</a:t>
            </a:r>
            <a:endParaRPr lang="de-AT" sz="14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C2FA4BF-DE1C-42E0-9BAD-221B0A38C299}"/>
              </a:ext>
            </a:extLst>
          </p:cNvPr>
          <p:cNvSpPr/>
          <p:nvPr/>
        </p:nvSpPr>
        <p:spPr>
          <a:xfrm>
            <a:off x="845797" y="5765549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ACTB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DEAE8FB6-C8D6-46E8-9161-FBD5E69CAE9A}"/>
              </a:ext>
            </a:extLst>
          </p:cNvPr>
          <p:cNvSpPr/>
          <p:nvPr/>
        </p:nvSpPr>
        <p:spPr>
          <a:xfrm>
            <a:off x="2658457" y="5765549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DB12695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BD7D555-FBFD-49F8-AF15-8ABA2E853C19}"/>
              </a:ext>
            </a:extLst>
          </p:cNvPr>
          <p:cNvSpPr/>
          <p:nvPr/>
        </p:nvSpPr>
        <p:spPr>
          <a:xfrm>
            <a:off x="4489082" y="5765549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Phenethyl</a:t>
            </a:r>
            <a:r>
              <a:rPr lang="de-AT" sz="1400" dirty="0"/>
              <a:t> </a:t>
            </a:r>
            <a:r>
              <a:rPr lang="de-AT" sz="1400" dirty="0" err="1"/>
              <a:t>Isothi</a:t>
            </a:r>
            <a:r>
              <a:rPr lang="de-AT" sz="1400" dirty="0"/>
              <a:t>…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BB747DB-EBD5-4D07-8627-4B62E46194B9}"/>
              </a:ext>
            </a:extLst>
          </p:cNvPr>
          <p:cNvSpPr/>
          <p:nvPr/>
        </p:nvSpPr>
        <p:spPr>
          <a:xfrm>
            <a:off x="845797" y="4666165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A2M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9598601-B512-4287-AA26-335633BA40F7}"/>
              </a:ext>
            </a:extLst>
          </p:cNvPr>
          <p:cNvSpPr/>
          <p:nvPr/>
        </p:nvSpPr>
        <p:spPr>
          <a:xfrm>
            <a:off x="2658457" y="466772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DB00102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AC2FD4F-A53B-468F-B5EE-867F4BCA671B}"/>
              </a:ext>
            </a:extLst>
          </p:cNvPr>
          <p:cNvSpPr/>
          <p:nvPr/>
        </p:nvSpPr>
        <p:spPr>
          <a:xfrm>
            <a:off x="4476382" y="466772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Becaplermin</a:t>
            </a:r>
            <a:endParaRPr lang="de-AT" sz="1400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89C75E8-CB25-4B66-9260-EDEB5915DF20}"/>
              </a:ext>
            </a:extLst>
          </p:cNvPr>
          <p:cNvSpPr/>
          <p:nvPr/>
        </p:nvSpPr>
        <p:spPr>
          <a:xfrm>
            <a:off x="845797" y="503254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AAK1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68B582B-2C68-4A5A-89F3-BB03D59F4A98}"/>
              </a:ext>
            </a:extLst>
          </p:cNvPr>
          <p:cNvSpPr/>
          <p:nvPr/>
        </p:nvSpPr>
        <p:spPr>
          <a:xfrm>
            <a:off x="2658457" y="503409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DB12010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65E1014C-4EE7-4949-A070-37D97709650D}"/>
              </a:ext>
            </a:extLst>
          </p:cNvPr>
          <p:cNvSpPr/>
          <p:nvPr/>
        </p:nvSpPr>
        <p:spPr>
          <a:xfrm>
            <a:off x="4476382" y="503409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Fostamatinib</a:t>
            </a:r>
            <a:endParaRPr lang="de-AT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3F4D72-C407-4FBD-9590-A8FDFB6430D2}"/>
              </a:ext>
            </a:extLst>
          </p:cNvPr>
          <p:cNvGrpSpPr/>
          <p:nvPr/>
        </p:nvGrpSpPr>
        <p:grpSpPr>
          <a:xfrm>
            <a:off x="2657957" y="6130436"/>
            <a:ext cx="3580917" cy="292608"/>
            <a:chOff x="2657957" y="6130436"/>
            <a:chExt cx="3580917" cy="292608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365B2DD-7480-418C-A921-46F35B9E2927}"/>
                </a:ext>
              </a:extLst>
            </p:cNvPr>
            <p:cNvSpPr/>
            <p:nvPr/>
          </p:nvSpPr>
          <p:spPr>
            <a:xfrm>
              <a:off x="2657957" y="6130436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DB07780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C106A935-60E9-42F9-90B3-4B64A3AC0D8C}"/>
                </a:ext>
              </a:extLst>
            </p:cNvPr>
            <p:cNvSpPr/>
            <p:nvPr/>
          </p:nvSpPr>
          <p:spPr>
            <a:xfrm>
              <a:off x="4475881" y="6130436"/>
              <a:ext cx="1762993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Farnesyl</a:t>
              </a:r>
              <a:r>
                <a:rPr lang="de-AT" sz="1400" dirty="0"/>
                <a:t> </a:t>
              </a:r>
              <a:r>
                <a:rPr lang="de-AT" sz="1400" dirty="0" err="1"/>
                <a:t>diphosphate</a:t>
              </a:r>
              <a:endParaRPr lang="de-AT" sz="14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DADFFF2-84E9-496F-9ECA-94BD049BFD62}"/>
              </a:ext>
            </a:extLst>
          </p:cNvPr>
          <p:cNvGrpSpPr/>
          <p:nvPr/>
        </p:nvGrpSpPr>
        <p:grpSpPr>
          <a:xfrm>
            <a:off x="2657957" y="5395603"/>
            <a:ext cx="3564429" cy="292608"/>
            <a:chOff x="2657957" y="5395603"/>
            <a:chExt cx="3564429" cy="292608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76D321C-5E84-4BA0-A67B-4D2DAB4ACCE2}"/>
                </a:ext>
              </a:extLst>
            </p:cNvPr>
            <p:cNvSpPr/>
            <p:nvPr/>
          </p:nvSpPr>
          <p:spPr>
            <a:xfrm>
              <a:off x="2657957" y="539560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DB04216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25D1A881-0EBC-4A10-B2C1-A007DF162E1A}"/>
                </a:ext>
              </a:extLst>
            </p:cNvPr>
            <p:cNvSpPr/>
            <p:nvPr/>
          </p:nvSpPr>
          <p:spPr>
            <a:xfrm>
              <a:off x="4475882" y="539560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Quercetin</a:t>
              </a:r>
              <a:endParaRPr lang="de-AT" sz="1400" dirty="0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F8E1167-4B2C-4EEB-B573-5FB164FBC800}"/>
              </a:ext>
            </a:extLst>
          </p:cNvPr>
          <p:cNvGrpSpPr/>
          <p:nvPr/>
        </p:nvGrpSpPr>
        <p:grpSpPr>
          <a:xfrm>
            <a:off x="2657957" y="5768756"/>
            <a:ext cx="3577129" cy="292608"/>
            <a:chOff x="2657957" y="5768756"/>
            <a:chExt cx="3577129" cy="292608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A080547-4A22-4680-849B-06448172F561}"/>
                </a:ext>
              </a:extLst>
            </p:cNvPr>
            <p:cNvSpPr/>
            <p:nvPr/>
          </p:nvSpPr>
          <p:spPr>
            <a:xfrm>
              <a:off x="2657957" y="5768756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DB12695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256A8590-02F4-4F95-B263-23CFE70DB575}"/>
                </a:ext>
              </a:extLst>
            </p:cNvPr>
            <p:cNvSpPr/>
            <p:nvPr/>
          </p:nvSpPr>
          <p:spPr>
            <a:xfrm>
              <a:off x="4488582" y="5768756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Phenethyl</a:t>
              </a:r>
              <a:r>
                <a:rPr lang="de-AT" sz="1400" dirty="0"/>
                <a:t> </a:t>
              </a:r>
              <a:r>
                <a:rPr lang="de-AT" sz="1400" dirty="0" err="1"/>
                <a:t>Isothi</a:t>
              </a:r>
              <a:r>
                <a:rPr lang="de-AT" sz="1400" dirty="0"/>
                <a:t>…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F3B8554-BB29-4414-B3AD-55C663FCFE19}"/>
              </a:ext>
            </a:extLst>
          </p:cNvPr>
          <p:cNvGrpSpPr/>
          <p:nvPr/>
        </p:nvGrpSpPr>
        <p:grpSpPr>
          <a:xfrm>
            <a:off x="2657957" y="4670928"/>
            <a:ext cx="3564429" cy="292608"/>
            <a:chOff x="2657957" y="4670928"/>
            <a:chExt cx="3564429" cy="292608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8CCFF08-1BBB-4E7E-9222-37756ABF54E8}"/>
                </a:ext>
              </a:extLst>
            </p:cNvPr>
            <p:cNvSpPr/>
            <p:nvPr/>
          </p:nvSpPr>
          <p:spPr>
            <a:xfrm>
              <a:off x="2657957" y="4670928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DB00102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48B58C7-79F7-4A1A-BC18-5802BC074022}"/>
                </a:ext>
              </a:extLst>
            </p:cNvPr>
            <p:cNvSpPr/>
            <p:nvPr/>
          </p:nvSpPr>
          <p:spPr>
            <a:xfrm>
              <a:off x="4475882" y="4670928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Becaplermin</a:t>
              </a:r>
              <a:endParaRPr lang="de-AT" sz="1400" dirty="0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FD160BF-C6F3-4E2E-A694-F993BF043239}"/>
              </a:ext>
            </a:extLst>
          </p:cNvPr>
          <p:cNvGrpSpPr/>
          <p:nvPr/>
        </p:nvGrpSpPr>
        <p:grpSpPr>
          <a:xfrm>
            <a:off x="2657957" y="5037304"/>
            <a:ext cx="3564429" cy="292608"/>
            <a:chOff x="2657957" y="5037304"/>
            <a:chExt cx="3564429" cy="292608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DCD79FA-E4D2-4FBB-9FD9-A09FB3292262}"/>
                </a:ext>
              </a:extLst>
            </p:cNvPr>
            <p:cNvSpPr/>
            <p:nvPr/>
          </p:nvSpPr>
          <p:spPr>
            <a:xfrm>
              <a:off x="2657957" y="503730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DB12010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0BC7E064-EE24-4FF7-AE2A-B24F7D4971E9}"/>
                </a:ext>
              </a:extLst>
            </p:cNvPr>
            <p:cNvSpPr/>
            <p:nvPr/>
          </p:nvSpPr>
          <p:spPr>
            <a:xfrm>
              <a:off x="4475882" y="503730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Fostamatinib</a:t>
              </a:r>
              <a:endParaRPr lang="de-AT" sz="1400" dirty="0"/>
            </a:p>
          </p:txBody>
        </p:sp>
      </p:grp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EBE4930-9381-4046-9A58-3CAE6CE9C3C1}"/>
              </a:ext>
            </a:extLst>
          </p:cNvPr>
          <p:cNvSpPr/>
          <p:nvPr/>
        </p:nvSpPr>
        <p:spPr>
          <a:xfrm>
            <a:off x="845797" y="6484315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GOT1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04A1579-BF8B-4DFB-93AD-562F03BD900E}"/>
              </a:ext>
            </a:extLst>
          </p:cNvPr>
          <p:cNvSpPr/>
          <p:nvPr/>
        </p:nvSpPr>
        <p:spPr>
          <a:xfrm>
            <a:off x="2657957" y="6491493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DB00114 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47A9544-BCB5-463E-83E5-20990A7B5F23}"/>
              </a:ext>
            </a:extLst>
          </p:cNvPr>
          <p:cNvSpPr/>
          <p:nvPr/>
        </p:nvSpPr>
        <p:spPr>
          <a:xfrm>
            <a:off x="4475882" y="648617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Pyridoxal</a:t>
            </a:r>
            <a:r>
              <a:rPr lang="de-AT" sz="1400" dirty="0"/>
              <a:t> </a:t>
            </a:r>
            <a:r>
              <a:rPr lang="de-AT" sz="1400" dirty="0" err="1"/>
              <a:t>phosphate</a:t>
            </a:r>
            <a:endParaRPr lang="de-AT" sz="1400" dirty="0"/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2DA858E-9C6C-4886-B38E-642A2114BA9E}"/>
              </a:ext>
            </a:extLst>
          </p:cNvPr>
          <p:cNvGrpSpPr/>
          <p:nvPr/>
        </p:nvGrpSpPr>
        <p:grpSpPr>
          <a:xfrm>
            <a:off x="2657957" y="6486174"/>
            <a:ext cx="3564429" cy="297927"/>
            <a:chOff x="2657957" y="6486174"/>
            <a:chExt cx="3564429" cy="297927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D928B1E2-7572-471A-95FE-83D0EBC63AE0}"/>
                </a:ext>
              </a:extLst>
            </p:cNvPr>
            <p:cNvSpPr/>
            <p:nvPr/>
          </p:nvSpPr>
          <p:spPr>
            <a:xfrm>
              <a:off x="2657957" y="649149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DB00114 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4BA0913-79C4-4AE0-9000-2A531C15AA4D}"/>
                </a:ext>
              </a:extLst>
            </p:cNvPr>
            <p:cNvSpPr/>
            <p:nvPr/>
          </p:nvSpPr>
          <p:spPr>
            <a:xfrm>
              <a:off x="4475882" y="648617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Pyridoxal</a:t>
              </a:r>
              <a:r>
                <a:rPr lang="de-AT" sz="1400" dirty="0"/>
                <a:t> </a:t>
              </a:r>
              <a:r>
                <a:rPr lang="de-AT" sz="1400" dirty="0" err="1"/>
                <a:t>phosphate</a:t>
              </a:r>
              <a:endParaRPr lang="de-A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263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14857 -0.6238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3120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14922 -0.467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0.14896 -0.4182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44909 -0.409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-2046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45 -0.411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055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45 -0.5729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865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45104 -0.3099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52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83" grpId="0" animBg="1"/>
      <p:bldP spid="88" grpId="0" animBg="1"/>
      <p:bldP spid="97" grpId="0" animBg="1"/>
      <p:bldP spid="98" grpId="0" animBg="1"/>
      <p:bldP spid="107" grpId="0" animBg="1"/>
      <p:bldP spid="108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3B2D1B2-D193-470F-9424-7049E4723E78}"/>
              </a:ext>
            </a:extLst>
          </p:cNvPr>
          <p:cNvGrpSpPr/>
          <p:nvPr/>
        </p:nvGrpSpPr>
        <p:grpSpPr>
          <a:xfrm>
            <a:off x="2657957" y="5036724"/>
            <a:ext cx="3564429" cy="292608"/>
            <a:chOff x="2657957" y="5036724"/>
            <a:chExt cx="3564429" cy="292608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D161C08-8C5C-4588-A801-C411EC9C3D56}"/>
                </a:ext>
              </a:extLst>
            </p:cNvPr>
            <p:cNvSpPr/>
            <p:nvPr/>
          </p:nvSpPr>
          <p:spPr>
            <a:xfrm>
              <a:off x="2657957" y="503672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DB12010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FE1CFA50-1D70-45E0-BE14-A0A4FF161312}"/>
                </a:ext>
              </a:extLst>
            </p:cNvPr>
            <p:cNvSpPr/>
            <p:nvPr/>
          </p:nvSpPr>
          <p:spPr>
            <a:xfrm>
              <a:off x="4475882" y="503672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Fostamatinib</a:t>
              </a:r>
              <a:endParaRPr lang="de-AT" sz="1400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2B76125-A57A-49E7-A14B-16C629B12E94}"/>
              </a:ext>
            </a:extLst>
          </p:cNvPr>
          <p:cNvSpPr/>
          <p:nvPr/>
        </p:nvSpPr>
        <p:spPr>
          <a:xfrm>
            <a:off x="2179015" y="324655"/>
            <a:ext cx="6752447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3.3 add to </a:t>
            </a:r>
            <a:r>
              <a:rPr lang="en-US" sz="1400" dirty="0" err="1">
                <a:solidFill>
                  <a:schemeClr val="tx1"/>
                </a:solidFill>
              </a:rPr>
              <a:t>synlet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5EEBE26-7878-4373-87FB-104DDB1A10D6}"/>
              </a:ext>
            </a:extLst>
          </p:cNvPr>
          <p:cNvSpPr/>
          <p:nvPr/>
        </p:nvSpPr>
        <p:spPr>
          <a:xfrm>
            <a:off x="-11895704" y="1497188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EB7778-A622-4F00-A03F-AFEA34652D2A}"/>
              </a:ext>
            </a:extLst>
          </p:cNvPr>
          <p:cNvSpPr/>
          <p:nvPr/>
        </p:nvSpPr>
        <p:spPr>
          <a:xfrm>
            <a:off x="-10077779" y="1497188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78AEFD-1389-4774-9F70-2508AE9648EA}"/>
              </a:ext>
            </a:extLst>
          </p:cNvPr>
          <p:cNvSpPr/>
          <p:nvPr/>
        </p:nvSpPr>
        <p:spPr>
          <a:xfrm>
            <a:off x="-6438342" y="1487383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21EA6D-E6CC-4838-B341-1D2BE7BBA1C6}"/>
              </a:ext>
            </a:extLst>
          </p:cNvPr>
          <p:cNvSpPr/>
          <p:nvPr/>
        </p:nvSpPr>
        <p:spPr>
          <a:xfrm>
            <a:off x="-4620417" y="1487383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94D6A50-7807-4B93-9CA7-5A472B8C753A}"/>
              </a:ext>
            </a:extLst>
          </p:cNvPr>
          <p:cNvSpPr/>
          <p:nvPr/>
        </p:nvSpPr>
        <p:spPr>
          <a:xfrm>
            <a:off x="-11895704" y="184748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KRAS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F085302-B501-4F33-B677-3EB88CD26857}"/>
              </a:ext>
            </a:extLst>
          </p:cNvPr>
          <p:cNvSpPr/>
          <p:nvPr/>
        </p:nvSpPr>
        <p:spPr>
          <a:xfrm>
            <a:off x="-10077779" y="184748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A2M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5BEA89E-DA7D-471C-BF42-DF482A098195}"/>
              </a:ext>
            </a:extLst>
          </p:cNvPr>
          <p:cNvSpPr/>
          <p:nvPr/>
        </p:nvSpPr>
        <p:spPr>
          <a:xfrm>
            <a:off x="-6438342" y="1837676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68604FF-9B41-4F00-907F-86957A708ED3}"/>
              </a:ext>
            </a:extLst>
          </p:cNvPr>
          <p:cNvSpPr/>
          <p:nvPr/>
        </p:nvSpPr>
        <p:spPr>
          <a:xfrm>
            <a:off x="-4620417" y="1837676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5F1C079-E92E-40D0-9DA6-9E098E9D4387}"/>
              </a:ext>
            </a:extLst>
          </p:cNvPr>
          <p:cNvSpPr/>
          <p:nvPr/>
        </p:nvSpPr>
        <p:spPr>
          <a:xfrm>
            <a:off x="-11895704" y="219777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ACT1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B684BC8-1125-42AA-AACC-0CA0C7CFCE3B}"/>
              </a:ext>
            </a:extLst>
          </p:cNvPr>
          <p:cNvSpPr/>
          <p:nvPr/>
        </p:nvSpPr>
        <p:spPr>
          <a:xfrm>
            <a:off x="-10077779" y="219777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PRK1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DF2397-204C-4518-ACB4-6C4734AD5AB8}"/>
              </a:ext>
            </a:extLst>
          </p:cNvPr>
          <p:cNvSpPr/>
          <p:nvPr/>
        </p:nvSpPr>
        <p:spPr>
          <a:xfrm>
            <a:off x="-6438342" y="2187969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4B8DB11-61C9-4642-B8E0-98114C9EDF11}"/>
              </a:ext>
            </a:extLst>
          </p:cNvPr>
          <p:cNvSpPr/>
          <p:nvPr/>
        </p:nvSpPr>
        <p:spPr>
          <a:xfrm>
            <a:off x="-4620417" y="2187969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8C48FCD-79E7-4FB1-8589-764580AF6BCB}"/>
              </a:ext>
            </a:extLst>
          </p:cNvPr>
          <p:cNvSpPr/>
          <p:nvPr/>
        </p:nvSpPr>
        <p:spPr>
          <a:xfrm>
            <a:off x="-11895704" y="254806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YNG2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2EE5954-EBC5-4CEF-93C5-018AE4610FDD}"/>
              </a:ext>
            </a:extLst>
          </p:cNvPr>
          <p:cNvSpPr/>
          <p:nvPr/>
        </p:nvSpPr>
        <p:spPr>
          <a:xfrm>
            <a:off x="-10077779" y="254806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AAT2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25AF199-C1C1-4B88-9A73-E7AF9DDA9A68}"/>
              </a:ext>
            </a:extLst>
          </p:cNvPr>
          <p:cNvSpPr/>
          <p:nvPr/>
        </p:nvSpPr>
        <p:spPr>
          <a:xfrm>
            <a:off x="-6438342" y="2538262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5582A7B-A9D7-4850-810C-DC0CEADA3F71}"/>
              </a:ext>
            </a:extLst>
          </p:cNvPr>
          <p:cNvSpPr/>
          <p:nvPr/>
        </p:nvSpPr>
        <p:spPr>
          <a:xfrm>
            <a:off x="-4620417" y="2538262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7911484-9932-44BE-870A-EDFD996AA63A}"/>
              </a:ext>
            </a:extLst>
          </p:cNvPr>
          <p:cNvSpPr/>
          <p:nvPr/>
        </p:nvSpPr>
        <p:spPr>
          <a:xfrm>
            <a:off x="-13722481" y="1497188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#</a:t>
            </a:r>
            <a:r>
              <a:rPr lang="de-AT" sz="1400" dirty="0" err="1"/>
              <a:t>BioGRID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ID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BD6B415-1499-4790-9611-B84155E13F10}"/>
              </a:ext>
            </a:extLst>
          </p:cNvPr>
          <p:cNvSpPr/>
          <p:nvPr/>
        </p:nvSpPr>
        <p:spPr>
          <a:xfrm>
            <a:off x="-13722481" y="184748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1414445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DAFA44-7E40-4F64-BCAE-3573777BC2C9}"/>
              </a:ext>
            </a:extLst>
          </p:cNvPr>
          <p:cNvSpPr/>
          <p:nvPr/>
        </p:nvSpPr>
        <p:spPr>
          <a:xfrm>
            <a:off x="-13722481" y="219777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1979284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66E2686-8FBC-47C0-A8C7-151486E498FB}"/>
              </a:ext>
            </a:extLst>
          </p:cNvPr>
          <p:cNvSpPr/>
          <p:nvPr/>
        </p:nvSpPr>
        <p:spPr>
          <a:xfrm>
            <a:off x="-13722481" y="254806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285938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18DA876-B7CB-472C-BE6B-467D885DE156}"/>
              </a:ext>
            </a:extLst>
          </p:cNvPr>
          <p:cNvSpPr/>
          <p:nvPr/>
        </p:nvSpPr>
        <p:spPr>
          <a:xfrm>
            <a:off x="-8265119" y="1492765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Experimental System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DB10522-BABA-4A13-843E-1716A316B79F}"/>
              </a:ext>
            </a:extLst>
          </p:cNvPr>
          <p:cNvSpPr/>
          <p:nvPr/>
        </p:nvSpPr>
        <p:spPr>
          <a:xfrm>
            <a:off x="-8265119" y="1843058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9A99180-65FF-4115-AB71-7C54764F7557}"/>
              </a:ext>
            </a:extLst>
          </p:cNvPr>
          <p:cNvSpPr/>
          <p:nvPr/>
        </p:nvSpPr>
        <p:spPr>
          <a:xfrm>
            <a:off x="-8265119" y="219335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Negative Genetic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7F41EA0-13E2-44A9-A828-D0750D78ADCD}"/>
              </a:ext>
            </a:extLst>
          </p:cNvPr>
          <p:cNvSpPr/>
          <p:nvPr/>
        </p:nvSpPr>
        <p:spPr>
          <a:xfrm>
            <a:off x="-8265119" y="254364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0612758-DD2F-4427-9EC3-45D4449319A2}"/>
              </a:ext>
            </a:extLst>
          </p:cNvPr>
          <p:cNvSpPr/>
          <p:nvPr/>
        </p:nvSpPr>
        <p:spPr>
          <a:xfrm>
            <a:off x="-2814425" y="1487383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Key </a:t>
            </a:r>
            <a:r>
              <a:rPr lang="de-AT" sz="1400" dirty="0" err="1"/>
              <a:t>Interactor</a:t>
            </a:r>
            <a:r>
              <a:rPr lang="de-AT" sz="1400" dirty="0"/>
              <a:t> A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1278017-B4E4-47C4-840E-657A1172A865}"/>
              </a:ext>
            </a:extLst>
          </p:cNvPr>
          <p:cNvSpPr/>
          <p:nvPr/>
        </p:nvSpPr>
        <p:spPr>
          <a:xfrm>
            <a:off x="-996500" y="1487383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Key </a:t>
            </a:r>
            <a:r>
              <a:rPr lang="de-AT" sz="1400" dirty="0" err="1"/>
              <a:t>Interactor</a:t>
            </a:r>
            <a:r>
              <a:rPr lang="de-AT" sz="1400" dirty="0"/>
              <a:t> B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7BE7773-E5B6-4CA1-A494-2FFBE9D94FA3}"/>
              </a:ext>
            </a:extLst>
          </p:cNvPr>
          <p:cNvSpPr/>
          <p:nvPr/>
        </p:nvSpPr>
        <p:spPr>
          <a:xfrm>
            <a:off x="-2814425" y="1837676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9606/KRAS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BC0DE8F-BEBC-4A2D-B7B3-1B9F5E94FA4E}"/>
              </a:ext>
            </a:extLst>
          </p:cNvPr>
          <p:cNvSpPr/>
          <p:nvPr/>
        </p:nvSpPr>
        <p:spPr>
          <a:xfrm>
            <a:off x="-996500" y="1837676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9606/A2M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D0D4FD8-DAC6-41BB-B823-4682F4806124}"/>
              </a:ext>
            </a:extLst>
          </p:cNvPr>
          <p:cNvSpPr/>
          <p:nvPr/>
        </p:nvSpPr>
        <p:spPr>
          <a:xfrm>
            <a:off x="-2814425" y="2187969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559292/ACT1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93BFFCE-650E-4FA0-94E7-20F4F83FD9B6}"/>
              </a:ext>
            </a:extLst>
          </p:cNvPr>
          <p:cNvSpPr/>
          <p:nvPr/>
        </p:nvSpPr>
        <p:spPr>
          <a:xfrm>
            <a:off x="-996500" y="2187969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559292/PRK1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E1E6152-768C-4A35-863D-DEC695930867}"/>
              </a:ext>
            </a:extLst>
          </p:cNvPr>
          <p:cNvSpPr/>
          <p:nvPr/>
        </p:nvSpPr>
        <p:spPr>
          <a:xfrm>
            <a:off x="-2814425" y="2538262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559292/YNG2</a:t>
            </a:r>
            <a:endParaRPr lang="de-AT" sz="14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84EDAD-62E8-4785-A347-045DB98F183F}"/>
              </a:ext>
            </a:extLst>
          </p:cNvPr>
          <p:cNvSpPr/>
          <p:nvPr/>
        </p:nvSpPr>
        <p:spPr>
          <a:xfrm>
            <a:off x="-983800" y="2538262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559292/AAT2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1002D9D-91E5-4A10-B266-4B4978DA262E}"/>
              </a:ext>
            </a:extLst>
          </p:cNvPr>
          <p:cNvSpPr/>
          <p:nvPr/>
        </p:nvSpPr>
        <p:spPr>
          <a:xfrm>
            <a:off x="821425" y="1487383"/>
            <a:ext cx="1770876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human_gene_symbol</a:t>
            </a:r>
            <a:endParaRPr lang="de-AT" sz="14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2DFFC48-475A-46CA-9102-E6EFD5FB1F85}"/>
              </a:ext>
            </a:extLst>
          </p:cNvPr>
          <p:cNvSpPr/>
          <p:nvPr/>
        </p:nvSpPr>
        <p:spPr>
          <a:xfrm>
            <a:off x="2663722" y="1486424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human_gene_symbol</a:t>
            </a:r>
            <a:endParaRPr lang="de-AT" sz="14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73C3BF6-B8B6-43BC-935E-BB19AB3C9336}"/>
              </a:ext>
            </a:extLst>
          </p:cNvPr>
          <p:cNvSpPr/>
          <p:nvPr/>
        </p:nvSpPr>
        <p:spPr>
          <a:xfrm>
            <a:off x="845797" y="1852800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KRAS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8B44BB2-F87E-4B6A-9A9B-A6BB37F4A966}"/>
              </a:ext>
            </a:extLst>
          </p:cNvPr>
          <p:cNvSpPr/>
          <p:nvPr/>
        </p:nvSpPr>
        <p:spPr>
          <a:xfrm>
            <a:off x="2663722" y="1852800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A2M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82AFD19-AEE6-4047-9ADC-CBBAA058E6D2}"/>
              </a:ext>
            </a:extLst>
          </p:cNvPr>
          <p:cNvSpPr/>
          <p:nvPr/>
        </p:nvSpPr>
        <p:spPr>
          <a:xfrm>
            <a:off x="845797" y="2203093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ACTB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50B4EE8-A090-4737-B77C-B18D6C0023B2}"/>
              </a:ext>
            </a:extLst>
          </p:cNvPr>
          <p:cNvSpPr/>
          <p:nvPr/>
        </p:nvSpPr>
        <p:spPr>
          <a:xfrm>
            <a:off x="2663722" y="2203093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AAK1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93AC97F-77A9-4549-8802-92927DCF1787}"/>
              </a:ext>
            </a:extLst>
          </p:cNvPr>
          <p:cNvSpPr/>
          <p:nvPr/>
        </p:nvSpPr>
        <p:spPr>
          <a:xfrm>
            <a:off x="845797" y="2553386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ING3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E297C58-A9D7-48FC-A2F5-ADAD71D3EB22}"/>
              </a:ext>
            </a:extLst>
          </p:cNvPr>
          <p:cNvSpPr/>
          <p:nvPr/>
        </p:nvSpPr>
        <p:spPr>
          <a:xfrm>
            <a:off x="2663722" y="254806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GOT1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5EB5C55-1BCB-4454-90DF-EA7DBE477A0A}"/>
              </a:ext>
            </a:extLst>
          </p:cNvPr>
          <p:cNvSpPr/>
          <p:nvPr/>
        </p:nvSpPr>
        <p:spPr>
          <a:xfrm>
            <a:off x="4476382" y="1486424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BB1DB0D-7B89-41B2-9CC2-D16645874D8B}"/>
              </a:ext>
            </a:extLst>
          </p:cNvPr>
          <p:cNvSpPr/>
          <p:nvPr/>
        </p:nvSpPr>
        <p:spPr>
          <a:xfrm>
            <a:off x="6294307" y="1486424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Common </a:t>
            </a:r>
            <a:r>
              <a:rPr lang="de-AT" sz="1400" dirty="0" err="1"/>
              <a:t>name</a:t>
            </a:r>
            <a:endParaRPr lang="de-AT" sz="1400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90CB46C-1F84-4A9E-B251-F5088789B3E6}"/>
              </a:ext>
            </a:extLst>
          </p:cNvPr>
          <p:cNvSpPr/>
          <p:nvPr/>
        </p:nvSpPr>
        <p:spPr>
          <a:xfrm>
            <a:off x="8112232" y="1486424"/>
            <a:ext cx="1770876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75A6CDC-C03B-4423-8ADE-B7565432001B}"/>
              </a:ext>
            </a:extLst>
          </p:cNvPr>
          <p:cNvSpPr/>
          <p:nvPr/>
        </p:nvSpPr>
        <p:spPr>
          <a:xfrm>
            <a:off x="9954529" y="1485465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Common </a:t>
            </a:r>
            <a:r>
              <a:rPr lang="de-AT" sz="1400" dirty="0" err="1"/>
              <a:t>name</a:t>
            </a:r>
            <a:endParaRPr lang="de-AT" sz="1400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17A947A-55B3-4013-BFF0-07C521F6C297}"/>
              </a:ext>
            </a:extLst>
          </p:cNvPr>
          <p:cNvSpPr/>
          <p:nvPr/>
        </p:nvSpPr>
        <p:spPr>
          <a:xfrm>
            <a:off x="4476382" y="184748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DB07780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9116DDB-8B21-4F03-8254-7FC49F288BA3}"/>
              </a:ext>
            </a:extLst>
          </p:cNvPr>
          <p:cNvSpPr/>
          <p:nvPr/>
        </p:nvSpPr>
        <p:spPr>
          <a:xfrm>
            <a:off x="6294307" y="184748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Farnesyl</a:t>
            </a:r>
            <a:r>
              <a:rPr lang="de-AT" sz="1400" dirty="0"/>
              <a:t> </a:t>
            </a:r>
            <a:r>
              <a:rPr lang="de-AT" sz="1400" dirty="0" err="1"/>
              <a:t>diphosphate</a:t>
            </a:r>
            <a:endParaRPr lang="de-AT" sz="14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EF87DF9-E8D4-4AE9-B293-10F32428FBC4}"/>
              </a:ext>
            </a:extLst>
          </p:cNvPr>
          <p:cNvSpPr/>
          <p:nvPr/>
        </p:nvSpPr>
        <p:spPr>
          <a:xfrm>
            <a:off x="4476382" y="219777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DB04216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866573E-F6FC-41BC-B502-8027889C8217}"/>
              </a:ext>
            </a:extLst>
          </p:cNvPr>
          <p:cNvSpPr/>
          <p:nvPr/>
        </p:nvSpPr>
        <p:spPr>
          <a:xfrm>
            <a:off x="6294307" y="219777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Quercetin</a:t>
            </a:r>
            <a:endParaRPr lang="de-AT" sz="14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E344203-D1B7-4996-9CDB-E607B65F3EA9}"/>
              </a:ext>
            </a:extLst>
          </p:cNvPr>
          <p:cNvSpPr/>
          <p:nvPr/>
        </p:nvSpPr>
        <p:spPr>
          <a:xfrm>
            <a:off x="8136604" y="1862605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DB00102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949682C-47BE-491C-9C41-D0F156E2416D}"/>
              </a:ext>
            </a:extLst>
          </p:cNvPr>
          <p:cNvSpPr/>
          <p:nvPr/>
        </p:nvSpPr>
        <p:spPr>
          <a:xfrm>
            <a:off x="9954529" y="1862605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Becaplermin</a:t>
            </a:r>
            <a:endParaRPr lang="de-AT" sz="1400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B93144C-A077-411A-8C7F-B0051B3CCDF6}"/>
              </a:ext>
            </a:extLst>
          </p:cNvPr>
          <p:cNvSpPr/>
          <p:nvPr/>
        </p:nvSpPr>
        <p:spPr>
          <a:xfrm>
            <a:off x="8136604" y="2212898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DB12010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873BBD5-DA70-456F-83EB-9CD813ECD440}"/>
              </a:ext>
            </a:extLst>
          </p:cNvPr>
          <p:cNvSpPr/>
          <p:nvPr/>
        </p:nvSpPr>
        <p:spPr>
          <a:xfrm>
            <a:off x="9954529" y="2212898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Fostamatinib</a:t>
            </a:r>
            <a:endParaRPr lang="de-AT" sz="1400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2DA05CC-4960-46E6-BA72-F15C0BFC8A3A}"/>
              </a:ext>
            </a:extLst>
          </p:cNvPr>
          <p:cNvSpPr/>
          <p:nvPr/>
        </p:nvSpPr>
        <p:spPr>
          <a:xfrm>
            <a:off x="8136604" y="256319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DB00114 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00EAA64-5033-4B69-9B19-8B8BADC0CFF6}"/>
              </a:ext>
            </a:extLst>
          </p:cNvPr>
          <p:cNvSpPr/>
          <p:nvPr/>
        </p:nvSpPr>
        <p:spPr>
          <a:xfrm>
            <a:off x="9954529" y="2557872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Pyridoxal</a:t>
            </a:r>
            <a:r>
              <a:rPr lang="de-AT" sz="1400" dirty="0"/>
              <a:t> </a:t>
            </a:r>
            <a:r>
              <a:rPr lang="de-AT" sz="1400" dirty="0" err="1"/>
              <a:t>phosphate</a:t>
            </a:r>
            <a:endParaRPr lang="de-AT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59CF6A-212A-41DB-A1A2-4B0B8068C09F}"/>
              </a:ext>
            </a:extLst>
          </p:cNvPr>
          <p:cNvGrpSpPr/>
          <p:nvPr/>
        </p:nvGrpSpPr>
        <p:grpSpPr>
          <a:xfrm>
            <a:off x="-13722481" y="2888555"/>
            <a:ext cx="25423514" cy="317537"/>
            <a:chOff x="-13722481" y="2888555"/>
            <a:chExt cx="25423514" cy="317537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38C4C3B-6B3D-4777-80E0-D119F3893CE6}"/>
                </a:ext>
              </a:extLst>
            </p:cNvPr>
            <p:cNvSpPr/>
            <p:nvPr/>
          </p:nvSpPr>
          <p:spPr>
            <a:xfrm>
              <a:off x="-11895704" y="289836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ACT1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8CA47A-7E71-4607-B024-CF916383271F}"/>
                </a:ext>
              </a:extLst>
            </p:cNvPr>
            <p:cNvSpPr/>
            <p:nvPr/>
          </p:nvSpPr>
          <p:spPr>
            <a:xfrm>
              <a:off x="-10077779" y="289836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PRK1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E871090-3A14-47AF-A2F5-F3E711C501E6}"/>
                </a:ext>
              </a:extLst>
            </p:cNvPr>
            <p:cNvSpPr/>
            <p:nvPr/>
          </p:nvSpPr>
          <p:spPr>
            <a:xfrm>
              <a:off x="-6438342" y="2888555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5458167-F0A9-40AE-A4DE-AFDFC0C8F019}"/>
                </a:ext>
              </a:extLst>
            </p:cNvPr>
            <p:cNvSpPr/>
            <p:nvPr/>
          </p:nvSpPr>
          <p:spPr>
            <a:xfrm>
              <a:off x="-4620417" y="2888555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A7FF929-ED70-496A-876F-7990B9DC1B85}"/>
                </a:ext>
              </a:extLst>
            </p:cNvPr>
            <p:cNvSpPr/>
            <p:nvPr/>
          </p:nvSpPr>
          <p:spPr>
            <a:xfrm>
              <a:off x="-13722481" y="289836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1979284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CCD21E9-D18A-4AF8-9B93-D299C11D3944}"/>
                </a:ext>
              </a:extLst>
            </p:cNvPr>
            <p:cNvSpPr/>
            <p:nvPr/>
          </p:nvSpPr>
          <p:spPr>
            <a:xfrm>
              <a:off x="-8265119" y="2893937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Negative Genetic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23BF950-66E9-4CA0-B2D2-FB507A903641}"/>
                </a:ext>
              </a:extLst>
            </p:cNvPr>
            <p:cNvSpPr/>
            <p:nvPr/>
          </p:nvSpPr>
          <p:spPr>
            <a:xfrm>
              <a:off x="-2814425" y="2888555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559292/ACT1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6E89663-648D-4454-9095-74B3A7AAA1DA}"/>
                </a:ext>
              </a:extLst>
            </p:cNvPr>
            <p:cNvSpPr/>
            <p:nvPr/>
          </p:nvSpPr>
          <p:spPr>
            <a:xfrm>
              <a:off x="-983800" y="2888555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559292/PRK1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1823BE0-0D1D-45BB-BE51-FB7F08B71832}"/>
                </a:ext>
              </a:extLst>
            </p:cNvPr>
            <p:cNvSpPr/>
            <p:nvPr/>
          </p:nvSpPr>
          <p:spPr>
            <a:xfrm>
              <a:off x="845797" y="2903679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ACTB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401DFFA-54A7-4EF6-85F1-2D17DB63BBEE}"/>
                </a:ext>
              </a:extLst>
            </p:cNvPr>
            <p:cNvSpPr/>
            <p:nvPr/>
          </p:nvSpPr>
          <p:spPr>
            <a:xfrm>
              <a:off x="2663722" y="289836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AAK1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CE6AA5F-14D6-41DA-85BA-3FAC2700E248}"/>
                </a:ext>
              </a:extLst>
            </p:cNvPr>
            <p:cNvSpPr/>
            <p:nvPr/>
          </p:nvSpPr>
          <p:spPr>
            <a:xfrm>
              <a:off x="4476382" y="289836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DB12695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3CACACD5-8D95-423B-B7CF-5A26E77DC559}"/>
                </a:ext>
              </a:extLst>
            </p:cNvPr>
            <p:cNvSpPr/>
            <p:nvPr/>
          </p:nvSpPr>
          <p:spPr>
            <a:xfrm>
              <a:off x="6307007" y="2898360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Phenethyl</a:t>
              </a:r>
              <a:r>
                <a:rPr lang="de-AT" sz="1400" dirty="0"/>
                <a:t> </a:t>
              </a:r>
              <a:r>
                <a:rPr lang="de-AT" sz="1400" dirty="0" err="1"/>
                <a:t>Isothi</a:t>
              </a:r>
              <a:r>
                <a:rPr lang="de-AT" sz="1400" dirty="0"/>
                <a:t>…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9BD4DBB-1A06-4541-988C-8201C1C23E4F}"/>
                </a:ext>
              </a:extLst>
            </p:cNvPr>
            <p:cNvSpPr/>
            <p:nvPr/>
          </p:nvSpPr>
          <p:spPr>
            <a:xfrm>
              <a:off x="8136604" y="291348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DB12010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7F516C5C-F398-47FA-A6EB-ACF6456D60D1}"/>
                </a:ext>
              </a:extLst>
            </p:cNvPr>
            <p:cNvSpPr/>
            <p:nvPr/>
          </p:nvSpPr>
          <p:spPr>
            <a:xfrm>
              <a:off x="9954529" y="2908165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Fostamatinib</a:t>
              </a:r>
              <a:endParaRPr lang="de-AT" sz="1400" dirty="0"/>
            </a:p>
          </p:txBody>
        </p:sp>
      </p:grp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47AD596-0271-4FEE-94C6-6574C6AB9FD5}"/>
              </a:ext>
            </a:extLst>
          </p:cNvPr>
          <p:cNvSpPr/>
          <p:nvPr/>
        </p:nvSpPr>
        <p:spPr>
          <a:xfrm>
            <a:off x="845797" y="4306259"/>
            <a:ext cx="1746504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Gene Name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7FA3482-D92E-4057-9025-49DF64266F7D}"/>
              </a:ext>
            </a:extLst>
          </p:cNvPr>
          <p:cNvSpPr/>
          <p:nvPr/>
        </p:nvSpPr>
        <p:spPr>
          <a:xfrm>
            <a:off x="2663722" y="4306259"/>
            <a:ext cx="1741239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492A0C-3009-4C9D-8CBF-9ECFA16CD983}"/>
              </a:ext>
            </a:extLst>
          </p:cNvPr>
          <p:cNvSpPr/>
          <p:nvPr/>
        </p:nvSpPr>
        <p:spPr>
          <a:xfrm>
            <a:off x="4476383" y="4305300"/>
            <a:ext cx="1741240" cy="29260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Common </a:t>
            </a:r>
            <a:r>
              <a:rPr lang="de-AT" sz="1400" dirty="0" err="1"/>
              <a:t>name</a:t>
            </a:r>
            <a:endParaRPr lang="de-AT" sz="1400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5397468-6832-42DF-8D94-A051C6FF8EC1}"/>
              </a:ext>
            </a:extLst>
          </p:cNvPr>
          <p:cNvSpPr/>
          <p:nvPr/>
        </p:nvSpPr>
        <p:spPr>
          <a:xfrm>
            <a:off x="845797" y="6127229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KRAS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AB2C9C0-65AD-4550-B45E-4E3A5D6E44E8}"/>
              </a:ext>
            </a:extLst>
          </p:cNvPr>
          <p:cNvSpPr/>
          <p:nvPr/>
        </p:nvSpPr>
        <p:spPr>
          <a:xfrm>
            <a:off x="2658457" y="6127229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DB07780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B2DABAA-149A-4685-91C9-DC4F28AF5BE0}"/>
              </a:ext>
            </a:extLst>
          </p:cNvPr>
          <p:cNvSpPr/>
          <p:nvPr/>
        </p:nvSpPr>
        <p:spPr>
          <a:xfrm>
            <a:off x="4476381" y="6127229"/>
            <a:ext cx="1762993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Farnesyl</a:t>
            </a:r>
            <a:r>
              <a:rPr lang="de-AT" sz="1400" dirty="0"/>
              <a:t> </a:t>
            </a:r>
            <a:r>
              <a:rPr lang="de-AT" sz="1400" dirty="0" err="1"/>
              <a:t>diphosphate</a:t>
            </a:r>
            <a:endParaRPr lang="de-AT" sz="1400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8F2F7A1-FE0D-4C6B-AD5B-57C87F07BEB3}"/>
              </a:ext>
            </a:extLst>
          </p:cNvPr>
          <p:cNvSpPr/>
          <p:nvPr/>
        </p:nvSpPr>
        <p:spPr>
          <a:xfrm>
            <a:off x="845797" y="5392396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ACTB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8E5A242-78FA-4430-BE67-4FA931F1F621}"/>
              </a:ext>
            </a:extLst>
          </p:cNvPr>
          <p:cNvSpPr/>
          <p:nvPr/>
        </p:nvSpPr>
        <p:spPr>
          <a:xfrm>
            <a:off x="2658457" y="5392396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DB04216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86622F5-2B84-456E-9044-F9F9C13EC2A9}"/>
              </a:ext>
            </a:extLst>
          </p:cNvPr>
          <p:cNvSpPr/>
          <p:nvPr/>
        </p:nvSpPr>
        <p:spPr>
          <a:xfrm>
            <a:off x="4476382" y="5392396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Quercetin</a:t>
            </a:r>
            <a:endParaRPr lang="de-AT" sz="14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C2FA4BF-DE1C-42E0-9BAD-221B0A38C299}"/>
              </a:ext>
            </a:extLst>
          </p:cNvPr>
          <p:cNvSpPr/>
          <p:nvPr/>
        </p:nvSpPr>
        <p:spPr>
          <a:xfrm>
            <a:off x="845797" y="5765549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ACTB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DEAE8FB6-C8D6-46E8-9161-FBD5E69CAE9A}"/>
              </a:ext>
            </a:extLst>
          </p:cNvPr>
          <p:cNvSpPr/>
          <p:nvPr/>
        </p:nvSpPr>
        <p:spPr>
          <a:xfrm>
            <a:off x="2658457" y="5765549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DB12695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BD7D555-FBFD-49F8-AF15-8ABA2E853C19}"/>
              </a:ext>
            </a:extLst>
          </p:cNvPr>
          <p:cNvSpPr/>
          <p:nvPr/>
        </p:nvSpPr>
        <p:spPr>
          <a:xfrm>
            <a:off x="4489082" y="5765549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Phenethyl</a:t>
            </a:r>
            <a:r>
              <a:rPr lang="de-AT" sz="1400" dirty="0"/>
              <a:t> </a:t>
            </a:r>
            <a:r>
              <a:rPr lang="de-AT" sz="1400" dirty="0" err="1"/>
              <a:t>Isothi</a:t>
            </a:r>
            <a:r>
              <a:rPr lang="de-AT" sz="1400" dirty="0"/>
              <a:t>…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BB747DB-EBD5-4D07-8627-4B62E46194B9}"/>
              </a:ext>
            </a:extLst>
          </p:cNvPr>
          <p:cNvSpPr/>
          <p:nvPr/>
        </p:nvSpPr>
        <p:spPr>
          <a:xfrm>
            <a:off x="845797" y="4666165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A2M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9598601-B512-4287-AA26-335633BA40F7}"/>
              </a:ext>
            </a:extLst>
          </p:cNvPr>
          <p:cNvSpPr/>
          <p:nvPr/>
        </p:nvSpPr>
        <p:spPr>
          <a:xfrm>
            <a:off x="2658457" y="466772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DB00102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AC2FD4F-A53B-468F-B5EE-867F4BCA671B}"/>
              </a:ext>
            </a:extLst>
          </p:cNvPr>
          <p:cNvSpPr/>
          <p:nvPr/>
        </p:nvSpPr>
        <p:spPr>
          <a:xfrm>
            <a:off x="4476382" y="466772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Becaplermin</a:t>
            </a:r>
            <a:endParaRPr lang="de-AT" sz="1400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89C75E8-CB25-4B66-9260-EDEB5915DF20}"/>
              </a:ext>
            </a:extLst>
          </p:cNvPr>
          <p:cNvSpPr/>
          <p:nvPr/>
        </p:nvSpPr>
        <p:spPr>
          <a:xfrm>
            <a:off x="845797" y="5032541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AAK1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68B582B-2C68-4A5A-89F3-BB03D59F4A98}"/>
              </a:ext>
            </a:extLst>
          </p:cNvPr>
          <p:cNvSpPr/>
          <p:nvPr/>
        </p:nvSpPr>
        <p:spPr>
          <a:xfrm>
            <a:off x="2658457" y="503409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DB12010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65E1014C-4EE7-4949-A070-37D97709650D}"/>
              </a:ext>
            </a:extLst>
          </p:cNvPr>
          <p:cNvSpPr/>
          <p:nvPr/>
        </p:nvSpPr>
        <p:spPr>
          <a:xfrm>
            <a:off x="4476382" y="5034097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Fostamatinib</a:t>
            </a:r>
            <a:endParaRPr lang="de-AT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3F4D72-C407-4FBD-9590-A8FDFB6430D2}"/>
              </a:ext>
            </a:extLst>
          </p:cNvPr>
          <p:cNvGrpSpPr/>
          <p:nvPr/>
        </p:nvGrpSpPr>
        <p:grpSpPr>
          <a:xfrm>
            <a:off x="2657957" y="6130436"/>
            <a:ext cx="3580917" cy="292608"/>
            <a:chOff x="2657957" y="6130436"/>
            <a:chExt cx="3580917" cy="292608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365B2DD-7480-418C-A921-46F35B9E2927}"/>
                </a:ext>
              </a:extLst>
            </p:cNvPr>
            <p:cNvSpPr/>
            <p:nvPr/>
          </p:nvSpPr>
          <p:spPr>
            <a:xfrm>
              <a:off x="2657957" y="6130436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DB07780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C106A935-60E9-42F9-90B3-4B64A3AC0D8C}"/>
                </a:ext>
              </a:extLst>
            </p:cNvPr>
            <p:cNvSpPr/>
            <p:nvPr/>
          </p:nvSpPr>
          <p:spPr>
            <a:xfrm>
              <a:off x="4475881" y="6130436"/>
              <a:ext cx="1762993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Farnesyl</a:t>
              </a:r>
              <a:r>
                <a:rPr lang="de-AT" sz="1400" dirty="0"/>
                <a:t> </a:t>
              </a:r>
              <a:r>
                <a:rPr lang="de-AT" sz="1400" dirty="0" err="1"/>
                <a:t>diphosphate</a:t>
              </a:r>
              <a:endParaRPr lang="de-AT" sz="14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DADFFF2-84E9-496F-9ECA-94BD049BFD62}"/>
              </a:ext>
            </a:extLst>
          </p:cNvPr>
          <p:cNvGrpSpPr/>
          <p:nvPr/>
        </p:nvGrpSpPr>
        <p:grpSpPr>
          <a:xfrm>
            <a:off x="2657957" y="5395603"/>
            <a:ext cx="3564429" cy="292608"/>
            <a:chOff x="2657957" y="5395603"/>
            <a:chExt cx="3564429" cy="292608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76D321C-5E84-4BA0-A67B-4D2DAB4ACCE2}"/>
                </a:ext>
              </a:extLst>
            </p:cNvPr>
            <p:cNvSpPr/>
            <p:nvPr/>
          </p:nvSpPr>
          <p:spPr>
            <a:xfrm>
              <a:off x="2657957" y="539560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DB04216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25D1A881-0EBC-4A10-B2C1-A007DF162E1A}"/>
                </a:ext>
              </a:extLst>
            </p:cNvPr>
            <p:cNvSpPr/>
            <p:nvPr/>
          </p:nvSpPr>
          <p:spPr>
            <a:xfrm>
              <a:off x="4475882" y="539560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Quercetin</a:t>
              </a:r>
              <a:endParaRPr lang="de-AT" sz="1400" dirty="0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F8E1167-4B2C-4EEB-B573-5FB164FBC800}"/>
              </a:ext>
            </a:extLst>
          </p:cNvPr>
          <p:cNvGrpSpPr/>
          <p:nvPr/>
        </p:nvGrpSpPr>
        <p:grpSpPr>
          <a:xfrm>
            <a:off x="2657957" y="5768756"/>
            <a:ext cx="3577129" cy="292608"/>
            <a:chOff x="2657957" y="5768756"/>
            <a:chExt cx="3577129" cy="292608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A080547-4A22-4680-849B-06448172F561}"/>
                </a:ext>
              </a:extLst>
            </p:cNvPr>
            <p:cNvSpPr/>
            <p:nvPr/>
          </p:nvSpPr>
          <p:spPr>
            <a:xfrm>
              <a:off x="2657957" y="5768756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DB12695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256A8590-02F4-4F95-B263-23CFE70DB575}"/>
                </a:ext>
              </a:extLst>
            </p:cNvPr>
            <p:cNvSpPr/>
            <p:nvPr/>
          </p:nvSpPr>
          <p:spPr>
            <a:xfrm>
              <a:off x="4488582" y="5768756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Phenethyl</a:t>
              </a:r>
              <a:r>
                <a:rPr lang="de-AT" sz="1400" dirty="0"/>
                <a:t> </a:t>
              </a:r>
              <a:r>
                <a:rPr lang="de-AT" sz="1400" dirty="0" err="1"/>
                <a:t>Isothi</a:t>
              </a:r>
              <a:r>
                <a:rPr lang="de-AT" sz="1400" dirty="0"/>
                <a:t>…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F3B8554-BB29-4414-B3AD-55C663FCFE19}"/>
              </a:ext>
            </a:extLst>
          </p:cNvPr>
          <p:cNvGrpSpPr/>
          <p:nvPr/>
        </p:nvGrpSpPr>
        <p:grpSpPr>
          <a:xfrm>
            <a:off x="2657957" y="4670928"/>
            <a:ext cx="3564429" cy="292608"/>
            <a:chOff x="2657957" y="4670928"/>
            <a:chExt cx="3564429" cy="292608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8CCFF08-1BBB-4E7E-9222-37756ABF54E8}"/>
                </a:ext>
              </a:extLst>
            </p:cNvPr>
            <p:cNvSpPr/>
            <p:nvPr/>
          </p:nvSpPr>
          <p:spPr>
            <a:xfrm>
              <a:off x="2657957" y="4670928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DB00102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48B58C7-79F7-4A1A-BC18-5802BC074022}"/>
                </a:ext>
              </a:extLst>
            </p:cNvPr>
            <p:cNvSpPr/>
            <p:nvPr/>
          </p:nvSpPr>
          <p:spPr>
            <a:xfrm>
              <a:off x="4475882" y="4670928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Becaplermin</a:t>
              </a:r>
              <a:endParaRPr lang="de-AT" sz="1400" dirty="0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FD160BF-C6F3-4E2E-A694-F993BF043239}"/>
              </a:ext>
            </a:extLst>
          </p:cNvPr>
          <p:cNvGrpSpPr/>
          <p:nvPr/>
        </p:nvGrpSpPr>
        <p:grpSpPr>
          <a:xfrm>
            <a:off x="2657957" y="5037304"/>
            <a:ext cx="3564429" cy="292608"/>
            <a:chOff x="2657957" y="5037304"/>
            <a:chExt cx="3564429" cy="292608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DCD79FA-E4D2-4FBB-9FD9-A09FB3292262}"/>
                </a:ext>
              </a:extLst>
            </p:cNvPr>
            <p:cNvSpPr/>
            <p:nvPr/>
          </p:nvSpPr>
          <p:spPr>
            <a:xfrm>
              <a:off x="2657957" y="503730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DB12010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0BC7E064-EE24-4FF7-AE2A-B24F7D4971E9}"/>
                </a:ext>
              </a:extLst>
            </p:cNvPr>
            <p:cNvSpPr/>
            <p:nvPr/>
          </p:nvSpPr>
          <p:spPr>
            <a:xfrm>
              <a:off x="4475882" y="503730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Fostamatinib</a:t>
              </a:r>
              <a:endParaRPr lang="de-AT" sz="1400" dirty="0"/>
            </a:p>
          </p:txBody>
        </p:sp>
      </p:grp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EBE4930-9381-4046-9A58-3CAE6CE9C3C1}"/>
              </a:ext>
            </a:extLst>
          </p:cNvPr>
          <p:cNvSpPr/>
          <p:nvPr/>
        </p:nvSpPr>
        <p:spPr>
          <a:xfrm>
            <a:off x="845797" y="6484315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GOT1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04A1579-BF8B-4DFB-93AD-562F03BD900E}"/>
              </a:ext>
            </a:extLst>
          </p:cNvPr>
          <p:cNvSpPr/>
          <p:nvPr/>
        </p:nvSpPr>
        <p:spPr>
          <a:xfrm>
            <a:off x="2657957" y="6491493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DB00114 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47A9544-BCB5-463E-83E5-20990A7B5F23}"/>
              </a:ext>
            </a:extLst>
          </p:cNvPr>
          <p:cNvSpPr/>
          <p:nvPr/>
        </p:nvSpPr>
        <p:spPr>
          <a:xfrm>
            <a:off x="4475882" y="6486174"/>
            <a:ext cx="1746504" cy="2926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Pyridoxal</a:t>
            </a:r>
            <a:r>
              <a:rPr lang="de-AT" sz="1400" dirty="0"/>
              <a:t> </a:t>
            </a:r>
            <a:r>
              <a:rPr lang="de-AT" sz="1400" dirty="0" err="1"/>
              <a:t>phosphate</a:t>
            </a:r>
            <a:endParaRPr lang="de-AT" sz="1400" dirty="0"/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2DA858E-9C6C-4886-B38E-642A2114BA9E}"/>
              </a:ext>
            </a:extLst>
          </p:cNvPr>
          <p:cNvGrpSpPr/>
          <p:nvPr/>
        </p:nvGrpSpPr>
        <p:grpSpPr>
          <a:xfrm>
            <a:off x="2657957" y="6486174"/>
            <a:ext cx="3564429" cy="297927"/>
            <a:chOff x="2657957" y="6486174"/>
            <a:chExt cx="3564429" cy="297927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D928B1E2-7572-471A-95FE-83D0EBC63AE0}"/>
                </a:ext>
              </a:extLst>
            </p:cNvPr>
            <p:cNvSpPr/>
            <p:nvPr/>
          </p:nvSpPr>
          <p:spPr>
            <a:xfrm>
              <a:off x="2657957" y="6491493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DB00114 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4BA0913-79C4-4AE0-9000-2A531C15AA4D}"/>
                </a:ext>
              </a:extLst>
            </p:cNvPr>
            <p:cNvSpPr/>
            <p:nvPr/>
          </p:nvSpPr>
          <p:spPr>
            <a:xfrm>
              <a:off x="4475882" y="6486174"/>
              <a:ext cx="1746504" cy="2926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Pyridoxal</a:t>
              </a:r>
              <a:r>
                <a:rPr lang="de-AT" sz="1400" dirty="0"/>
                <a:t> </a:t>
              </a:r>
              <a:r>
                <a:rPr lang="de-AT" sz="1400" dirty="0" err="1"/>
                <a:t>phosphate</a:t>
              </a:r>
              <a:endParaRPr lang="de-A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84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00013 -0.0520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82" grpId="0" animBg="1"/>
      <p:bldP spid="87" grpId="0" animBg="1"/>
      <p:bldP spid="95" grpId="0" animBg="1"/>
      <p:bldP spid="96" grpId="0" animBg="1"/>
      <p:bldP spid="105" grpId="0" animBg="1"/>
      <p:bldP spid="106" grpId="0" animBg="1"/>
      <p:bldP spid="134" grpId="0" animBg="1"/>
      <p:bldP spid="1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B76125-A57A-49E7-A14B-16C629B12E94}"/>
              </a:ext>
            </a:extLst>
          </p:cNvPr>
          <p:cNvSpPr/>
          <p:nvPr/>
        </p:nvSpPr>
        <p:spPr>
          <a:xfrm>
            <a:off x="407365" y="324655"/>
            <a:ext cx="6752447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4 retrieve drugs  (from clinical trials)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06E03-59DC-488A-BE4C-35445A60EB26}"/>
              </a:ext>
            </a:extLst>
          </p:cNvPr>
          <p:cNvSpPr txBox="1"/>
          <p:nvPr/>
        </p:nvSpPr>
        <p:spPr>
          <a:xfrm>
            <a:off x="483870" y="1169670"/>
            <a:ext cx="10074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Two</a:t>
            </a:r>
            <a:r>
              <a:rPr lang="de-AT" dirty="0"/>
              <a:t> </a:t>
            </a:r>
            <a:r>
              <a:rPr lang="de-AT" dirty="0" err="1"/>
              <a:t>main</a:t>
            </a:r>
            <a:r>
              <a:rPr lang="de-AT" dirty="0"/>
              <a:t> </a:t>
            </a:r>
            <a:r>
              <a:rPr lang="de-AT" dirty="0" err="1"/>
              <a:t>sources</a:t>
            </a:r>
            <a:r>
              <a:rPr lang="de-AT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Clinical </a:t>
            </a:r>
            <a:r>
              <a:rPr lang="de-AT" dirty="0" err="1"/>
              <a:t>guidelines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Clinicaltrials.gov (</a:t>
            </a:r>
            <a:r>
              <a:rPr lang="de-AT" dirty="0" err="1"/>
              <a:t>video</a:t>
            </a:r>
            <a:r>
              <a:rPr lang="de-AT" dirty="0"/>
              <a:t> on </a:t>
            </a:r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check </a:t>
            </a:r>
            <a:r>
              <a:rPr lang="de-AT" dirty="0" err="1"/>
              <a:t>mesh</a:t>
            </a:r>
            <a:r>
              <a:rPr lang="de-AT" dirty="0"/>
              <a:t> </a:t>
            </a:r>
            <a:r>
              <a:rPr lang="de-AT" dirty="0" err="1"/>
              <a:t>hierachy</a:t>
            </a:r>
            <a:r>
              <a:rPr lang="de-AT" dirty="0"/>
              <a:t> and </a:t>
            </a:r>
            <a:r>
              <a:rPr lang="de-AT" dirty="0" err="1"/>
              <a:t>following</a:t>
            </a:r>
            <a:r>
              <a:rPr lang="de-AT" dirty="0"/>
              <a:t> </a:t>
            </a:r>
            <a:r>
              <a:rPr lang="de-AT" dirty="0" err="1"/>
              <a:t>slide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point</a:t>
            </a:r>
            <a:r>
              <a:rPr lang="de-AT" dirty="0"/>
              <a:t> out </a:t>
            </a:r>
            <a:r>
              <a:rPr lang="de-AT" dirty="0" err="1"/>
              <a:t>required</a:t>
            </a:r>
            <a:r>
              <a:rPr lang="de-AT" dirty="0"/>
              <a:t> </a:t>
            </a:r>
            <a:r>
              <a:rPr lang="de-AT" dirty="0" err="1"/>
              <a:t>tables</a:t>
            </a:r>
            <a:r>
              <a:rPr lang="de-A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7608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DE5FA7A-E32E-4DBB-B9A2-936C9E7B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28" y="1289054"/>
            <a:ext cx="15819120" cy="238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B76125-A57A-49E7-A14B-16C629B12E94}"/>
              </a:ext>
            </a:extLst>
          </p:cNvPr>
          <p:cNvSpPr/>
          <p:nvPr/>
        </p:nvSpPr>
        <p:spPr>
          <a:xfrm>
            <a:off x="407365" y="324655"/>
            <a:ext cx="6752447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</a:rPr>
              <a:t>Step 4 retrieve drugs  (from clinical trials)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BC594B-B225-469C-BB4A-D12B899D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6" y="1289054"/>
            <a:ext cx="3546288" cy="535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ACFB7-4A7B-4274-85C8-118CCEC16102}"/>
              </a:ext>
            </a:extLst>
          </p:cNvPr>
          <p:cNvSpPr txBox="1"/>
          <p:nvPr/>
        </p:nvSpPr>
        <p:spPr>
          <a:xfrm>
            <a:off x="4437903" y="965888"/>
            <a:ext cx="232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/>
              <a:t>AACT Databse Schema</a:t>
            </a:r>
            <a:endParaRPr lang="de-AT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074211-6442-4DAE-BC4B-F77F40549DF9}"/>
              </a:ext>
            </a:extLst>
          </p:cNvPr>
          <p:cNvSpPr/>
          <p:nvPr/>
        </p:nvSpPr>
        <p:spPr>
          <a:xfrm>
            <a:off x="11043851" y="-784907"/>
            <a:ext cx="5565913" cy="12046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858EF9-8632-4C8F-A76E-97097F6EF1DD}"/>
              </a:ext>
            </a:extLst>
          </p:cNvPr>
          <p:cNvSpPr/>
          <p:nvPr/>
        </p:nvSpPr>
        <p:spPr>
          <a:xfrm>
            <a:off x="7922623" y="1456508"/>
            <a:ext cx="2710544" cy="136506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1E6680-1E6B-4321-B16D-6BA688FCE2F3}"/>
              </a:ext>
            </a:extLst>
          </p:cNvPr>
          <p:cNvSpPr/>
          <p:nvPr/>
        </p:nvSpPr>
        <p:spPr>
          <a:xfrm>
            <a:off x="2142379" y="3167743"/>
            <a:ext cx="2370977" cy="143691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833EFC-4ACF-4609-933C-7B03E137DF91}"/>
              </a:ext>
            </a:extLst>
          </p:cNvPr>
          <p:cNvSpPr/>
          <p:nvPr/>
        </p:nvSpPr>
        <p:spPr>
          <a:xfrm>
            <a:off x="7991134" y="4886411"/>
            <a:ext cx="2710544" cy="890143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BAA5F92-35C8-423D-A807-51C1D5CDCAA0}"/>
              </a:ext>
            </a:extLst>
          </p:cNvPr>
          <p:cNvSpPr/>
          <p:nvPr/>
        </p:nvSpPr>
        <p:spPr>
          <a:xfrm>
            <a:off x="8001948" y="1749122"/>
            <a:ext cx="417361" cy="9864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960FCC-0A95-45EE-A3B2-5AFB0BDCE38D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8218217" y="1874330"/>
            <a:ext cx="21260" cy="3206091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0AEE05E-30FC-47FA-85A3-B7D1319DD70F}"/>
              </a:ext>
            </a:extLst>
          </p:cNvPr>
          <p:cNvSpPr/>
          <p:nvPr/>
        </p:nvSpPr>
        <p:spPr>
          <a:xfrm>
            <a:off x="8025389" y="5080421"/>
            <a:ext cx="428176" cy="9864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E73DA63E-B4B5-45B0-81A8-49D0800827AD}"/>
              </a:ext>
            </a:extLst>
          </p:cNvPr>
          <p:cNvSpPr/>
          <p:nvPr/>
        </p:nvSpPr>
        <p:spPr>
          <a:xfrm>
            <a:off x="8761483" y="1661857"/>
            <a:ext cx="2397232" cy="193503"/>
          </a:xfrm>
          <a:prstGeom prst="borderCallout1">
            <a:avLst>
              <a:gd name="adj1" fmla="val 61887"/>
              <a:gd name="adj2" fmla="val -1369"/>
              <a:gd name="adj3" fmla="val 118383"/>
              <a:gd name="adj4" fmla="val -104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>
                <a:solidFill>
                  <a:schemeClr val="tx1"/>
                </a:solidFill>
              </a:rPr>
              <a:t>filter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for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condition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of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interest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5FC7A4E-2F02-4A32-A2C4-A29B29D9FA62}"/>
              </a:ext>
            </a:extLst>
          </p:cNvPr>
          <p:cNvSpPr/>
          <p:nvPr/>
        </p:nvSpPr>
        <p:spPr>
          <a:xfrm>
            <a:off x="2198613" y="3508678"/>
            <a:ext cx="417361" cy="9864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81352D-712B-4172-923E-C2D9DD24BF41}"/>
              </a:ext>
            </a:extLst>
          </p:cNvPr>
          <p:cNvCxnSpPr>
            <a:cxnSpLocks/>
            <a:stCxn id="24" idx="6"/>
            <a:endCxn id="21" idx="2"/>
          </p:cNvCxnSpPr>
          <p:nvPr/>
        </p:nvCxnSpPr>
        <p:spPr>
          <a:xfrm>
            <a:off x="2615974" y="3558003"/>
            <a:ext cx="5409415" cy="1571743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llout: Line 28">
            <a:extLst>
              <a:ext uri="{FF2B5EF4-FFF2-40B4-BE49-F238E27FC236}">
                <a16:creationId xmlns:a16="http://schemas.microsoft.com/office/drawing/2014/main" id="{24575CD1-FBFF-446A-94A9-A67C6082B417}"/>
              </a:ext>
            </a:extLst>
          </p:cNvPr>
          <p:cNvSpPr/>
          <p:nvPr/>
        </p:nvSpPr>
        <p:spPr>
          <a:xfrm>
            <a:off x="8992356" y="6045536"/>
            <a:ext cx="2397232" cy="193503"/>
          </a:xfrm>
          <a:prstGeom prst="borderCallout1">
            <a:avLst>
              <a:gd name="adj1" fmla="val 61887"/>
              <a:gd name="adj2" fmla="val -1369"/>
              <a:gd name="adj3" fmla="val 1008582"/>
              <a:gd name="adj4" fmla="val -174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>
                <a:solidFill>
                  <a:schemeClr val="tx1"/>
                </a:solidFill>
              </a:rPr>
              <a:t>filter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for</a:t>
            </a:r>
            <a:r>
              <a:rPr lang="de-AT" sz="1400" dirty="0">
                <a:solidFill>
                  <a:schemeClr val="tx1"/>
                </a:solidFill>
              </a:rPr>
              <a:t> interventional </a:t>
            </a:r>
            <a:r>
              <a:rPr lang="de-AT" sz="1400" dirty="0" err="1">
                <a:solidFill>
                  <a:schemeClr val="tx1"/>
                </a:solidFill>
              </a:rPr>
              <a:t>studies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1322FD6-E8F8-4DFB-8CE6-78177F6F223E}"/>
              </a:ext>
            </a:extLst>
          </p:cNvPr>
          <p:cNvSpPr/>
          <p:nvPr/>
        </p:nvSpPr>
        <p:spPr>
          <a:xfrm>
            <a:off x="2198613" y="3691352"/>
            <a:ext cx="417361" cy="1376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322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30547 1.38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3" y="691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453000" y="45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2" grpId="0" animBg="1"/>
      <p:bldP spid="21" grpId="0" animBg="1"/>
      <p:bldP spid="18" grpId="0" animBg="1"/>
      <p:bldP spid="24" grpId="0" animBg="1"/>
      <p:bldP spid="29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4E763AB-1A07-4902-8D84-2A94F994AA88}"/>
              </a:ext>
            </a:extLst>
          </p:cNvPr>
          <p:cNvSpPr/>
          <p:nvPr/>
        </p:nvSpPr>
        <p:spPr>
          <a:xfrm>
            <a:off x="407365" y="324655"/>
            <a:ext cx="5380371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1.2 Structure of the </a:t>
            </a:r>
            <a:r>
              <a:rPr lang="en-US" sz="1400" dirty="0" err="1">
                <a:solidFill>
                  <a:schemeClr val="tx1"/>
                </a:solidFill>
              </a:rPr>
              <a:t>BioGrid</a:t>
            </a:r>
            <a:r>
              <a:rPr lang="en-US" sz="1400" dirty="0">
                <a:solidFill>
                  <a:schemeClr val="tx1"/>
                </a:solidFill>
              </a:rPr>
              <a:t> file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6E07E-4D8C-4DAB-A05D-6BCE58E7B37A}"/>
              </a:ext>
            </a:extLst>
          </p:cNvPr>
          <p:cNvSpPr/>
          <p:nvPr/>
        </p:nvSpPr>
        <p:spPr>
          <a:xfrm>
            <a:off x="407365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</a:t>
            </a:r>
          </a:p>
          <a:p>
            <a:pPr algn="ctr"/>
            <a:r>
              <a:rPr lang="de-AT" sz="1400" dirty="0"/>
              <a:t>#</a:t>
            </a:r>
            <a:r>
              <a:rPr lang="de-AT" sz="1400" dirty="0" err="1"/>
              <a:t>BioGRID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ID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ACAA68-6F1D-42AF-B763-2D81C416BDA5}"/>
              </a:ext>
            </a:extLst>
          </p:cNvPr>
          <p:cNvSpPr/>
          <p:nvPr/>
        </p:nvSpPr>
        <p:spPr>
          <a:xfrm>
            <a:off x="2222658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2</a:t>
            </a:r>
          </a:p>
          <a:p>
            <a:pPr algn="ctr"/>
            <a:r>
              <a:rPr lang="de-AT" sz="1400" dirty="0" err="1"/>
              <a:t>Entrez</a:t>
            </a:r>
            <a:r>
              <a:rPr lang="de-AT" sz="1400" dirty="0"/>
              <a:t> Gene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486010-C7AC-4F58-9CFB-499BB51FDB3C}"/>
              </a:ext>
            </a:extLst>
          </p:cNvPr>
          <p:cNvSpPr/>
          <p:nvPr/>
        </p:nvSpPr>
        <p:spPr>
          <a:xfrm>
            <a:off x="4037951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3</a:t>
            </a:r>
          </a:p>
          <a:p>
            <a:pPr algn="ctr"/>
            <a:r>
              <a:rPr lang="de-AT" sz="1400" dirty="0" err="1"/>
              <a:t>Entrez</a:t>
            </a:r>
            <a:r>
              <a:rPr lang="de-AT" sz="1400" dirty="0"/>
              <a:t> Gene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C0FD42-1CA2-42D3-9CF0-996755034DF8}"/>
              </a:ext>
            </a:extLst>
          </p:cNvPr>
          <p:cNvSpPr/>
          <p:nvPr/>
        </p:nvSpPr>
        <p:spPr>
          <a:xfrm>
            <a:off x="5853244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4</a:t>
            </a:r>
          </a:p>
          <a:p>
            <a:pPr algn="ctr"/>
            <a:r>
              <a:rPr lang="de-AT" sz="1400" dirty="0" err="1"/>
              <a:t>BioGRID</a:t>
            </a:r>
            <a:r>
              <a:rPr lang="de-AT" sz="1400" dirty="0"/>
              <a:t> ID Int.. 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0885D1-6B6B-4071-975E-3B5F1D1846E3}"/>
              </a:ext>
            </a:extLst>
          </p:cNvPr>
          <p:cNvSpPr/>
          <p:nvPr/>
        </p:nvSpPr>
        <p:spPr>
          <a:xfrm>
            <a:off x="7668537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5</a:t>
            </a:r>
          </a:p>
          <a:p>
            <a:pPr algn="ctr"/>
            <a:r>
              <a:rPr lang="de-AT" sz="1400" dirty="0" err="1"/>
              <a:t>BioGRID</a:t>
            </a:r>
            <a:r>
              <a:rPr lang="de-AT" sz="1400" dirty="0"/>
              <a:t> ID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67D65D-E23A-45BC-BDFD-01BBCF0A1B41}"/>
              </a:ext>
            </a:extLst>
          </p:cNvPr>
          <p:cNvSpPr/>
          <p:nvPr/>
        </p:nvSpPr>
        <p:spPr>
          <a:xfrm>
            <a:off x="9483830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6</a:t>
            </a:r>
          </a:p>
          <a:p>
            <a:pPr algn="ctr"/>
            <a:r>
              <a:rPr lang="de-AT" sz="1400" dirty="0" err="1"/>
              <a:t>Syste</a:t>
            </a:r>
            <a:r>
              <a:rPr lang="de-AT" sz="1400" dirty="0"/>
              <a:t>… Name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EF0B30-3350-4BF6-A6CD-EDB14294910C}"/>
              </a:ext>
            </a:extLst>
          </p:cNvPr>
          <p:cNvSpPr/>
          <p:nvPr/>
        </p:nvSpPr>
        <p:spPr>
          <a:xfrm>
            <a:off x="407365" y="230418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7</a:t>
            </a:r>
          </a:p>
          <a:p>
            <a:pPr algn="ctr"/>
            <a:r>
              <a:rPr lang="de-AT" sz="1400" dirty="0" err="1"/>
              <a:t>Syste</a:t>
            </a:r>
            <a:r>
              <a:rPr lang="de-AT" sz="1400" dirty="0"/>
              <a:t>… Name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98D121-44C9-46C1-9FDA-9E7F577BD1D7}"/>
              </a:ext>
            </a:extLst>
          </p:cNvPr>
          <p:cNvSpPr/>
          <p:nvPr/>
        </p:nvSpPr>
        <p:spPr>
          <a:xfrm>
            <a:off x="2222658" y="230418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8</a:t>
            </a:r>
          </a:p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6C172-7041-4602-B762-9C565C5561D2}"/>
              </a:ext>
            </a:extLst>
          </p:cNvPr>
          <p:cNvSpPr/>
          <p:nvPr/>
        </p:nvSpPr>
        <p:spPr>
          <a:xfrm>
            <a:off x="4040583" y="230418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9</a:t>
            </a:r>
          </a:p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C72904-F615-4819-B782-1E01D1427023}"/>
              </a:ext>
            </a:extLst>
          </p:cNvPr>
          <p:cNvSpPr/>
          <p:nvPr/>
        </p:nvSpPr>
        <p:spPr>
          <a:xfrm>
            <a:off x="5853244" y="230418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10</a:t>
            </a:r>
          </a:p>
          <a:p>
            <a:pPr algn="ctr"/>
            <a:r>
              <a:rPr lang="de-AT" sz="1400" dirty="0"/>
              <a:t>Synonyms </a:t>
            </a:r>
            <a:r>
              <a:rPr lang="de-AT" sz="1400" dirty="0" err="1"/>
              <a:t>Inter</a:t>
            </a:r>
            <a:r>
              <a:rPr lang="de-AT" sz="1400" dirty="0"/>
              <a:t>… 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408E52-A02E-4A5B-ACD1-A970B0371E18}"/>
              </a:ext>
            </a:extLst>
          </p:cNvPr>
          <p:cNvSpPr/>
          <p:nvPr/>
        </p:nvSpPr>
        <p:spPr>
          <a:xfrm>
            <a:off x="7671169" y="230418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11</a:t>
            </a:r>
          </a:p>
          <a:p>
            <a:pPr algn="ctr"/>
            <a:r>
              <a:rPr lang="de-AT" sz="1400" dirty="0"/>
              <a:t>Synonyms </a:t>
            </a:r>
            <a:r>
              <a:rPr lang="de-AT" sz="1400" dirty="0" err="1"/>
              <a:t>Inter</a:t>
            </a:r>
            <a:r>
              <a:rPr lang="de-AT" sz="1400" dirty="0"/>
              <a:t>… 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5DA02-E944-4E99-A6D3-4B57A9AB2FD8}"/>
              </a:ext>
            </a:extLst>
          </p:cNvPr>
          <p:cNvSpPr/>
          <p:nvPr/>
        </p:nvSpPr>
        <p:spPr>
          <a:xfrm>
            <a:off x="9486462" y="230418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12</a:t>
            </a:r>
          </a:p>
          <a:p>
            <a:pPr algn="ctr"/>
            <a:r>
              <a:rPr lang="de-AT" sz="1400" dirty="0"/>
              <a:t>Experimental System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E2C394-0CE3-4A8E-8261-EDB12CE531EB}"/>
              </a:ext>
            </a:extLst>
          </p:cNvPr>
          <p:cNvSpPr/>
          <p:nvPr/>
        </p:nvSpPr>
        <p:spPr>
          <a:xfrm>
            <a:off x="407365" y="311900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13</a:t>
            </a:r>
          </a:p>
          <a:p>
            <a:pPr algn="ctr"/>
            <a:r>
              <a:rPr lang="de-AT" sz="1400" dirty="0" err="1"/>
              <a:t>Exp</a:t>
            </a:r>
            <a:r>
              <a:rPr lang="de-AT" sz="1400" dirty="0"/>
              <a:t>… </a:t>
            </a:r>
            <a:r>
              <a:rPr lang="de-AT" sz="1400" dirty="0" err="1"/>
              <a:t>Sys</a:t>
            </a:r>
            <a:r>
              <a:rPr lang="de-AT" sz="1400" dirty="0"/>
              <a:t>… Type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416671-64A4-4DDA-A001-51DFB9305756}"/>
              </a:ext>
            </a:extLst>
          </p:cNvPr>
          <p:cNvSpPr/>
          <p:nvPr/>
        </p:nvSpPr>
        <p:spPr>
          <a:xfrm>
            <a:off x="2222658" y="311900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14</a:t>
            </a:r>
          </a:p>
          <a:p>
            <a:pPr algn="ctr"/>
            <a:r>
              <a:rPr lang="de-AT" sz="1400" dirty="0" err="1"/>
              <a:t>Author</a:t>
            </a:r>
            <a:endParaRPr lang="de-AT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8BB628-AAB0-4349-88D7-600C104897EC}"/>
              </a:ext>
            </a:extLst>
          </p:cNvPr>
          <p:cNvSpPr/>
          <p:nvPr/>
        </p:nvSpPr>
        <p:spPr>
          <a:xfrm>
            <a:off x="4040583" y="311900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15</a:t>
            </a:r>
          </a:p>
          <a:p>
            <a:pPr algn="ctr"/>
            <a:r>
              <a:rPr lang="de-AT" sz="1400" dirty="0" err="1"/>
              <a:t>Pubmed</a:t>
            </a:r>
            <a:r>
              <a:rPr lang="de-AT" sz="1400" dirty="0"/>
              <a:t> ID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75F275-5E8F-4BDE-8587-6A73476B51CA}"/>
              </a:ext>
            </a:extLst>
          </p:cNvPr>
          <p:cNvSpPr/>
          <p:nvPr/>
        </p:nvSpPr>
        <p:spPr>
          <a:xfrm>
            <a:off x="5850612" y="311900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16</a:t>
            </a:r>
          </a:p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60B679-E82F-4C68-9158-B693C8DEBDD7}"/>
              </a:ext>
            </a:extLst>
          </p:cNvPr>
          <p:cNvSpPr/>
          <p:nvPr/>
        </p:nvSpPr>
        <p:spPr>
          <a:xfrm>
            <a:off x="7668537" y="311900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17</a:t>
            </a:r>
          </a:p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2A39CF-D5E6-43B4-BAC9-1E65CD7F37AF}"/>
              </a:ext>
            </a:extLst>
          </p:cNvPr>
          <p:cNvSpPr/>
          <p:nvPr/>
        </p:nvSpPr>
        <p:spPr>
          <a:xfrm>
            <a:off x="9478566" y="311900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18</a:t>
            </a:r>
          </a:p>
          <a:p>
            <a:pPr algn="ctr"/>
            <a:r>
              <a:rPr lang="de-AT" sz="1400" dirty="0" err="1"/>
              <a:t>Throughput</a:t>
            </a:r>
            <a:endParaRPr lang="de-AT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C52FBD-4CE9-467D-BDB7-04A57C8325A1}"/>
              </a:ext>
            </a:extLst>
          </p:cNvPr>
          <p:cNvSpPr/>
          <p:nvPr/>
        </p:nvSpPr>
        <p:spPr>
          <a:xfrm>
            <a:off x="407365" y="393382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19</a:t>
            </a:r>
          </a:p>
          <a:p>
            <a:pPr algn="ctr"/>
            <a:r>
              <a:rPr lang="de-AT" sz="1400" dirty="0"/>
              <a:t>Score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F3632A-C553-4790-9EBE-024FF13DA39D}"/>
              </a:ext>
            </a:extLst>
          </p:cNvPr>
          <p:cNvSpPr/>
          <p:nvPr/>
        </p:nvSpPr>
        <p:spPr>
          <a:xfrm>
            <a:off x="2222658" y="393382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20</a:t>
            </a:r>
          </a:p>
          <a:p>
            <a:pPr algn="ctr"/>
            <a:r>
              <a:rPr lang="de-AT" sz="1400" dirty="0" err="1"/>
              <a:t>Modification</a:t>
            </a:r>
            <a:endParaRPr lang="de-AT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CAEF32-5D89-406C-849D-E1F8AD9FAF8E}"/>
              </a:ext>
            </a:extLst>
          </p:cNvPr>
          <p:cNvSpPr/>
          <p:nvPr/>
        </p:nvSpPr>
        <p:spPr>
          <a:xfrm>
            <a:off x="4040583" y="393382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21</a:t>
            </a:r>
          </a:p>
          <a:p>
            <a:pPr algn="ctr"/>
            <a:r>
              <a:rPr lang="de-AT" sz="1400" dirty="0" err="1"/>
              <a:t>Phenotypes</a:t>
            </a:r>
            <a:endParaRPr lang="de-AT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C0849E-DDC4-4E7B-BBA0-777B440499E8}"/>
              </a:ext>
            </a:extLst>
          </p:cNvPr>
          <p:cNvSpPr/>
          <p:nvPr/>
        </p:nvSpPr>
        <p:spPr>
          <a:xfrm>
            <a:off x="5858508" y="393382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22</a:t>
            </a:r>
          </a:p>
          <a:p>
            <a:pPr algn="ctr"/>
            <a:r>
              <a:rPr lang="de-AT" sz="1400" dirty="0" err="1"/>
              <a:t>Qualifications</a:t>
            </a:r>
            <a:endParaRPr lang="de-AT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55409B-B2F6-42A7-B646-F9FB36F94D77}"/>
              </a:ext>
            </a:extLst>
          </p:cNvPr>
          <p:cNvSpPr/>
          <p:nvPr/>
        </p:nvSpPr>
        <p:spPr>
          <a:xfrm>
            <a:off x="7668537" y="393382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23</a:t>
            </a:r>
          </a:p>
          <a:p>
            <a:pPr algn="ctr"/>
            <a:r>
              <a:rPr lang="de-AT" sz="1400" dirty="0"/>
              <a:t>Tags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F380D8-2107-426C-BDEB-E01868051A54}"/>
              </a:ext>
            </a:extLst>
          </p:cNvPr>
          <p:cNvSpPr/>
          <p:nvPr/>
        </p:nvSpPr>
        <p:spPr>
          <a:xfrm>
            <a:off x="9478566" y="393382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24</a:t>
            </a:r>
          </a:p>
          <a:p>
            <a:pPr algn="ctr"/>
            <a:r>
              <a:rPr lang="de-AT" sz="1400" dirty="0"/>
              <a:t>Source Database</a:t>
            </a:r>
          </a:p>
        </p:txBody>
      </p:sp>
    </p:spTree>
    <p:extLst>
      <p:ext uri="{BB962C8B-B14F-4D97-AF65-F5344CB8AC3E}">
        <p14:creationId xmlns:p14="http://schemas.microsoft.com/office/powerpoint/2010/main" val="39068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4E763AB-1A07-4902-8D84-2A94F994AA88}"/>
              </a:ext>
            </a:extLst>
          </p:cNvPr>
          <p:cNvSpPr/>
          <p:nvPr/>
        </p:nvSpPr>
        <p:spPr>
          <a:xfrm>
            <a:off x="407365" y="324655"/>
            <a:ext cx="5380371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1.2  Structure of the </a:t>
            </a:r>
            <a:r>
              <a:rPr lang="en-US" sz="1400" dirty="0" err="1">
                <a:solidFill>
                  <a:schemeClr val="tx1"/>
                </a:solidFill>
              </a:rPr>
              <a:t>BioGrid</a:t>
            </a:r>
            <a:r>
              <a:rPr lang="en-US" sz="1400" dirty="0">
                <a:solidFill>
                  <a:schemeClr val="tx1"/>
                </a:solidFill>
              </a:rPr>
              <a:t> file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6E07E-4D8C-4DAB-A05D-6BCE58E7B37A}"/>
              </a:ext>
            </a:extLst>
          </p:cNvPr>
          <p:cNvSpPr/>
          <p:nvPr/>
        </p:nvSpPr>
        <p:spPr>
          <a:xfrm>
            <a:off x="407365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</a:t>
            </a:r>
          </a:p>
          <a:p>
            <a:pPr algn="ctr"/>
            <a:r>
              <a:rPr lang="de-AT" sz="1400" dirty="0"/>
              <a:t>#</a:t>
            </a:r>
            <a:r>
              <a:rPr lang="de-AT" sz="1400" dirty="0" err="1"/>
              <a:t>BioGRID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98D121-44C9-46C1-9FDA-9E7F577BD1D7}"/>
              </a:ext>
            </a:extLst>
          </p:cNvPr>
          <p:cNvSpPr/>
          <p:nvPr/>
        </p:nvSpPr>
        <p:spPr>
          <a:xfrm>
            <a:off x="2222658" y="230418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8</a:t>
            </a:r>
          </a:p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6C172-7041-4602-B762-9C565C5561D2}"/>
              </a:ext>
            </a:extLst>
          </p:cNvPr>
          <p:cNvSpPr/>
          <p:nvPr/>
        </p:nvSpPr>
        <p:spPr>
          <a:xfrm>
            <a:off x="4040583" y="230418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9</a:t>
            </a:r>
          </a:p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5DA02-E944-4E99-A6D3-4B57A9AB2FD8}"/>
              </a:ext>
            </a:extLst>
          </p:cNvPr>
          <p:cNvSpPr/>
          <p:nvPr/>
        </p:nvSpPr>
        <p:spPr>
          <a:xfrm>
            <a:off x="9486462" y="230418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12</a:t>
            </a:r>
          </a:p>
          <a:p>
            <a:pPr algn="ctr"/>
            <a:r>
              <a:rPr lang="de-AT" sz="1400" dirty="0"/>
              <a:t>Experimental System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75F275-5E8F-4BDE-8587-6A73476B51CA}"/>
              </a:ext>
            </a:extLst>
          </p:cNvPr>
          <p:cNvSpPr/>
          <p:nvPr/>
        </p:nvSpPr>
        <p:spPr>
          <a:xfrm>
            <a:off x="5850612" y="311900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16</a:t>
            </a:r>
          </a:p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60B679-E82F-4C68-9158-B693C8DEBDD7}"/>
              </a:ext>
            </a:extLst>
          </p:cNvPr>
          <p:cNvSpPr/>
          <p:nvPr/>
        </p:nvSpPr>
        <p:spPr>
          <a:xfrm>
            <a:off x="7668537" y="311900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17</a:t>
            </a:r>
          </a:p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</p:spTree>
    <p:extLst>
      <p:ext uri="{BB962C8B-B14F-4D97-AF65-F5344CB8AC3E}">
        <p14:creationId xmlns:p14="http://schemas.microsoft.com/office/powerpoint/2010/main" val="23869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3.75E-6 -0.1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0.0004 -0.118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9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278 L -0.29766 -0.118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9" y="-578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00139 L 0.14922 -0.2372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-119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08 L 0.14896 -0.237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B6F2C103-5187-421B-AC6C-F406CF398408}"/>
              </a:ext>
            </a:extLst>
          </p:cNvPr>
          <p:cNvSpPr/>
          <p:nvPr/>
        </p:nvSpPr>
        <p:spPr>
          <a:xfrm>
            <a:off x="5858508" y="4087252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Negative Genetic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AA804E-27C5-46F6-B68C-A8AC973434A4}"/>
              </a:ext>
            </a:extLst>
          </p:cNvPr>
          <p:cNvSpPr/>
          <p:nvPr/>
        </p:nvSpPr>
        <p:spPr>
          <a:xfrm>
            <a:off x="5858560" y="4084275"/>
            <a:ext cx="1746504" cy="28804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Negative Genetic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E763AB-1A07-4902-8D84-2A94F994AA88}"/>
              </a:ext>
            </a:extLst>
          </p:cNvPr>
          <p:cNvSpPr/>
          <p:nvPr/>
        </p:nvSpPr>
        <p:spPr>
          <a:xfrm>
            <a:off x="407365" y="324655"/>
            <a:ext cx="5380371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1.2 restrict to </a:t>
            </a:r>
            <a:r>
              <a:rPr lang="en-US" sz="1400" dirty="0" err="1">
                <a:solidFill>
                  <a:schemeClr val="tx1"/>
                </a:solidFill>
              </a:rPr>
              <a:t>synlet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6E07E-4D8C-4DAB-A05D-6BCE58E7B37A}"/>
              </a:ext>
            </a:extLst>
          </p:cNvPr>
          <p:cNvSpPr/>
          <p:nvPr/>
        </p:nvSpPr>
        <p:spPr>
          <a:xfrm>
            <a:off x="407365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</a:t>
            </a:r>
          </a:p>
          <a:p>
            <a:pPr algn="ctr"/>
            <a:r>
              <a:rPr lang="de-AT" sz="1400" dirty="0"/>
              <a:t>#</a:t>
            </a:r>
            <a:r>
              <a:rPr lang="de-AT" sz="1400" dirty="0" err="1"/>
              <a:t>BioGRID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98D121-44C9-46C1-9FDA-9E7F577BD1D7}"/>
              </a:ext>
            </a:extLst>
          </p:cNvPr>
          <p:cNvSpPr/>
          <p:nvPr/>
        </p:nvSpPr>
        <p:spPr>
          <a:xfrm>
            <a:off x="2222658" y="1493787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8</a:t>
            </a:r>
          </a:p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6C172-7041-4602-B762-9C565C5561D2}"/>
              </a:ext>
            </a:extLst>
          </p:cNvPr>
          <p:cNvSpPr/>
          <p:nvPr/>
        </p:nvSpPr>
        <p:spPr>
          <a:xfrm>
            <a:off x="4040583" y="1493787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9</a:t>
            </a:r>
          </a:p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5DA02-E944-4E99-A6D3-4B57A9AB2FD8}"/>
              </a:ext>
            </a:extLst>
          </p:cNvPr>
          <p:cNvSpPr/>
          <p:nvPr/>
        </p:nvSpPr>
        <p:spPr>
          <a:xfrm>
            <a:off x="5858508" y="148936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12</a:t>
            </a:r>
          </a:p>
          <a:p>
            <a:pPr algn="ctr"/>
            <a:r>
              <a:rPr lang="de-AT" sz="1400" dirty="0"/>
              <a:t>Experimental System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75F275-5E8F-4BDE-8587-6A73476B51CA}"/>
              </a:ext>
            </a:extLst>
          </p:cNvPr>
          <p:cNvSpPr/>
          <p:nvPr/>
        </p:nvSpPr>
        <p:spPr>
          <a:xfrm>
            <a:off x="7671169" y="148936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16</a:t>
            </a:r>
          </a:p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60B679-E82F-4C68-9158-B693C8DEBDD7}"/>
              </a:ext>
            </a:extLst>
          </p:cNvPr>
          <p:cNvSpPr/>
          <p:nvPr/>
        </p:nvSpPr>
        <p:spPr>
          <a:xfrm>
            <a:off x="9489094" y="148936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17</a:t>
            </a:r>
          </a:p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10B2B4-EF0B-4BA1-856B-F9B4DFE434C2}"/>
              </a:ext>
            </a:extLst>
          </p:cNvPr>
          <p:cNvSpPr/>
          <p:nvPr/>
        </p:nvSpPr>
        <p:spPr>
          <a:xfrm>
            <a:off x="407365" y="2194659"/>
            <a:ext cx="1749136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103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4EBB58-3F82-477E-AE0B-E36E6EFB964D}"/>
              </a:ext>
            </a:extLst>
          </p:cNvPr>
          <p:cNvSpPr/>
          <p:nvPr/>
        </p:nvSpPr>
        <p:spPr>
          <a:xfrm>
            <a:off x="2222658" y="2199082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MAP2K4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55E4A8-D255-4CB9-9616-736EF83F678A}"/>
              </a:ext>
            </a:extLst>
          </p:cNvPr>
          <p:cNvSpPr/>
          <p:nvPr/>
        </p:nvSpPr>
        <p:spPr>
          <a:xfrm>
            <a:off x="4040583" y="2199082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FLNC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0183F3-7391-4E11-B191-AF756732A9F9}"/>
              </a:ext>
            </a:extLst>
          </p:cNvPr>
          <p:cNvSpPr/>
          <p:nvPr/>
        </p:nvSpPr>
        <p:spPr>
          <a:xfrm>
            <a:off x="5858508" y="2194659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Two</a:t>
            </a:r>
            <a:r>
              <a:rPr lang="de-AT" sz="1400" dirty="0"/>
              <a:t>-hybrid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B7B02-1339-4977-B4BF-317332D48AE8}"/>
              </a:ext>
            </a:extLst>
          </p:cNvPr>
          <p:cNvSpPr/>
          <p:nvPr/>
        </p:nvSpPr>
        <p:spPr>
          <a:xfrm>
            <a:off x="7671169" y="2194659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9606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F4A8E3-D7A8-4662-B46B-01C021B0FEAA}"/>
              </a:ext>
            </a:extLst>
          </p:cNvPr>
          <p:cNvSpPr/>
          <p:nvPr/>
        </p:nvSpPr>
        <p:spPr>
          <a:xfrm>
            <a:off x="9489094" y="2194659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9606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748ADF-1BC6-4B97-8E53-F65A6B07F8BE}"/>
              </a:ext>
            </a:extLst>
          </p:cNvPr>
          <p:cNvSpPr/>
          <p:nvPr/>
        </p:nvSpPr>
        <p:spPr>
          <a:xfrm>
            <a:off x="407365" y="2570513"/>
            <a:ext cx="1749136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246348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F5059-0A50-4412-94F8-22D1420213E0}"/>
              </a:ext>
            </a:extLst>
          </p:cNvPr>
          <p:cNvSpPr/>
          <p:nvPr/>
        </p:nvSpPr>
        <p:spPr>
          <a:xfrm>
            <a:off x="2222658" y="257493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eso1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F07D15-383E-4F49-864C-AA1E187EFEF7}"/>
              </a:ext>
            </a:extLst>
          </p:cNvPr>
          <p:cNvSpPr/>
          <p:nvPr/>
        </p:nvSpPr>
        <p:spPr>
          <a:xfrm>
            <a:off x="4040583" y="257493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rad21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E7C0C8-EC28-40E8-B1DC-6F768A8A56E4}"/>
              </a:ext>
            </a:extLst>
          </p:cNvPr>
          <p:cNvSpPr/>
          <p:nvPr/>
        </p:nvSpPr>
        <p:spPr>
          <a:xfrm>
            <a:off x="5858508" y="257051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B4CE3C-3158-4D9A-B5AC-71463477F66F}"/>
              </a:ext>
            </a:extLst>
          </p:cNvPr>
          <p:cNvSpPr/>
          <p:nvPr/>
        </p:nvSpPr>
        <p:spPr>
          <a:xfrm>
            <a:off x="7671169" y="257051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284812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BE74C3-9C7E-4803-9AA6-6492EF433DA9}"/>
              </a:ext>
            </a:extLst>
          </p:cNvPr>
          <p:cNvSpPr/>
          <p:nvPr/>
        </p:nvSpPr>
        <p:spPr>
          <a:xfrm>
            <a:off x="9489094" y="257051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284812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8B04A6-3FD8-46C3-B265-EFA8F0A50E30}"/>
              </a:ext>
            </a:extLst>
          </p:cNvPr>
          <p:cNvSpPr/>
          <p:nvPr/>
        </p:nvSpPr>
        <p:spPr>
          <a:xfrm>
            <a:off x="407365" y="2946367"/>
            <a:ext cx="1749136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117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BDBE1B-01C7-4E66-8936-78430E73F1D3}"/>
              </a:ext>
            </a:extLst>
          </p:cNvPr>
          <p:cNvSpPr/>
          <p:nvPr/>
        </p:nvSpPr>
        <p:spPr>
          <a:xfrm>
            <a:off x="2222658" y="2950790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MYPN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4B88DF-05BA-495D-9211-8A262D81D86F}"/>
              </a:ext>
            </a:extLst>
          </p:cNvPr>
          <p:cNvSpPr/>
          <p:nvPr/>
        </p:nvSpPr>
        <p:spPr>
          <a:xfrm>
            <a:off x="4040583" y="2950790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ACTN2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671658-6E71-451B-9955-9C63A0570BE1}"/>
              </a:ext>
            </a:extLst>
          </p:cNvPr>
          <p:cNvSpPr/>
          <p:nvPr/>
        </p:nvSpPr>
        <p:spPr>
          <a:xfrm>
            <a:off x="5858508" y="2946367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Two</a:t>
            </a:r>
            <a:r>
              <a:rPr lang="de-AT" sz="1400" dirty="0"/>
              <a:t>-hybrid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F5F3DA-670D-4F36-BF96-8B62BF7ECAEA}"/>
              </a:ext>
            </a:extLst>
          </p:cNvPr>
          <p:cNvSpPr/>
          <p:nvPr/>
        </p:nvSpPr>
        <p:spPr>
          <a:xfrm>
            <a:off x="7671169" y="2946367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9606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3B0781-D6F8-4C0A-B2DC-FDF5C3334C4D}"/>
              </a:ext>
            </a:extLst>
          </p:cNvPr>
          <p:cNvSpPr/>
          <p:nvPr/>
        </p:nvSpPr>
        <p:spPr>
          <a:xfrm>
            <a:off x="9489094" y="2946367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9606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8046D3-7F3F-4FE1-80A6-6E74173B7B67}"/>
              </a:ext>
            </a:extLst>
          </p:cNvPr>
          <p:cNvSpPr/>
          <p:nvPr/>
        </p:nvSpPr>
        <p:spPr>
          <a:xfrm>
            <a:off x="407365" y="3331121"/>
            <a:ext cx="1749136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80516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661BA2-EC08-4F5E-BF2F-F7C6FA1E1C91}"/>
              </a:ext>
            </a:extLst>
          </p:cNvPr>
          <p:cNvSpPr/>
          <p:nvPr/>
        </p:nvSpPr>
        <p:spPr>
          <a:xfrm>
            <a:off x="2222658" y="3335544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BUD6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C4C686-13B3-4908-8A91-25155382ADFD}"/>
              </a:ext>
            </a:extLst>
          </p:cNvPr>
          <p:cNvSpPr/>
          <p:nvPr/>
        </p:nvSpPr>
        <p:spPr>
          <a:xfrm>
            <a:off x="4040583" y="3335544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SWE1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4083B8-9FFF-487F-82D6-3C4987FCDF77}"/>
              </a:ext>
            </a:extLst>
          </p:cNvPr>
          <p:cNvSpPr/>
          <p:nvPr/>
        </p:nvSpPr>
        <p:spPr>
          <a:xfrm>
            <a:off x="5858508" y="3331121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1DB33C-B29A-4B90-B6AA-1BC4E9ADB2D5}"/>
              </a:ext>
            </a:extLst>
          </p:cNvPr>
          <p:cNvSpPr/>
          <p:nvPr/>
        </p:nvSpPr>
        <p:spPr>
          <a:xfrm>
            <a:off x="7671169" y="3331121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0C053E-157F-4006-887D-2971BFBB0270}"/>
              </a:ext>
            </a:extLst>
          </p:cNvPr>
          <p:cNvSpPr/>
          <p:nvPr/>
        </p:nvSpPr>
        <p:spPr>
          <a:xfrm>
            <a:off x="9489094" y="3331121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F921FF-52BD-441B-92BD-FCC67938C72B}"/>
              </a:ext>
            </a:extLst>
          </p:cNvPr>
          <p:cNvSpPr/>
          <p:nvPr/>
        </p:nvSpPr>
        <p:spPr>
          <a:xfrm>
            <a:off x="407365" y="3702552"/>
            <a:ext cx="1749136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80645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1C7AFF-69F0-4E74-869C-993A18CDEF23}"/>
              </a:ext>
            </a:extLst>
          </p:cNvPr>
          <p:cNvSpPr/>
          <p:nvPr/>
        </p:nvSpPr>
        <p:spPr>
          <a:xfrm>
            <a:off x="2222658" y="3706975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CDC42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8D7AD7-49C1-4BAE-B568-3094AC2D6413}"/>
              </a:ext>
            </a:extLst>
          </p:cNvPr>
          <p:cNvSpPr/>
          <p:nvPr/>
        </p:nvSpPr>
        <p:spPr>
          <a:xfrm>
            <a:off x="4040583" y="3706975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BEM1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F97B79-91B6-4B6A-A7B4-1CEDFB34E161}"/>
              </a:ext>
            </a:extLst>
          </p:cNvPr>
          <p:cNvSpPr/>
          <p:nvPr/>
        </p:nvSpPr>
        <p:spPr>
          <a:xfrm>
            <a:off x="5858508" y="3702552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B9E910-6ADC-43FB-AE7B-0D61C938E923}"/>
              </a:ext>
            </a:extLst>
          </p:cNvPr>
          <p:cNvSpPr/>
          <p:nvPr/>
        </p:nvSpPr>
        <p:spPr>
          <a:xfrm>
            <a:off x="7671169" y="3702552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08DCF4-E834-4D90-B762-9E048AD3BE7B}"/>
              </a:ext>
            </a:extLst>
          </p:cNvPr>
          <p:cNvSpPr/>
          <p:nvPr/>
        </p:nvSpPr>
        <p:spPr>
          <a:xfrm>
            <a:off x="9489094" y="3702552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FF2691A-2494-4B55-A3A4-2A9441C3F9AD}"/>
              </a:ext>
            </a:extLst>
          </p:cNvPr>
          <p:cNvSpPr/>
          <p:nvPr/>
        </p:nvSpPr>
        <p:spPr>
          <a:xfrm>
            <a:off x="5858508" y="2574936"/>
            <a:ext cx="1746504" cy="28804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AE84368-E67B-4C57-8262-35632B8F45ED}"/>
              </a:ext>
            </a:extLst>
          </p:cNvPr>
          <p:cNvSpPr/>
          <p:nvPr/>
        </p:nvSpPr>
        <p:spPr>
          <a:xfrm>
            <a:off x="5858508" y="3333904"/>
            <a:ext cx="1746504" cy="28804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D2F52AD-822F-4EAE-8F9B-7D0F17C406FA}"/>
              </a:ext>
            </a:extLst>
          </p:cNvPr>
          <p:cNvSpPr/>
          <p:nvPr/>
        </p:nvSpPr>
        <p:spPr>
          <a:xfrm>
            <a:off x="5858560" y="3699575"/>
            <a:ext cx="1746504" cy="28804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2875E9F-F852-456E-B5D4-277E80668608}"/>
              </a:ext>
            </a:extLst>
          </p:cNvPr>
          <p:cNvSpPr/>
          <p:nvPr/>
        </p:nvSpPr>
        <p:spPr>
          <a:xfrm>
            <a:off x="407365" y="4087252"/>
            <a:ext cx="1749136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465966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F68C107-B0E7-4F6E-8598-629A8DF46627}"/>
              </a:ext>
            </a:extLst>
          </p:cNvPr>
          <p:cNvSpPr/>
          <p:nvPr/>
        </p:nvSpPr>
        <p:spPr>
          <a:xfrm>
            <a:off x="2222658" y="4091675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clk-2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E244ABD-9C59-4D00-85F7-8E75301DDAA7}"/>
              </a:ext>
            </a:extLst>
          </p:cNvPr>
          <p:cNvSpPr/>
          <p:nvPr/>
        </p:nvSpPr>
        <p:spPr>
          <a:xfrm>
            <a:off x="4040583" y="4091675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mex-6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B28B105-14BF-4F5E-AAC8-4F1D5B439DDA}"/>
              </a:ext>
            </a:extLst>
          </p:cNvPr>
          <p:cNvSpPr/>
          <p:nvPr/>
        </p:nvSpPr>
        <p:spPr>
          <a:xfrm>
            <a:off x="7671169" y="4087252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6239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E0BB1E5-F5D2-4AD1-803D-C2D08241195C}"/>
              </a:ext>
            </a:extLst>
          </p:cNvPr>
          <p:cNvSpPr/>
          <p:nvPr/>
        </p:nvSpPr>
        <p:spPr>
          <a:xfrm>
            <a:off x="9489094" y="4087252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6239</a:t>
            </a:r>
          </a:p>
        </p:txBody>
      </p:sp>
    </p:spTree>
    <p:extLst>
      <p:ext uri="{BB962C8B-B14F-4D97-AF65-F5344CB8AC3E}">
        <p14:creationId xmlns:p14="http://schemas.microsoft.com/office/powerpoint/2010/main" val="137092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93B7F0-5A34-4C42-AFEA-47954BDB9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71" y="3310982"/>
            <a:ext cx="10851821" cy="113395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CE6C00A-10F3-400D-8F14-C3C04555E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05" y="2548869"/>
            <a:ext cx="10839627" cy="38408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4E763AB-1A07-4902-8D84-2A94F994AA88}"/>
              </a:ext>
            </a:extLst>
          </p:cNvPr>
          <p:cNvSpPr/>
          <p:nvPr/>
        </p:nvSpPr>
        <p:spPr>
          <a:xfrm>
            <a:off x="407365" y="324655"/>
            <a:ext cx="5380371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1.2 restrict to </a:t>
            </a:r>
            <a:r>
              <a:rPr lang="en-US" sz="1400" dirty="0" err="1">
                <a:solidFill>
                  <a:schemeClr val="tx1"/>
                </a:solidFill>
              </a:rPr>
              <a:t>synlet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6E07E-4D8C-4DAB-A05D-6BCE58E7B37A}"/>
              </a:ext>
            </a:extLst>
          </p:cNvPr>
          <p:cNvSpPr/>
          <p:nvPr/>
        </p:nvSpPr>
        <p:spPr>
          <a:xfrm>
            <a:off x="407365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</a:t>
            </a:r>
          </a:p>
          <a:p>
            <a:pPr algn="ctr"/>
            <a:r>
              <a:rPr lang="de-AT" sz="1400" dirty="0"/>
              <a:t>#</a:t>
            </a:r>
            <a:r>
              <a:rPr lang="de-AT" sz="1400" dirty="0" err="1"/>
              <a:t>BioGRID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98D121-44C9-46C1-9FDA-9E7F577BD1D7}"/>
              </a:ext>
            </a:extLst>
          </p:cNvPr>
          <p:cNvSpPr/>
          <p:nvPr/>
        </p:nvSpPr>
        <p:spPr>
          <a:xfrm>
            <a:off x="2222658" y="1493787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8</a:t>
            </a:r>
          </a:p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6C172-7041-4602-B762-9C565C5561D2}"/>
              </a:ext>
            </a:extLst>
          </p:cNvPr>
          <p:cNvSpPr/>
          <p:nvPr/>
        </p:nvSpPr>
        <p:spPr>
          <a:xfrm>
            <a:off x="4040583" y="1493787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9</a:t>
            </a:r>
          </a:p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5DA02-E944-4E99-A6D3-4B57A9AB2FD8}"/>
              </a:ext>
            </a:extLst>
          </p:cNvPr>
          <p:cNvSpPr/>
          <p:nvPr/>
        </p:nvSpPr>
        <p:spPr>
          <a:xfrm>
            <a:off x="5858508" y="148936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12</a:t>
            </a:r>
          </a:p>
          <a:p>
            <a:pPr algn="ctr"/>
            <a:r>
              <a:rPr lang="de-AT" sz="1400" dirty="0"/>
              <a:t>Experimental System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75F275-5E8F-4BDE-8587-6A73476B51CA}"/>
              </a:ext>
            </a:extLst>
          </p:cNvPr>
          <p:cNvSpPr/>
          <p:nvPr/>
        </p:nvSpPr>
        <p:spPr>
          <a:xfrm>
            <a:off x="7671169" y="148936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16</a:t>
            </a:r>
          </a:p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60B679-E82F-4C68-9158-B693C8DEBDD7}"/>
              </a:ext>
            </a:extLst>
          </p:cNvPr>
          <p:cNvSpPr/>
          <p:nvPr/>
        </p:nvSpPr>
        <p:spPr>
          <a:xfrm>
            <a:off x="9489094" y="148936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17</a:t>
            </a:r>
          </a:p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</p:spTree>
    <p:extLst>
      <p:ext uri="{BB962C8B-B14F-4D97-AF65-F5344CB8AC3E}">
        <p14:creationId xmlns:p14="http://schemas.microsoft.com/office/powerpoint/2010/main" val="109334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0013 -0.0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00039 -0.11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B6F2C103-5187-421B-AC6C-F406CF398408}"/>
              </a:ext>
            </a:extLst>
          </p:cNvPr>
          <p:cNvSpPr/>
          <p:nvPr/>
        </p:nvSpPr>
        <p:spPr>
          <a:xfrm>
            <a:off x="5858508" y="330485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Negative Genetic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AA804E-27C5-46F6-B68C-A8AC973434A4}"/>
              </a:ext>
            </a:extLst>
          </p:cNvPr>
          <p:cNvSpPr/>
          <p:nvPr/>
        </p:nvSpPr>
        <p:spPr>
          <a:xfrm>
            <a:off x="5858560" y="3301876"/>
            <a:ext cx="1746504" cy="28804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Negative Genetic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E763AB-1A07-4902-8D84-2A94F994AA88}"/>
              </a:ext>
            </a:extLst>
          </p:cNvPr>
          <p:cNvSpPr/>
          <p:nvPr/>
        </p:nvSpPr>
        <p:spPr>
          <a:xfrm>
            <a:off x="407365" y="324655"/>
            <a:ext cx="5380371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1.3 identify gene usage by species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6E07E-4D8C-4DAB-A05D-6BCE58E7B37A}"/>
              </a:ext>
            </a:extLst>
          </p:cNvPr>
          <p:cNvSpPr/>
          <p:nvPr/>
        </p:nvSpPr>
        <p:spPr>
          <a:xfrm>
            <a:off x="407365" y="1489364"/>
            <a:ext cx="1749136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</a:t>
            </a:r>
          </a:p>
          <a:p>
            <a:pPr algn="ctr"/>
            <a:r>
              <a:rPr lang="de-AT" sz="1400" dirty="0"/>
              <a:t>#</a:t>
            </a:r>
            <a:r>
              <a:rPr lang="de-AT" sz="1400" dirty="0" err="1"/>
              <a:t>BioGRID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98D121-44C9-46C1-9FDA-9E7F577BD1D7}"/>
              </a:ext>
            </a:extLst>
          </p:cNvPr>
          <p:cNvSpPr/>
          <p:nvPr/>
        </p:nvSpPr>
        <p:spPr>
          <a:xfrm>
            <a:off x="2222658" y="1493787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8</a:t>
            </a:r>
          </a:p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6C172-7041-4602-B762-9C565C5561D2}"/>
              </a:ext>
            </a:extLst>
          </p:cNvPr>
          <p:cNvSpPr/>
          <p:nvPr/>
        </p:nvSpPr>
        <p:spPr>
          <a:xfrm>
            <a:off x="4040583" y="1493787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9</a:t>
            </a:r>
          </a:p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5DA02-E944-4E99-A6D3-4B57A9AB2FD8}"/>
              </a:ext>
            </a:extLst>
          </p:cNvPr>
          <p:cNvSpPr/>
          <p:nvPr/>
        </p:nvSpPr>
        <p:spPr>
          <a:xfrm>
            <a:off x="5858508" y="148936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12</a:t>
            </a:r>
          </a:p>
          <a:p>
            <a:pPr algn="ctr"/>
            <a:r>
              <a:rPr lang="de-AT" sz="1400" dirty="0"/>
              <a:t>Experimental System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75F275-5E8F-4BDE-8587-6A73476B51CA}"/>
              </a:ext>
            </a:extLst>
          </p:cNvPr>
          <p:cNvSpPr/>
          <p:nvPr/>
        </p:nvSpPr>
        <p:spPr>
          <a:xfrm>
            <a:off x="7671169" y="148936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16</a:t>
            </a:r>
          </a:p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60B679-E82F-4C68-9158-B693C8DEBDD7}"/>
              </a:ext>
            </a:extLst>
          </p:cNvPr>
          <p:cNvSpPr/>
          <p:nvPr/>
        </p:nvSpPr>
        <p:spPr>
          <a:xfrm>
            <a:off x="9489094" y="1489364"/>
            <a:ext cx="1746504" cy="6130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17</a:t>
            </a:r>
          </a:p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748ADF-1BC6-4B97-8E53-F65A6B07F8BE}"/>
              </a:ext>
            </a:extLst>
          </p:cNvPr>
          <p:cNvSpPr/>
          <p:nvPr/>
        </p:nvSpPr>
        <p:spPr>
          <a:xfrm>
            <a:off x="407365" y="2181552"/>
            <a:ext cx="1749136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246348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F5059-0A50-4412-94F8-22D1420213E0}"/>
              </a:ext>
            </a:extLst>
          </p:cNvPr>
          <p:cNvSpPr/>
          <p:nvPr/>
        </p:nvSpPr>
        <p:spPr>
          <a:xfrm>
            <a:off x="2222658" y="2185975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eso1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F07D15-383E-4F49-864C-AA1E187EFEF7}"/>
              </a:ext>
            </a:extLst>
          </p:cNvPr>
          <p:cNvSpPr/>
          <p:nvPr/>
        </p:nvSpPr>
        <p:spPr>
          <a:xfrm>
            <a:off x="4040583" y="2185975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rad21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E7C0C8-EC28-40E8-B1DC-6F768A8A56E4}"/>
              </a:ext>
            </a:extLst>
          </p:cNvPr>
          <p:cNvSpPr/>
          <p:nvPr/>
        </p:nvSpPr>
        <p:spPr>
          <a:xfrm>
            <a:off x="5858508" y="2181552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B4CE3C-3158-4D9A-B5AC-71463477F66F}"/>
              </a:ext>
            </a:extLst>
          </p:cNvPr>
          <p:cNvSpPr/>
          <p:nvPr/>
        </p:nvSpPr>
        <p:spPr>
          <a:xfrm>
            <a:off x="7671169" y="2181552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284812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BE74C3-9C7E-4803-9AA6-6492EF433DA9}"/>
              </a:ext>
            </a:extLst>
          </p:cNvPr>
          <p:cNvSpPr/>
          <p:nvPr/>
        </p:nvSpPr>
        <p:spPr>
          <a:xfrm>
            <a:off x="9489094" y="2181552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284812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8046D3-7F3F-4FE1-80A6-6E74173B7B67}"/>
              </a:ext>
            </a:extLst>
          </p:cNvPr>
          <p:cNvSpPr/>
          <p:nvPr/>
        </p:nvSpPr>
        <p:spPr>
          <a:xfrm>
            <a:off x="407365" y="2548722"/>
            <a:ext cx="1749136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80516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661BA2-EC08-4F5E-BF2F-F7C6FA1E1C91}"/>
              </a:ext>
            </a:extLst>
          </p:cNvPr>
          <p:cNvSpPr/>
          <p:nvPr/>
        </p:nvSpPr>
        <p:spPr>
          <a:xfrm>
            <a:off x="2222658" y="2553145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BUD6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C4C686-13B3-4908-8A91-25155382ADFD}"/>
              </a:ext>
            </a:extLst>
          </p:cNvPr>
          <p:cNvSpPr/>
          <p:nvPr/>
        </p:nvSpPr>
        <p:spPr>
          <a:xfrm>
            <a:off x="4040583" y="2553145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SWE1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4083B8-9FFF-487F-82D6-3C4987FCDF77}"/>
              </a:ext>
            </a:extLst>
          </p:cNvPr>
          <p:cNvSpPr/>
          <p:nvPr/>
        </p:nvSpPr>
        <p:spPr>
          <a:xfrm>
            <a:off x="5858508" y="2548722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1DB33C-B29A-4B90-B6AA-1BC4E9ADB2D5}"/>
              </a:ext>
            </a:extLst>
          </p:cNvPr>
          <p:cNvSpPr/>
          <p:nvPr/>
        </p:nvSpPr>
        <p:spPr>
          <a:xfrm>
            <a:off x="7671169" y="2548722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0C053E-157F-4006-887D-2971BFBB0270}"/>
              </a:ext>
            </a:extLst>
          </p:cNvPr>
          <p:cNvSpPr/>
          <p:nvPr/>
        </p:nvSpPr>
        <p:spPr>
          <a:xfrm>
            <a:off x="9489094" y="2548722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F921FF-52BD-441B-92BD-FCC67938C72B}"/>
              </a:ext>
            </a:extLst>
          </p:cNvPr>
          <p:cNvSpPr/>
          <p:nvPr/>
        </p:nvSpPr>
        <p:spPr>
          <a:xfrm>
            <a:off x="407365" y="2920153"/>
            <a:ext cx="1749136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80645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1C7AFF-69F0-4E74-869C-993A18CDEF23}"/>
              </a:ext>
            </a:extLst>
          </p:cNvPr>
          <p:cNvSpPr/>
          <p:nvPr/>
        </p:nvSpPr>
        <p:spPr>
          <a:xfrm>
            <a:off x="2222658" y="292457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CDC42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8D7AD7-49C1-4BAE-B568-3094AC2D6413}"/>
              </a:ext>
            </a:extLst>
          </p:cNvPr>
          <p:cNvSpPr/>
          <p:nvPr/>
        </p:nvSpPr>
        <p:spPr>
          <a:xfrm>
            <a:off x="4040583" y="292457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BEM1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F97B79-91B6-4B6A-A7B4-1CEDFB34E161}"/>
              </a:ext>
            </a:extLst>
          </p:cNvPr>
          <p:cNvSpPr/>
          <p:nvPr/>
        </p:nvSpPr>
        <p:spPr>
          <a:xfrm>
            <a:off x="5858508" y="292015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B9E910-6ADC-43FB-AE7B-0D61C938E923}"/>
              </a:ext>
            </a:extLst>
          </p:cNvPr>
          <p:cNvSpPr/>
          <p:nvPr/>
        </p:nvSpPr>
        <p:spPr>
          <a:xfrm>
            <a:off x="7671169" y="292015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08DCF4-E834-4D90-B762-9E048AD3BE7B}"/>
              </a:ext>
            </a:extLst>
          </p:cNvPr>
          <p:cNvSpPr/>
          <p:nvPr/>
        </p:nvSpPr>
        <p:spPr>
          <a:xfrm>
            <a:off x="9489094" y="292015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FF2691A-2494-4B55-A3A4-2A9441C3F9AD}"/>
              </a:ext>
            </a:extLst>
          </p:cNvPr>
          <p:cNvSpPr/>
          <p:nvPr/>
        </p:nvSpPr>
        <p:spPr>
          <a:xfrm>
            <a:off x="5858508" y="2185975"/>
            <a:ext cx="1746504" cy="28804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AE84368-E67B-4C57-8262-35632B8F45ED}"/>
              </a:ext>
            </a:extLst>
          </p:cNvPr>
          <p:cNvSpPr/>
          <p:nvPr/>
        </p:nvSpPr>
        <p:spPr>
          <a:xfrm>
            <a:off x="5858508" y="2551505"/>
            <a:ext cx="1746504" cy="28804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D2F52AD-822F-4EAE-8F9B-7D0F17C406FA}"/>
              </a:ext>
            </a:extLst>
          </p:cNvPr>
          <p:cNvSpPr/>
          <p:nvPr/>
        </p:nvSpPr>
        <p:spPr>
          <a:xfrm>
            <a:off x="5858560" y="2917176"/>
            <a:ext cx="1746504" cy="28804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2875E9F-F852-456E-B5D4-277E80668608}"/>
              </a:ext>
            </a:extLst>
          </p:cNvPr>
          <p:cNvSpPr/>
          <p:nvPr/>
        </p:nvSpPr>
        <p:spPr>
          <a:xfrm>
            <a:off x="407365" y="3304853"/>
            <a:ext cx="1749136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465966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F68C107-B0E7-4F6E-8598-629A8DF46627}"/>
              </a:ext>
            </a:extLst>
          </p:cNvPr>
          <p:cNvSpPr/>
          <p:nvPr/>
        </p:nvSpPr>
        <p:spPr>
          <a:xfrm>
            <a:off x="2222658" y="330927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clk-2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E244ABD-9C59-4D00-85F7-8E75301DDAA7}"/>
              </a:ext>
            </a:extLst>
          </p:cNvPr>
          <p:cNvSpPr/>
          <p:nvPr/>
        </p:nvSpPr>
        <p:spPr>
          <a:xfrm>
            <a:off x="4040583" y="330927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mex-6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B28B105-14BF-4F5E-AAC8-4F1D5B439DDA}"/>
              </a:ext>
            </a:extLst>
          </p:cNvPr>
          <p:cNvSpPr/>
          <p:nvPr/>
        </p:nvSpPr>
        <p:spPr>
          <a:xfrm>
            <a:off x="7671169" y="330485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6239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E0BB1E5-F5D2-4AD1-803D-C2D08241195C}"/>
              </a:ext>
            </a:extLst>
          </p:cNvPr>
          <p:cNvSpPr/>
          <p:nvPr/>
        </p:nvSpPr>
        <p:spPr>
          <a:xfrm>
            <a:off x="9489094" y="330485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6239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456D9E-5A65-4BB6-9E90-50FF732EBBB6}"/>
              </a:ext>
            </a:extLst>
          </p:cNvPr>
          <p:cNvSpPr txBox="1"/>
          <p:nvPr/>
        </p:nvSpPr>
        <p:spPr>
          <a:xfrm>
            <a:off x="4338806" y="4016811"/>
            <a:ext cx="2896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Gene </a:t>
            </a:r>
            <a:r>
              <a:rPr lang="de-AT" dirty="0" err="1"/>
              <a:t>occurence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organism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284812: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559292: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6239: 2</a:t>
            </a:r>
          </a:p>
        </p:txBody>
      </p:sp>
    </p:spTree>
    <p:extLst>
      <p:ext uri="{BB962C8B-B14F-4D97-AF65-F5344CB8AC3E}">
        <p14:creationId xmlns:p14="http://schemas.microsoft.com/office/powerpoint/2010/main" val="66467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4E763AB-1A07-4902-8D84-2A94F994AA88}"/>
              </a:ext>
            </a:extLst>
          </p:cNvPr>
          <p:cNvSpPr/>
          <p:nvPr/>
        </p:nvSpPr>
        <p:spPr>
          <a:xfrm>
            <a:off x="407365" y="324655"/>
            <a:ext cx="5380371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D3233F-DE52-44A4-83C1-2576BBF8A5E7}"/>
              </a:ext>
            </a:extLst>
          </p:cNvPr>
          <p:cNvSpPr txBox="1"/>
          <p:nvPr/>
        </p:nvSpPr>
        <p:spPr>
          <a:xfrm>
            <a:off x="1098550" y="1327150"/>
            <a:ext cx="97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2.1 </a:t>
            </a:r>
            <a:r>
              <a:rPr lang="de-AT" dirty="0" err="1"/>
              <a:t>retrieve</a:t>
            </a:r>
            <a:r>
              <a:rPr lang="de-AT" dirty="0"/>
              <a:t> </a:t>
            </a:r>
            <a:r>
              <a:rPr lang="de-AT" dirty="0" err="1"/>
              <a:t>orthologs</a:t>
            </a:r>
            <a:r>
              <a:rPr lang="de-AT" dirty="0"/>
              <a:t> (step2-1-seq0_biomart.mkv, </a:t>
            </a:r>
            <a:r>
              <a:rPr lang="en-US" dirty="0"/>
              <a:t>step2-1-seq1_rename_and_print_out_header.mkv</a:t>
            </a:r>
            <a:r>
              <a:rPr lang="de-AT" dirty="0"/>
              <a:t>)</a:t>
            </a:r>
          </a:p>
          <a:p>
            <a:r>
              <a:rPr lang="de-AT" dirty="0"/>
              <a:t>2.2 </a:t>
            </a:r>
            <a:r>
              <a:rPr lang="de-AT" dirty="0" err="1"/>
              <a:t>map</a:t>
            </a:r>
            <a:r>
              <a:rPr lang="de-AT" dirty="0"/>
              <a:t> </a:t>
            </a:r>
            <a:r>
              <a:rPr lang="de-AT" dirty="0" err="1"/>
              <a:t>synlet</a:t>
            </a:r>
            <a:r>
              <a:rPr lang="de-AT" dirty="0"/>
              <a:t> </a:t>
            </a:r>
            <a:r>
              <a:rPr lang="de-AT" dirty="0" err="1"/>
              <a:t>pairs</a:t>
            </a:r>
            <a:r>
              <a:rPr lang="de-AT" dirty="0"/>
              <a:t> (</a:t>
            </a:r>
            <a:r>
              <a:rPr lang="de-AT" dirty="0" err="1"/>
              <a:t>slides</a:t>
            </a:r>
            <a:r>
              <a:rPr lang="de-A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62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4E763AB-1A07-4902-8D84-2A94F994AA88}"/>
              </a:ext>
            </a:extLst>
          </p:cNvPr>
          <p:cNvSpPr/>
          <p:nvPr/>
        </p:nvSpPr>
        <p:spPr>
          <a:xfrm>
            <a:off x="407365" y="324655"/>
            <a:ext cx="5380371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2.2 map </a:t>
            </a:r>
            <a:r>
              <a:rPr lang="en-US" sz="1400" dirty="0" err="1">
                <a:solidFill>
                  <a:schemeClr val="tx1"/>
                </a:solidFill>
              </a:rPr>
              <a:t>synlet</a:t>
            </a:r>
            <a:r>
              <a:rPr lang="en-US" sz="1400" dirty="0">
                <a:solidFill>
                  <a:schemeClr val="tx1"/>
                </a:solidFill>
              </a:rPr>
              <a:t> (prepare mapping)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576261-D341-404C-B5D9-459C7152248C}"/>
              </a:ext>
            </a:extLst>
          </p:cNvPr>
          <p:cNvSpPr/>
          <p:nvPr/>
        </p:nvSpPr>
        <p:spPr>
          <a:xfrm>
            <a:off x="712235" y="155216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CSE4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01873B3-756D-49E3-85C4-68A9844A7AC0}"/>
              </a:ext>
            </a:extLst>
          </p:cNvPr>
          <p:cNvSpPr/>
          <p:nvPr/>
        </p:nvSpPr>
        <p:spPr>
          <a:xfrm>
            <a:off x="2536272" y="155216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HIST1H3H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AF967D4-665D-41CE-998B-47EDBAD4A389}"/>
              </a:ext>
            </a:extLst>
          </p:cNvPr>
          <p:cNvSpPr/>
          <p:nvPr/>
        </p:nvSpPr>
        <p:spPr>
          <a:xfrm>
            <a:off x="712235" y="1896174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CSE4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00F89CE-3210-4174-B5B6-76B87CB66104}"/>
              </a:ext>
            </a:extLst>
          </p:cNvPr>
          <p:cNvSpPr/>
          <p:nvPr/>
        </p:nvSpPr>
        <p:spPr>
          <a:xfrm>
            <a:off x="2536272" y="1896174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HIST1H3I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E26F3D-D838-421F-8050-7F89B5FDA486}"/>
              </a:ext>
            </a:extLst>
          </p:cNvPr>
          <p:cNvSpPr/>
          <p:nvPr/>
        </p:nvSpPr>
        <p:spPr>
          <a:xfrm>
            <a:off x="712235" y="224018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COX2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4BD8F21-8754-49DB-A94A-17D35C738B3B}"/>
              </a:ext>
            </a:extLst>
          </p:cNvPr>
          <p:cNvSpPr/>
          <p:nvPr/>
        </p:nvSpPr>
        <p:spPr>
          <a:xfrm>
            <a:off x="2536272" y="224018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MT-CO2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BA3148A-EE6A-4D53-A72D-4F285922841A}"/>
              </a:ext>
            </a:extLst>
          </p:cNvPr>
          <p:cNvSpPr/>
          <p:nvPr/>
        </p:nvSpPr>
        <p:spPr>
          <a:xfrm>
            <a:off x="712235" y="2573227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933A3F6-3DA2-43B6-AB15-98FA42D69343}"/>
              </a:ext>
            </a:extLst>
          </p:cNvPr>
          <p:cNvSpPr/>
          <p:nvPr/>
        </p:nvSpPr>
        <p:spPr>
          <a:xfrm>
            <a:off x="2536272" y="2573227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MT-CYB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7621A0A-B6E2-46A4-8412-FD75AC1992CF}"/>
              </a:ext>
            </a:extLst>
          </p:cNvPr>
          <p:cNvSpPr/>
          <p:nvPr/>
        </p:nvSpPr>
        <p:spPr>
          <a:xfrm>
            <a:off x="712235" y="2906271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COX3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1C544E2-F17A-4B3F-B002-AAAA873A8AC9}"/>
              </a:ext>
            </a:extLst>
          </p:cNvPr>
          <p:cNvSpPr/>
          <p:nvPr/>
        </p:nvSpPr>
        <p:spPr>
          <a:xfrm>
            <a:off x="2536272" y="2906271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MT-CYB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94104-5A32-4DBC-9BCB-EB6D20BF16F6}"/>
              </a:ext>
            </a:extLst>
          </p:cNvPr>
          <p:cNvSpPr txBox="1"/>
          <p:nvPr/>
        </p:nvSpPr>
        <p:spPr>
          <a:xfrm>
            <a:off x="264490" y="1185553"/>
            <a:ext cx="163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s_cerevisae.txt: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07BBA76-8085-46C5-8C63-4AAC7FC58395}"/>
              </a:ext>
            </a:extLst>
          </p:cNvPr>
          <p:cNvSpPr/>
          <p:nvPr/>
        </p:nvSpPr>
        <p:spPr>
          <a:xfrm>
            <a:off x="712235" y="3871919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nduo-1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73B2C3A-E7E3-4A0C-BAEF-38D7BBC42BDA}"/>
              </a:ext>
            </a:extLst>
          </p:cNvPr>
          <p:cNvSpPr/>
          <p:nvPr/>
        </p:nvSpPr>
        <p:spPr>
          <a:xfrm>
            <a:off x="2536272" y="3871919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MT-ND1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6C5AF9C-0ECB-4306-9E82-44DAC4BB3AB5}"/>
              </a:ext>
            </a:extLst>
          </p:cNvPr>
          <p:cNvSpPr/>
          <p:nvPr/>
        </p:nvSpPr>
        <p:spPr>
          <a:xfrm>
            <a:off x="712235" y="4215927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ctb-1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0AACE26-0381-4052-AB0E-03DD16EF9CF5}"/>
              </a:ext>
            </a:extLst>
          </p:cNvPr>
          <p:cNvSpPr/>
          <p:nvPr/>
        </p:nvSpPr>
        <p:spPr>
          <a:xfrm>
            <a:off x="2536272" y="4215927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MT-CYB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5CAE294-025C-4F4A-9949-DF492E154DCA}"/>
              </a:ext>
            </a:extLst>
          </p:cNvPr>
          <p:cNvSpPr/>
          <p:nvPr/>
        </p:nvSpPr>
        <p:spPr>
          <a:xfrm>
            <a:off x="712235" y="455993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asp-8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A620C15-3CEA-47F7-8829-C59BEF977207}"/>
              </a:ext>
            </a:extLst>
          </p:cNvPr>
          <p:cNvSpPr/>
          <p:nvPr/>
        </p:nvSpPr>
        <p:spPr>
          <a:xfrm>
            <a:off x="2536272" y="4559936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PGC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BF8C016-4629-4FD6-9167-B9D9D8462B11}"/>
              </a:ext>
            </a:extLst>
          </p:cNvPr>
          <p:cNvSpPr txBox="1"/>
          <p:nvPr/>
        </p:nvSpPr>
        <p:spPr>
          <a:xfrm>
            <a:off x="264490" y="3538875"/>
            <a:ext cx="14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c_elegans.txt: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46EAADB-38A4-4104-90D4-979488FD8878}"/>
              </a:ext>
            </a:extLst>
          </p:cNvPr>
          <p:cNvSpPr txBox="1"/>
          <p:nvPr/>
        </p:nvSpPr>
        <p:spPr>
          <a:xfrm>
            <a:off x="5787736" y="1182834"/>
            <a:ext cx="1313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mapping.txt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C9305E7-80CA-4462-BDA5-773F7F656F01}"/>
              </a:ext>
            </a:extLst>
          </p:cNvPr>
          <p:cNvSpPr/>
          <p:nvPr/>
        </p:nvSpPr>
        <p:spPr>
          <a:xfrm>
            <a:off x="712235" y="2573227"/>
            <a:ext cx="1746504" cy="28804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346C3C-095D-4B1E-B47A-A7DADA00807A}"/>
              </a:ext>
            </a:extLst>
          </p:cNvPr>
          <p:cNvSpPr/>
          <p:nvPr/>
        </p:nvSpPr>
        <p:spPr>
          <a:xfrm>
            <a:off x="6102050" y="1554843"/>
            <a:ext cx="1746504" cy="28804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tax_id</a:t>
            </a:r>
            <a:r>
              <a:rPr lang="en-US" sz="1400" dirty="0"/>
              <a:t>/</a:t>
            </a:r>
            <a:r>
              <a:rPr lang="en-US" sz="1400" dirty="0" err="1"/>
              <a:t>gene_symbol</a:t>
            </a:r>
            <a:endParaRPr lang="de-AT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C16206-32A6-4640-9CA4-6CDC07381F50}"/>
              </a:ext>
            </a:extLst>
          </p:cNvPr>
          <p:cNvSpPr/>
          <p:nvPr/>
        </p:nvSpPr>
        <p:spPr>
          <a:xfrm>
            <a:off x="7920037" y="1557522"/>
            <a:ext cx="1746504" cy="28804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human_gene_symbol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42704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00039 -0.048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40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078 -0.049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87" grpId="0" animBg="1"/>
      <p:bldP spid="8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2010</Words>
  <Application>Microsoft Office PowerPoint</Application>
  <PresentationFormat>Widescreen</PresentationFormat>
  <Paragraphs>944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75</cp:revision>
  <dcterms:created xsi:type="dcterms:W3CDTF">2020-01-12T04:26:18Z</dcterms:created>
  <dcterms:modified xsi:type="dcterms:W3CDTF">2020-01-20T22:20:37Z</dcterms:modified>
</cp:coreProperties>
</file>