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2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4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2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4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7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7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6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5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72DF4-C8BA-461D-99E8-B8C6F9D9243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1FB8-F67E-46A9-B575-624BE33AF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7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187973"/>
            <a:ext cx="9360000" cy="526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18494"/>
            <a:ext cx="497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2.2.3 There is no any manipulations with software. 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86475" y="1430622"/>
            <a:ext cx="1522588" cy="5620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Прямая со стрелкой 9"/>
          <p:cNvCxnSpPr>
            <a:stCxn id="9" idx="3"/>
          </p:cNvCxnSpPr>
          <p:nvPr/>
        </p:nvCxnSpPr>
        <p:spPr>
          <a:xfrm>
            <a:off x="5609063" y="1711670"/>
            <a:ext cx="4873695" cy="1469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578529" y="3912564"/>
            <a:ext cx="1423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Parameters mentioned in 2.1.5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20739" y="4154548"/>
            <a:ext cx="1563397" cy="16505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Прямая со стрелкой 12"/>
          <p:cNvCxnSpPr>
            <a:stCxn id="12" idx="3"/>
          </p:cNvCxnSpPr>
          <p:nvPr/>
        </p:nvCxnSpPr>
        <p:spPr>
          <a:xfrm flipV="1">
            <a:off x="9884136" y="4493941"/>
            <a:ext cx="598622" cy="4859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22742" y="5276181"/>
            <a:ext cx="4015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</a:rPr>
              <a:t>Rectangular scanning area for the </a:t>
            </a:r>
            <a:r>
              <a:rPr lang="en-GB" dirty="0" err="1" smtClean="0">
                <a:solidFill>
                  <a:srgbClr val="92D050"/>
                </a:solidFill>
              </a:rPr>
              <a:t>bouton</a:t>
            </a:r>
            <a:r>
              <a:rPr lang="en-GB" dirty="0" smtClean="0">
                <a:solidFill>
                  <a:srgbClr val="92D050"/>
                </a:solidFill>
              </a:rPr>
              <a:t> searching mode 2.3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0447" y="74145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Lase control software (Rapp </a:t>
            </a:r>
            <a:r>
              <a:rPr lang="en-GB" dirty="0" err="1" smtClean="0">
                <a:solidFill>
                  <a:srgbClr val="FF0000"/>
                </a:solidFill>
              </a:rPr>
              <a:t>OptoElectronics</a:t>
            </a:r>
            <a:r>
              <a:rPr lang="en-GB" dirty="0" smtClean="0">
                <a:solidFill>
                  <a:srgbClr val="FF0000"/>
                </a:solidFill>
              </a:rPr>
              <a:t> UGA)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70852" y="1250004"/>
            <a:ext cx="1423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Parameters mentioned in 2.1.5 and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3.1.4</a:t>
            </a:r>
          </a:p>
          <a:p>
            <a:endParaRPr lang="en-GB" dirty="0" smtClean="0">
              <a:solidFill>
                <a:srgbClr val="FF0000"/>
              </a:solidFill>
            </a:endParaRPr>
          </a:p>
        </p:txBody>
      </p:sp>
      <p:cxnSp>
        <p:nvCxnSpPr>
          <p:cNvPr id="30" name="Прямая со стрелкой 29"/>
          <p:cNvCxnSpPr>
            <a:stCxn id="14" idx="0"/>
          </p:cNvCxnSpPr>
          <p:nvPr/>
        </p:nvCxnSpPr>
        <p:spPr>
          <a:xfrm flipV="1">
            <a:off x="5230447" y="4721357"/>
            <a:ext cx="21212" cy="554824"/>
          </a:xfrm>
          <a:prstGeom prst="straightConnector1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060847" y="1515749"/>
            <a:ext cx="1491343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64464" y="2259026"/>
            <a:ext cx="1367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Button to add the rectangular sequence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5684" y="360462"/>
            <a:ext cx="680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2.2.4 Preparation of the laser control software for the  searching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3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4" y="100321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2.2.4,3.1.2-3.1.4  Determination of the </a:t>
            </a:r>
            <a:r>
              <a:rPr lang="en-US" sz="2000" dirty="0" err="1" smtClean="0"/>
              <a:t>bouton</a:t>
            </a:r>
            <a:r>
              <a:rPr lang="en-US" sz="2000" dirty="0" smtClean="0"/>
              <a:t> XY coordinates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9629" y="39758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Lase control software (Rapp </a:t>
            </a:r>
            <a:r>
              <a:rPr lang="en-GB" dirty="0" err="1" smtClean="0">
                <a:solidFill>
                  <a:srgbClr val="FF0000"/>
                </a:solidFill>
              </a:rPr>
              <a:t>OptoElectronics</a:t>
            </a:r>
            <a:r>
              <a:rPr lang="en-GB" dirty="0" smtClean="0">
                <a:solidFill>
                  <a:srgbClr val="FF0000"/>
                </a:solidFill>
              </a:rPr>
              <a:t> UGA)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03166" y="854320"/>
            <a:ext cx="11849345" cy="5784792"/>
            <a:chOff x="342655" y="854320"/>
            <a:chExt cx="11849345" cy="57847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925" y="854320"/>
              <a:ext cx="10284075" cy="578479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2655" y="5438783"/>
              <a:ext cx="13134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Coordinates</a:t>
              </a:r>
            </a:p>
            <a:p>
              <a:r>
                <a:rPr lang="en-GB" dirty="0">
                  <a:solidFill>
                    <a:srgbClr val="FF0000"/>
                  </a:solidFill>
                </a:rPr>
                <a:t>o</a:t>
              </a:r>
              <a:r>
                <a:rPr lang="en-GB" dirty="0" smtClean="0">
                  <a:solidFill>
                    <a:srgbClr val="FF0000"/>
                  </a:solidFill>
                </a:rPr>
                <a:t>f the laser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calculated 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In 3.1.2</a:t>
              </a: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H="1" flipV="1">
              <a:off x="1404257" y="6085114"/>
              <a:ext cx="503668" cy="3156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6966857" y="3918857"/>
              <a:ext cx="696686" cy="457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Прямая со стрелкой 16"/>
            <p:cNvCxnSpPr>
              <a:stCxn id="15" idx="2"/>
            </p:cNvCxnSpPr>
            <p:nvPr/>
          </p:nvCxnSpPr>
          <p:spPr>
            <a:xfrm flipH="1">
              <a:off x="6727371" y="4376057"/>
              <a:ext cx="587829" cy="7946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01764" y="5170714"/>
              <a:ext cx="3019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Laser pulse parameters (3.1.3)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85717" y="992098"/>
              <a:ext cx="1675797" cy="71852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Прямая со стрелкой 20"/>
            <p:cNvCxnSpPr>
              <a:stCxn id="20" idx="2"/>
            </p:cNvCxnSpPr>
            <p:nvPr/>
          </p:nvCxnSpPr>
          <p:spPr>
            <a:xfrm flipH="1">
              <a:off x="4125686" y="1710624"/>
              <a:ext cx="2797930" cy="149847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00238" y="3224127"/>
              <a:ext cx="1367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Parameters mentioned in  3.1.4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H="1">
              <a:off x="3984171" y="1208314"/>
              <a:ext cx="1491343" cy="685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287788" y="1951591"/>
              <a:ext cx="13678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Button to add the single point sequence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74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5" y="1010239"/>
            <a:ext cx="9000000" cy="56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3.1.5-3.1.6  Recorded area</a:t>
            </a:r>
            <a:endParaRPr lang="en-US" sz="2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79173" y="922427"/>
            <a:ext cx="707571" cy="3325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390" y="672784"/>
            <a:ext cx="29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Take signal button is activated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390" y="3362917"/>
            <a:ext cx="154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Recorded area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576733" y="1544563"/>
            <a:ext cx="3336306" cy="2561771"/>
            <a:chOff x="8576733" y="1392162"/>
            <a:chExt cx="3336306" cy="256177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76733" y="1413933"/>
              <a:ext cx="1320800" cy="2540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Прямая со стрелкой 14"/>
            <p:cNvCxnSpPr>
              <a:stCxn id="14" idx="3"/>
            </p:cNvCxnSpPr>
            <p:nvPr/>
          </p:nvCxnSpPr>
          <p:spPr>
            <a:xfrm flipV="1">
              <a:off x="9897533" y="1698171"/>
              <a:ext cx="628953" cy="9857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417630" y="1392162"/>
              <a:ext cx="14954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Settings,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m</a:t>
              </a:r>
              <a:r>
                <a:rPr lang="en-US" dirty="0" smtClean="0">
                  <a:solidFill>
                    <a:srgbClr val="FF0000"/>
                  </a:solidFill>
                </a:rPr>
                <a:t>entioned in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3.1.5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413445" y="611596"/>
            <a:ext cx="384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Camera control software (</a:t>
            </a:r>
            <a:r>
              <a:rPr lang="en-GB" dirty="0" err="1" smtClean="0">
                <a:solidFill>
                  <a:srgbClr val="FF0000"/>
                </a:solidFill>
              </a:rPr>
              <a:t>Andor</a:t>
            </a:r>
            <a:r>
              <a:rPr lang="en-GB" dirty="0" smtClean="0">
                <a:solidFill>
                  <a:srgbClr val="FF0000"/>
                </a:solidFill>
              </a:rPr>
              <a:t> SOLIS)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3.1.7-3.1.8. Electrical stimulation of the </a:t>
            </a:r>
            <a:r>
              <a:rPr lang="en-US" sz="2000" dirty="0" err="1" smtClean="0"/>
              <a:t>bouton</a:t>
            </a: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663337"/>
            <a:ext cx="7464879" cy="5971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0699" y="2147967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Program (HEKA TIDA) for the electrical stimulation and for the devices triggering and synchronization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567543" y="2667000"/>
            <a:ext cx="1992086" cy="8490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0065" y="1642310"/>
            <a:ext cx="2165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Trace shows</a:t>
            </a:r>
            <a:r>
              <a:rPr lang="en-US" dirty="0" smtClean="0">
                <a:solidFill>
                  <a:srgbClr val="FF0000"/>
                </a:solidFill>
              </a:rPr>
              <a:t> stimulation voltage given to the 4 </a:t>
            </a:r>
            <a:r>
              <a:rPr lang="en-US" dirty="0" err="1" smtClean="0">
                <a:solidFill>
                  <a:srgbClr val="FF0000"/>
                </a:solidFill>
              </a:rPr>
              <a:t>MOhm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stimulation electrode</a:t>
            </a:r>
          </a:p>
        </p:txBody>
      </p:sp>
    </p:spTree>
    <p:extLst>
      <p:ext uri="{BB962C8B-B14F-4D97-AF65-F5344CB8AC3E}">
        <p14:creationId xmlns:p14="http://schemas.microsoft.com/office/powerpoint/2010/main" val="371954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3.2.1.-3.2.2. Determination of the </a:t>
            </a:r>
            <a:r>
              <a:rPr lang="en-US" sz="2000" dirty="0" err="1" smtClean="0"/>
              <a:t>bouton</a:t>
            </a:r>
            <a:r>
              <a:rPr lang="en-US" sz="2000" dirty="0" smtClean="0"/>
              <a:t> size </a:t>
            </a:r>
            <a:r>
              <a:rPr lang="en-US" sz="1600" i="1" dirty="0" smtClean="0"/>
              <a:t>(Please, find “Original record for WT mouse.tiff” with o</a:t>
            </a:r>
            <a:r>
              <a:rPr lang="en-GB" sz="1600" i="1" dirty="0" err="1" smtClean="0"/>
              <a:t>riginal</a:t>
            </a:r>
            <a:r>
              <a:rPr lang="en-GB" sz="1600" i="1" dirty="0" smtClean="0"/>
              <a:t> data)</a:t>
            </a:r>
            <a:endParaRPr lang="en-US" sz="1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5" y="906864"/>
            <a:ext cx="9360000" cy="526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065" y="537532"/>
            <a:ext cx="3122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Home written analysis program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46901" y="1132051"/>
            <a:ext cx="2414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of the iGluSnFr f</a:t>
            </a:r>
            <a:r>
              <a:rPr lang="en-US" dirty="0" err="1" smtClean="0"/>
              <a:t>luorescence</a:t>
            </a:r>
            <a:r>
              <a:rPr lang="en-US" dirty="0" smtClean="0"/>
              <a:t> </a:t>
            </a:r>
            <a:r>
              <a:rPr lang="en-US" dirty="0"/>
              <a:t>intensity at rest (F </a:t>
            </a:r>
            <a:r>
              <a:rPr lang="en-US" dirty="0" smtClean="0"/>
              <a:t>).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red line shows 12 pixels with the average rest intensity more than mean + 3 SD intensity of all pixels at rest.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6901" y="3942560"/>
            <a:ext cx="2414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Traces </a:t>
            </a:r>
            <a:r>
              <a:rPr lang="en-GB" dirty="0"/>
              <a:t>of iGluSnFr f</a:t>
            </a:r>
            <a:r>
              <a:rPr lang="en-US" dirty="0" err="1"/>
              <a:t>luorescence</a:t>
            </a:r>
            <a:r>
              <a:rPr lang="en-US" dirty="0"/>
              <a:t> </a:t>
            </a:r>
            <a:r>
              <a:rPr lang="en-US" dirty="0" smtClean="0"/>
              <a:t>intensities for </a:t>
            </a:r>
            <a:r>
              <a:rPr lang="en-US" dirty="0"/>
              <a:t>each </a:t>
            </a:r>
            <a:r>
              <a:rPr lang="en-US" dirty="0" smtClean="0"/>
              <a:t>pixel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 traces shows 12 </a:t>
            </a:r>
            <a:r>
              <a:rPr lang="en-GB" dirty="0" err="1" smtClean="0">
                <a:solidFill>
                  <a:srgbClr val="FF0000"/>
                </a:solidFill>
              </a:rPr>
              <a:t>suprathreshold</a:t>
            </a:r>
            <a:r>
              <a:rPr lang="en-GB" dirty="0" smtClean="0">
                <a:solidFill>
                  <a:srgbClr val="FF0000"/>
                </a:solidFill>
              </a:rPr>
              <a:t> pixels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3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5" y="909125"/>
            <a:ext cx="9360000" cy="526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3.2.3, 3.2.5. </a:t>
            </a:r>
            <a:r>
              <a:rPr lang="en-US" sz="2000" dirty="0" smtClean="0">
                <a:latin typeface="Symbol" panose="05050102010706020507" pitchFamily="18" charset="2"/>
              </a:rPr>
              <a:t>D</a:t>
            </a:r>
            <a:r>
              <a:rPr lang="en-US" sz="2000" dirty="0" smtClean="0"/>
              <a:t>F/F transients for the </a:t>
            </a:r>
            <a:r>
              <a:rPr lang="en-US" sz="2000" dirty="0" err="1" smtClean="0"/>
              <a:t>bouton</a:t>
            </a:r>
            <a:r>
              <a:rPr lang="en-US" sz="2000" dirty="0" smtClean="0"/>
              <a:t> shown on the previous slide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46901" y="1132051"/>
            <a:ext cx="2414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Image of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F/F </a:t>
            </a:r>
            <a:r>
              <a:rPr lang="en-US" dirty="0" smtClean="0"/>
              <a:t>transients distribution in 2D space.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red line shows 60 pixels the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F/F amplitude during first stimulation </a:t>
            </a:r>
            <a:r>
              <a:rPr lang="en-GB" dirty="0" smtClean="0">
                <a:solidFill>
                  <a:srgbClr val="FF0000"/>
                </a:solidFill>
              </a:rPr>
              <a:t>more than  4 SD of </a:t>
            </a:r>
            <a:r>
              <a:rPr lang="en-US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F/F values </a:t>
            </a:r>
            <a:r>
              <a:rPr lang="en-GB" dirty="0" smtClean="0">
                <a:solidFill>
                  <a:srgbClr val="FF0000"/>
                </a:solidFill>
              </a:rPr>
              <a:t>at rest.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6901" y="3942560"/>
            <a:ext cx="2414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Traces of</a:t>
            </a:r>
            <a:r>
              <a:rPr lang="en-US" dirty="0" smtClean="0">
                <a:latin typeface="Symbol" panose="05050102010706020507" pitchFamily="18" charset="2"/>
              </a:rPr>
              <a:t> D</a:t>
            </a:r>
            <a:r>
              <a:rPr lang="en-US" dirty="0" smtClean="0"/>
              <a:t>F/F transients for each pixel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Red traces shows 60 </a:t>
            </a:r>
            <a:r>
              <a:rPr lang="en-GB" dirty="0" err="1" smtClean="0">
                <a:solidFill>
                  <a:srgbClr val="FF0000"/>
                </a:solidFill>
              </a:rPr>
              <a:t>suprathreshold</a:t>
            </a:r>
            <a:r>
              <a:rPr lang="en-GB" dirty="0" smtClean="0">
                <a:solidFill>
                  <a:srgbClr val="FF0000"/>
                </a:solidFill>
              </a:rPr>
              <a:t> pixels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8797" y="2823480"/>
            <a:ext cx="1124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1px </a:t>
            </a:r>
            <a:r>
              <a:rPr lang="en-GB" sz="1200" dirty="0" smtClean="0"/>
              <a:t>= 0.04 </a:t>
            </a:r>
            <a:r>
              <a:rPr lang="de-DE" sz="1200" dirty="0" smtClean="0"/>
              <a:t>µm</a:t>
            </a:r>
            <a:r>
              <a:rPr lang="de-DE" sz="1200" baseline="30000" dirty="0" smtClean="0"/>
              <a:t>2</a:t>
            </a:r>
            <a:endParaRPr lang="en-US" sz="1200" baseline="30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80" y="2236329"/>
            <a:ext cx="1319787" cy="3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9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5" y="906864"/>
            <a:ext cx="9360000" cy="526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3.2.3 Determination of Determine the time constant of decay </a:t>
            </a:r>
            <a:r>
              <a:rPr lang="en-US" sz="2000" dirty="0" err="1" smtClean="0"/>
              <a:t>TauD</a:t>
            </a:r>
            <a:r>
              <a:rPr lang="en-US" sz="2000" dirty="0" smtClean="0"/>
              <a:t> of ΔF/F. 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46386" y="1922842"/>
            <a:ext cx="2414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Mean </a:t>
            </a:r>
            <a:r>
              <a:rPr lang="en-US" dirty="0"/>
              <a:t>ΔF/F</a:t>
            </a:r>
            <a:r>
              <a:rPr lang="en-GB" dirty="0" smtClean="0"/>
              <a:t> trace for pixels selected on the previous slide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Red lines show </a:t>
            </a:r>
            <a:r>
              <a:rPr lang="en-GB" dirty="0" err="1" smtClean="0">
                <a:solidFill>
                  <a:srgbClr val="FF0000"/>
                </a:solidFill>
              </a:rPr>
              <a:t>monoexponential</a:t>
            </a:r>
            <a:r>
              <a:rPr lang="en-GB" dirty="0" smtClean="0">
                <a:solidFill>
                  <a:srgbClr val="FF0000"/>
                </a:solidFill>
              </a:rPr>
              <a:t> fittings curves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 smtClean="0">
                <a:solidFill>
                  <a:srgbClr val="FF0000"/>
                </a:solidFill>
              </a:rPr>
              <a:t>TauD</a:t>
            </a:r>
            <a:r>
              <a:rPr lang="en-GB" dirty="0" smtClean="0">
                <a:solidFill>
                  <a:srgbClr val="FF0000"/>
                </a:solidFill>
              </a:rPr>
              <a:t> for first response equal -1.67 </a:t>
            </a:r>
            <a:r>
              <a:rPr lang="en-GB" dirty="0" err="1" smtClean="0">
                <a:solidFill>
                  <a:srgbClr val="FF0000"/>
                </a:solidFill>
              </a:rPr>
              <a:t>ms</a:t>
            </a:r>
            <a:r>
              <a:rPr lang="en-GB" dirty="0" smtClean="0">
                <a:solidFill>
                  <a:srgbClr val="FF0000"/>
                </a:solidFill>
              </a:rPr>
              <a:t>, for second – 1.22 </a:t>
            </a:r>
            <a:r>
              <a:rPr lang="en-GB" dirty="0" err="1" smtClean="0">
                <a:solidFill>
                  <a:srgbClr val="FF0000"/>
                </a:solidFill>
              </a:rPr>
              <a:t>ms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5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5" y="906864"/>
            <a:ext cx="9360000" cy="526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3.2.4 Trace with maximal ΔF/F amplitude  </a:t>
            </a:r>
            <a:endParaRPr lang="en-US" sz="16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646386" y="1922842"/>
            <a:ext cx="2414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Trace with maximal </a:t>
            </a:r>
            <a:r>
              <a:rPr lang="en-US" dirty="0"/>
              <a:t>ΔF/F</a:t>
            </a:r>
            <a:r>
              <a:rPr lang="en-GB" dirty="0" smtClean="0"/>
              <a:t> amplitude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Red lines show </a:t>
            </a:r>
            <a:r>
              <a:rPr lang="en-GB" dirty="0" err="1" smtClean="0">
                <a:solidFill>
                  <a:srgbClr val="FF0000"/>
                </a:solidFill>
              </a:rPr>
              <a:t>monoexponential</a:t>
            </a:r>
            <a:r>
              <a:rPr lang="en-GB" dirty="0" smtClean="0">
                <a:solidFill>
                  <a:srgbClr val="FF0000"/>
                </a:solidFill>
              </a:rPr>
              <a:t> fittings curves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 smtClean="0">
                <a:solidFill>
                  <a:srgbClr val="FF0000"/>
                </a:solidFill>
              </a:rPr>
              <a:t>TauD</a:t>
            </a:r>
            <a:r>
              <a:rPr lang="en-GB" dirty="0" smtClean="0">
                <a:solidFill>
                  <a:srgbClr val="FF0000"/>
                </a:solidFill>
              </a:rPr>
              <a:t> for first response equal -0.96 </a:t>
            </a:r>
            <a:r>
              <a:rPr lang="en-GB" dirty="0" err="1" smtClean="0">
                <a:solidFill>
                  <a:srgbClr val="FF0000"/>
                </a:solidFill>
              </a:rPr>
              <a:t>ms</a:t>
            </a:r>
            <a:r>
              <a:rPr lang="en-GB" dirty="0" smtClean="0">
                <a:solidFill>
                  <a:srgbClr val="FF0000"/>
                </a:solidFill>
              </a:rPr>
              <a:t>, for second – 0.68 </a:t>
            </a:r>
            <a:r>
              <a:rPr lang="en-GB" dirty="0" err="1" smtClean="0">
                <a:solidFill>
                  <a:srgbClr val="FF0000"/>
                </a:solidFill>
              </a:rPr>
              <a:t>ms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2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55" y="906864"/>
            <a:ext cx="8641582" cy="486089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3.2.5 Trace with maximal ΔF/F amplitude  </a:t>
            </a:r>
            <a:endParaRPr 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83226" y="1922842"/>
                <a:ext cx="3078144" cy="2849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Trace showing the number of supra-threshold pixels at each time point.</a:t>
                </a: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r>
                  <a:rPr lang="en-GB" dirty="0" smtClean="0">
                    <a:solidFill>
                      <a:srgbClr val="FF0000"/>
                    </a:solidFill>
                  </a:rPr>
                  <a:t>The virtual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diametr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is calculated according formula:</a:t>
                </a:r>
              </a:p>
              <a:p>
                <a:endParaRPr lang="en-GB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=2×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b="0" i="1" baseline="-25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𝑠𝑢𝑝𝑟𝑎𝑡h𝑟𝑒𝑠h𝑜𝑙𝑑</m:t>
                                  </m:r>
                                  <m:r>
                                    <a:rPr lang="en-GB" b="0" i="1" baseline="-25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b="0" i="1" baseline="-250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𝑝𝑥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×0.04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226" y="1922842"/>
                <a:ext cx="3078144" cy="2849691"/>
              </a:xfrm>
              <a:prstGeom prst="rect">
                <a:avLst/>
              </a:prstGeom>
              <a:blipFill>
                <a:blip r:embed="rId3"/>
                <a:stretch>
                  <a:fillRect l="-1782" t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11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871" y="470425"/>
            <a:ext cx="10762374" cy="594518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Additions</a:t>
            </a:r>
            <a:endParaRPr lang="ru-RU" sz="4000" dirty="0" smtClean="0"/>
          </a:p>
          <a:p>
            <a:pPr algn="l"/>
            <a:endParaRPr lang="ru-RU" dirty="0"/>
          </a:p>
          <a:p>
            <a:pPr algn="l"/>
            <a:r>
              <a:rPr lang="en-GB" dirty="0" smtClean="0"/>
              <a:t>For better illustration of 3.2.1. – 3.2.5. I have added a video </a:t>
            </a:r>
            <a:r>
              <a:rPr lang="en-GB" smtClean="0"/>
              <a:t>(Stack.avi) </a:t>
            </a:r>
            <a:r>
              <a:rPr lang="en-GB" dirty="0" smtClean="0"/>
              <a:t>of the </a:t>
            </a:r>
            <a:r>
              <a:rPr lang="en-GB" dirty="0" err="1" smtClean="0"/>
              <a:t>bouton</a:t>
            </a:r>
            <a:r>
              <a:rPr lang="en-GB" dirty="0" smtClean="0"/>
              <a:t> stimulation shown on other slides. 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To demonstrate the difference in the synaptic </a:t>
            </a:r>
            <a:r>
              <a:rPr lang="en-GB" dirty="0" err="1" smtClean="0"/>
              <a:t>Glu</a:t>
            </a:r>
            <a:r>
              <a:rPr lang="en-GB" dirty="0" smtClean="0"/>
              <a:t> release between WT and  Huntington HET and HOM mice I have added following video (Q175_iGluSnFr-ultrafast_WT_HET_HOM_2fps.mp4)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To</a:t>
            </a:r>
            <a:r>
              <a:rPr lang="de-DE" dirty="0" smtClean="0"/>
              <a:t> </a:t>
            </a:r>
            <a:r>
              <a:rPr lang="en-US" dirty="0" smtClean="0"/>
              <a:t>help</a:t>
            </a:r>
            <a:r>
              <a:rPr lang="de-DE" dirty="0" smtClean="0"/>
              <a:t> </a:t>
            </a:r>
            <a:r>
              <a:rPr lang="en-US" dirty="0" smtClean="0"/>
              <a:t>you prepare the scrip I have add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(AD_180314_v1.pptx) </a:t>
            </a:r>
            <a:r>
              <a:rPr lang="en-US" dirty="0" smtClean="0"/>
              <a:t>with some additional videos and explanations</a:t>
            </a:r>
            <a:r>
              <a:rPr lang="de-DE" dirty="0" smtClean="0"/>
              <a:t>.</a:t>
            </a:r>
            <a:endParaRPr lang="en-US" dirty="0" smtClean="0"/>
          </a:p>
          <a:p>
            <a:pPr algn="l"/>
            <a:endParaRPr lang="en-GB" i="1" dirty="0"/>
          </a:p>
          <a:p>
            <a:pPr algn="l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70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2.2.5  Acquisition of image with </a:t>
            </a:r>
            <a:r>
              <a:rPr lang="en-US" sz="2000" dirty="0"/>
              <a:t>both </a:t>
            </a:r>
            <a:r>
              <a:rPr lang="en-US" sz="2000" dirty="0" err="1"/>
              <a:t>autofluorescence</a:t>
            </a:r>
            <a:r>
              <a:rPr lang="en-US" sz="2000" dirty="0"/>
              <a:t> and </a:t>
            </a:r>
            <a:r>
              <a:rPr lang="en-US" sz="2000" dirty="0" err="1"/>
              <a:t>iGlu</a:t>
            </a:r>
            <a:r>
              <a:rPr lang="en-US" sz="2000" i="1" baseline="-25000" dirty="0" err="1"/>
              <a:t>u</a:t>
            </a:r>
            <a:r>
              <a:rPr lang="en-US" sz="2000" i="1" baseline="-25000" dirty="0"/>
              <a:t> </a:t>
            </a:r>
            <a:r>
              <a:rPr lang="en-US" sz="2000" dirty="0"/>
              <a:t> -positive structures using a high pass filter at 510 nm ("yellow image</a:t>
            </a:r>
            <a:r>
              <a:rPr lang="en-US" sz="2000" dirty="0" smtClean="0"/>
              <a:t>").</a:t>
            </a:r>
            <a:endParaRPr lang="en-US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1010239"/>
            <a:ext cx="9000000" cy="562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9943" y="2098561"/>
            <a:ext cx="278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Recorded area (1px=0.2</a:t>
            </a:r>
            <a:r>
              <a:rPr lang="de-DE" dirty="0" smtClean="0">
                <a:solidFill>
                  <a:srgbClr val="FF0000"/>
                </a:solidFill>
              </a:rPr>
              <a:t>µ</a:t>
            </a:r>
            <a:r>
              <a:rPr lang="en-US" dirty="0" smtClean="0">
                <a:solidFill>
                  <a:srgbClr val="FF0000"/>
                </a:solidFill>
              </a:rPr>
              <a:t>m)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8576733" y="1544563"/>
            <a:ext cx="3418573" cy="2561771"/>
            <a:chOff x="8576733" y="1392162"/>
            <a:chExt cx="3418573" cy="256177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576733" y="1413933"/>
              <a:ext cx="1320800" cy="25400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Прямая со стрелкой 6"/>
            <p:cNvCxnSpPr>
              <a:stCxn id="5" idx="3"/>
            </p:cNvCxnSpPr>
            <p:nvPr/>
          </p:nvCxnSpPr>
          <p:spPr>
            <a:xfrm flipV="1">
              <a:off x="9897533" y="1698171"/>
              <a:ext cx="628953" cy="9857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417630" y="1392162"/>
              <a:ext cx="15776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Settings,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m</a:t>
              </a:r>
              <a:r>
                <a:rPr lang="en-US" dirty="0" smtClean="0">
                  <a:solidFill>
                    <a:srgbClr val="FF0000"/>
                  </a:solidFill>
                </a:rPr>
                <a:t>entioned in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2.1.1 and 2.1.8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449286" y="3180585"/>
            <a:ext cx="3496024" cy="1772416"/>
            <a:chOff x="2449286" y="3028184"/>
            <a:chExt cx="3496024" cy="177241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49286" y="3102429"/>
              <a:ext cx="2144485" cy="169817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3159" y="3028184"/>
              <a:ext cx="1302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Illuminated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with laser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area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V="1">
              <a:off x="4593771" y="3951514"/>
              <a:ext cx="391886" cy="5442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flipH="1">
            <a:off x="2002973" y="912998"/>
            <a:ext cx="707571" cy="3325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94190" y="663355"/>
            <a:ext cx="191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Acquisition button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13445" y="611596"/>
            <a:ext cx="384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Camera control software (</a:t>
            </a:r>
            <a:r>
              <a:rPr lang="en-GB" dirty="0" err="1" smtClean="0">
                <a:solidFill>
                  <a:srgbClr val="FF0000"/>
                </a:solidFill>
              </a:rPr>
              <a:t>Andor</a:t>
            </a:r>
            <a:r>
              <a:rPr lang="en-GB" dirty="0" smtClean="0">
                <a:solidFill>
                  <a:srgbClr val="FF0000"/>
                </a:solidFill>
              </a:rPr>
              <a:t> SOLIS)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5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5" y="1010239"/>
            <a:ext cx="9000000" cy="56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2.2.6  Acquisition of image with </a:t>
            </a:r>
            <a:r>
              <a:rPr lang="en-US" sz="2000" dirty="0" err="1"/>
              <a:t>autofluorescence</a:t>
            </a:r>
            <a:r>
              <a:rPr lang="en-US" sz="2000" dirty="0"/>
              <a:t> </a:t>
            </a:r>
            <a:r>
              <a:rPr lang="en-US" sz="2000" dirty="0" smtClean="0"/>
              <a:t>alone </a:t>
            </a:r>
            <a:r>
              <a:rPr lang="en-US" sz="2000" dirty="0"/>
              <a:t>using a high pass filter at </a:t>
            </a:r>
            <a:r>
              <a:rPr lang="en-US" sz="2000" dirty="0" smtClean="0"/>
              <a:t>600 </a:t>
            </a:r>
            <a:r>
              <a:rPr lang="en-US" sz="2000" dirty="0"/>
              <a:t>nm </a:t>
            </a:r>
            <a:r>
              <a:rPr lang="en-US" sz="2000" dirty="0" smtClean="0"/>
              <a:t>(“red </a:t>
            </a:r>
            <a:r>
              <a:rPr lang="en-US" sz="2000" dirty="0"/>
              <a:t>image</a:t>
            </a:r>
            <a:r>
              <a:rPr lang="en-US" sz="2000" dirty="0" smtClean="0"/>
              <a:t>").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733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5" y="1010239"/>
            <a:ext cx="9000000" cy="56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2.2.7  Rescaling of the “red image“ (</a:t>
            </a:r>
            <a:r>
              <a:rPr lang="en-US" sz="2000" dirty="0" err="1" smtClean="0"/>
              <a:t>autofluorescence</a:t>
            </a:r>
            <a:r>
              <a:rPr lang="en-US" sz="2000" dirty="0" smtClean="0"/>
              <a:t> only).</a:t>
            </a:r>
            <a:endParaRPr lang="en-US" sz="2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374571" y="794657"/>
            <a:ext cx="892629" cy="4680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67200" y="555564"/>
            <a:ext cx="174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Rescaling button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7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5" y="1028700"/>
            <a:ext cx="9000000" cy="56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2.2.7  Result of the subtraction of “red image” from “Yellow image”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17915" y="2177536"/>
            <a:ext cx="226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Scaled “Yellow image”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7670" y="2177536"/>
            <a:ext cx="212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Result of subtraction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630886" y="3222171"/>
            <a:ext cx="620485" cy="7293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07457" y="2575840"/>
            <a:ext cx="2481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Bright elements are 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iGlu</a:t>
            </a:r>
            <a:r>
              <a:rPr lang="en-GB" baseline="-25000" dirty="0" err="1" smtClean="0">
                <a:solidFill>
                  <a:srgbClr val="FF0000"/>
                </a:solidFill>
              </a:rPr>
              <a:t>u</a:t>
            </a:r>
            <a:r>
              <a:rPr lang="en-GB" dirty="0" smtClean="0">
                <a:solidFill>
                  <a:srgbClr val="FF0000"/>
                </a:solidFill>
              </a:rPr>
              <a:t>-positive structures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390" y="5101325"/>
            <a:ext cx="1901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Dark elements are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autofluorescence</a:t>
            </a:r>
            <a:endParaRPr lang="en-GB" dirty="0" smtClean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stCxn id="14" idx="0"/>
          </p:cNvCxnSpPr>
          <p:nvPr/>
        </p:nvCxnSpPr>
        <p:spPr>
          <a:xfrm flipH="1" flipV="1">
            <a:off x="7231258" y="4371983"/>
            <a:ext cx="729713" cy="7293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44543" y="4274679"/>
            <a:ext cx="156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Grey pixels are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49106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5" y="1010239"/>
            <a:ext cx="9000000" cy="56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2.3.2  Positioning of the stimulation electrode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17915" y="2177536"/>
            <a:ext cx="302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“Yellow image” with electrode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7670" y="2177536"/>
            <a:ext cx="324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Subtracted image with electrode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4974" y="478689"/>
            <a:ext cx="10581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Image shows the position of the stimulation electrode near from the </a:t>
            </a:r>
            <a:r>
              <a:rPr lang="en-GB" dirty="0" err="1" smtClean="0"/>
              <a:t>iGlu</a:t>
            </a:r>
            <a:r>
              <a:rPr lang="en-GB" baseline="-25000" dirty="0" err="1" smtClean="0"/>
              <a:t>u</a:t>
            </a:r>
            <a:r>
              <a:rPr lang="en-GB" dirty="0" smtClean="0"/>
              <a:t> </a:t>
            </a:r>
            <a:r>
              <a:rPr lang="en-GB" dirty="0" err="1" smtClean="0"/>
              <a:t>bouton</a:t>
            </a:r>
            <a:r>
              <a:rPr lang="en-GB" dirty="0" smtClean="0"/>
              <a:t>, shown on the previous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3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5" y="1010239"/>
            <a:ext cx="9000000" cy="56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2.3.2  Positioning of the stimulation electrode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97425" y="501136"/>
            <a:ext cx="7819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Magnified image of the stimulation electrode acquired with infra-red </a:t>
            </a:r>
            <a:r>
              <a:rPr lang="en-GB" dirty="0" err="1" smtClean="0"/>
              <a:t>ilumination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5" y="1010239"/>
            <a:ext cx="9000000" cy="56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2.3.2  Positioning of the stimulation electrode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1111" y="478689"/>
            <a:ext cx="1097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Same view filed, but acquired with laser illumination (note </a:t>
            </a:r>
            <a:r>
              <a:rPr lang="en-GB" dirty="0" err="1" smtClean="0"/>
              <a:t>iGluu</a:t>
            </a:r>
            <a:r>
              <a:rPr lang="en-GB" dirty="0" smtClean="0"/>
              <a:t> </a:t>
            </a:r>
            <a:r>
              <a:rPr lang="en-GB" dirty="0" err="1" smtClean="0"/>
              <a:t>bouton</a:t>
            </a:r>
            <a:r>
              <a:rPr lang="en-GB" dirty="0" smtClean="0"/>
              <a:t> in the centre and position of the electrode)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5" y="1010239"/>
            <a:ext cx="9000000" cy="5625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65" y="91284"/>
            <a:ext cx="11951305" cy="59451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/>
              <a:t>3.1.1  Determination of the </a:t>
            </a:r>
            <a:r>
              <a:rPr lang="en-US" sz="2000" dirty="0" err="1" smtClean="0"/>
              <a:t>bouton</a:t>
            </a:r>
            <a:r>
              <a:rPr lang="en-US" sz="2000" dirty="0" smtClean="0"/>
              <a:t> XY coordinates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1111" y="478689"/>
            <a:ext cx="704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cross shows the </a:t>
            </a:r>
            <a:r>
              <a:rPr lang="en-GB" dirty="0" err="1" smtClean="0"/>
              <a:t>bouton</a:t>
            </a:r>
            <a:r>
              <a:rPr lang="en-GB" dirty="0" smtClean="0"/>
              <a:t> centre and has coordinates X=941, Y =983 </a:t>
            </a:r>
            <a:r>
              <a:rPr lang="en-GB" dirty="0" err="1" smtClean="0"/>
              <a:t>px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4229" y="6379028"/>
            <a:ext cx="1153885" cy="1741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16011" y="5188411"/>
            <a:ext cx="1313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Coordinates</a:t>
            </a:r>
          </a:p>
          <a:p>
            <a:r>
              <a:rPr lang="en-GB" dirty="0">
                <a:solidFill>
                  <a:srgbClr val="FF0000"/>
                </a:solidFill>
              </a:rPr>
              <a:t>o</a:t>
            </a:r>
            <a:r>
              <a:rPr lang="en-GB" dirty="0" smtClean="0">
                <a:solidFill>
                  <a:srgbClr val="FF0000"/>
                </a:solidFill>
              </a:rPr>
              <a:t>f the cross</a:t>
            </a:r>
          </a:p>
        </p:txBody>
      </p:sp>
      <p:cxnSp>
        <p:nvCxnSpPr>
          <p:cNvPr id="9" name="Прямая со стрелкой 8"/>
          <p:cNvCxnSpPr>
            <a:stCxn id="5" idx="1"/>
            <a:endCxn id="8" idx="2"/>
          </p:cNvCxnSpPr>
          <p:nvPr/>
        </p:nvCxnSpPr>
        <p:spPr>
          <a:xfrm flipH="1" flipV="1">
            <a:off x="540707" y="5834742"/>
            <a:ext cx="1723522" cy="6313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11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658</Words>
  <Application>Microsoft Office PowerPoint</Application>
  <PresentationFormat>Широкоэкранный</PresentationFormat>
  <Paragraphs>100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 Dvorzhak</dc:creator>
  <cp:lastModifiedBy>Anton Dvorzhak</cp:lastModifiedBy>
  <cp:revision>33</cp:revision>
  <dcterms:created xsi:type="dcterms:W3CDTF">2019-09-03T12:46:43Z</dcterms:created>
  <dcterms:modified xsi:type="dcterms:W3CDTF">2019-09-03T20:56:17Z</dcterms:modified>
</cp:coreProperties>
</file>