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7104063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7F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70" autoAdjust="0"/>
    <p:restoredTop sz="94660"/>
  </p:normalViewPr>
  <p:slideViewPr>
    <p:cSldViewPr snapToGrid="0">
      <p:cViewPr varScale="1">
        <p:scale>
          <a:sx n="77" d="100"/>
          <a:sy n="77" d="100"/>
        </p:scale>
        <p:origin x="10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7ACF-D68C-4815-BEE4-0346EAB33760}" type="datetimeFigureOut">
              <a:rPr lang="fr-FR" smtClean="0"/>
              <a:t>18/06/2019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29A60-9608-46F7-9C09-6D3E40EFAF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9574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7ACF-D68C-4815-BEE4-0346EAB33760}" type="datetimeFigureOut">
              <a:rPr lang="fr-FR" smtClean="0"/>
              <a:t>18/06/2019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29A60-9608-46F7-9C09-6D3E40EFAF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9912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7ACF-D68C-4815-BEE4-0346EAB33760}" type="datetimeFigureOut">
              <a:rPr lang="fr-FR" smtClean="0"/>
              <a:t>18/06/2019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29A60-9608-46F7-9C09-6D3E40EFAF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5881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7ACF-D68C-4815-BEE4-0346EAB33760}" type="datetimeFigureOut">
              <a:rPr lang="fr-FR" smtClean="0"/>
              <a:t>18/06/2019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29A60-9608-46F7-9C09-6D3E40EFAF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2608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7ACF-D68C-4815-BEE4-0346EAB33760}" type="datetimeFigureOut">
              <a:rPr lang="fr-FR" smtClean="0"/>
              <a:t>18/06/2019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29A60-9608-46F7-9C09-6D3E40EFAF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7218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7ACF-D68C-4815-BEE4-0346EAB33760}" type="datetimeFigureOut">
              <a:rPr lang="fr-FR" smtClean="0"/>
              <a:t>18/06/2019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29A60-9608-46F7-9C09-6D3E40EFAF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8729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7ACF-D68C-4815-BEE4-0346EAB33760}" type="datetimeFigureOut">
              <a:rPr lang="fr-FR" smtClean="0"/>
              <a:t>18/06/2019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29A60-9608-46F7-9C09-6D3E40EFAF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3605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7ACF-D68C-4815-BEE4-0346EAB33760}" type="datetimeFigureOut">
              <a:rPr lang="fr-FR" smtClean="0"/>
              <a:t>18/06/2019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29A60-9608-46F7-9C09-6D3E40EFAF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8893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7ACF-D68C-4815-BEE4-0346EAB33760}" type="datetimeFigureOut">
              <a:rPr lang="fr-FR" smtClean="0"/>
              <a:t>18/06/2019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29A60-9608-46F7-9C09-6D3E40EFAF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8980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7ACF-D68C-4815-BEE4-0346EAB33760}" type="datetimeFigureOut">
              <a:rPr lang="fr-FR" smtClean="0"/>
              <a:t>18/06/2019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29A60-9608-46F7-9C09-6D3E40EFAF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8155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7ACF-D68C-4815-BEE4-0346EAB33760}" type="datetimeFigureOut">
              <a:rPr lang="fr-FR" smtClean="0"/>
              <a:t>18/06/2019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29A60-9608-46F7-9C09-6D3E40EFAF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8563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57ACF-D68C-4815-BEE4-0346EAB33760}" type="datetimeFigureOut">
              <a:rPr lang="fr-FR" smtClean="0"/>
              <a:t>18/06/2019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329A60-9608-46F7-9C09-6D3E40EFAF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1168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40975" y="3598500"/>
            <a:ext cx="10923495" cy="20313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160443" y="623242"/>
            <a:ext cx="50964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hangingPunct="0">
              <a:spcAft>
                <a:spcPts val="0"/>
              </a:spcAft>
            </a:pPr>
            <a:r>
              <a:rPr lang="fr-FR" b="1" dirty="0" err="1"/>
              <a:t>Step</a:t>
            </a:r>
            <a:r>
              <a:rPr lang="fr-FR" b="1" dirty="0"/>
              <a:t> </a:t>
            </a:r>
            <a:r>
              <a:rPr lang="fr-FR" b="1" dirty="0" smtClean="0"/>
              <a:t>4.1.1 – </a:t>
            </a:r>
            <a:r>
              <a:rPr lang="fr-FR" b="1" dirty="0" err="1" smtClean="0"/>
              <a:t>demultiplexing</a:t>
            </a:r>
            <a:r>
              <a:rPr lang="fr-FR" b="1" dirty="0" smtClean="0"/>
              <a:t> </a:t>
            </a:r>
            <a:r>
              <a:rPr lang="fr-FR" b="1" dirty="0" err="1" smtClean="0"/>
              <a:t>with</a:t>
            </a:r>
            <a:r>
              <a:rPr lang="fr-FR" b="1" dirty="0" smtClean="0"/>
              <a:t> bclfastq2</a:t>
            </a:r>
            <a:endParaRPr lang="fr-FR" b="1" dirty="0"/>
          </a:p>
        </p:txBody>
      </p:sp>
      <p:sp>
        <p:nvSpPr>
          <p:cNvPr id="5" name="Rectangle 4"/>
          <p:cNvSpPr/>
          <p:nvPr/>
        </p:nvSpPr>
        <p:spPr>
          <a:xfrm>
            <a:off x="640975" y="1498940"/>
            <a:ext cx="824752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>
              <a:spcAft>
                <a:spcPts val="0"/>
              </a:spcAft>
            </a:pPr>
            <a:r>
              <a:rPr lang="fr-FR" i="1" dirty="0">
                <a:solidFill>
                  <a:srgbClr val="00000A"/>
                </a:solidFill>
                <a:ea typeface="Times New Roman" panose="02020603050405020304" pitchFamily="18" charset="0"/>
              </a:rPr>
              <a:t>$ </a:t>
            </a:r>
            <a:r>
              <a:rPr lang="fr-FR" i="1" dirty="0" err="1">
                <a:solidFill>
                  <a:srgbClr val="00000A"/>
                </a:solidFill>
                <a:ea typeface="Times New Roman" panose="02020603050405020304" pitchFamily="18" charset="0"/>
              </a:rPr>
              <a:t>nohup</a:t>
            </a:r>
            <a:r>
              <a:rPr lang="fr-FR" i="1" dirty="0">
                <a:solidFill>
                  <a:srgbClr val="00000A"/>
                </a:solidFill>
                <a:ea typeface="Times New Roman" panose="02020603050405020304" pitchFamily="18" charset="0"/>
              </a:rPr>
              <a:t>  /</a:t>
            </a:r>
            <a:r>
              <a:rPr lang="fr-FR" b="1" i="1" dirty="0" err="1">
                <a:solidFill>
                  <a:srgbClr val="00000A"/>
                </a:solidFill>
                <a:ea typeface="Times New Roman" panose="02020603050405020304" pitchFamily="18" charset="0"/>
              </a:rPr>
              <a:t>opt</a:t>
            </a:r>
            <a:r>
              <a:rPr lang="fr-FR" i="1" dirty="0">
                <a:solidFill>
                  <a:srgbClr val="00000A"/>
                </a:solidFill>
                <a:ea typeface="Times New Roman" panose="02020603050405020304" pitchFamily="18" charset="0"/>
              </a:rPr>
              <a:t>/bcl2fastq2-2.18.12/bin/bin/bcl2fastq  --</a:t>
            </a:r>
            <a:r>
              <a:rPr lang="fr-FR" i="1" dirty="0" err="1">
                <a:solidFill>
                  <a:srgbClr val="00000A"/>
                </a:solidFill>
                <a:ea typeface="Times New Roman" panose="02020603050405020304" pitchFamily="18" charset="0"/>
              </a:rPr>
              <a:t>runfolder-dir</a:t>
            </a:r>
            <a:r>
              <a:rPr lang="fr-FR" i="1" dirty="0">
                <a:solidFill>
                  <a:srgbClr val="00000A"/>
                </a:solidFill>
                <a:ea typeface="Times New Roman" panose="02020603050405020304" pitchFamily="18" charset="0"/>
              </a:rPr>
              <a:t>  </a:t>
            </a:r>
            <a:r>
              <a:rPr lang="fr-FR" b="1" i="1" dirty="0">
                <a:solidFill>
                  <a:srgbClr val="00000A"/>
                </a:solidFill>
                <a:ea typeface="Times New Roman" panose="02020603050405020304" pitchFamily="18" charset="0"/>
              </a:rPr>
              <a:t>/</a:t>
            </a:r>
            <a:r>
              <a:rPr lang="fr-FR" b="1" i="1" dirty="0" err="1">
                <a:solidFill>
                  <a:srgbClr val="00000A"/>
                </a:solidFill>
                <a:ea typeface="Times New Roman" panose="02020603050405020304" pitchFamily="18" charset="0"/>
              </a:rPr>
              <a:t>runs</a:t>
            </a:r>
            <a:r>
              <a:rPr lang="fr-FR" b="1" i="1" dirty="0">
                <a:solidFill>
                  <a:srgbClr val="00000A"/>
                </a:solidFill>
                <a:ea typeface="Times New Roman" panose="02020603050405020304" pitchFamily="18" charset="0"/>
              </a:rPr>
              <a:t>/190301_NS500446_0582_AHLWC3BGX9</a:t>
            </a:r>
            <a:r>
              <a:rPr lang="fr-FR" i="1" dirty="0">
                <a:solidFill>
                  <a:srgbClr val="00000A"/>
                </a:solidFill>
                <a:ea typeface="Times New Roman" panose="02020603050405020304" pitchFamily="18" charset="0"/>
              </a:rPr>
              <a:t> --ignore-</a:t>
            </a:r>
            <a:r>
              <a:rPr lang="fr-FR" i="1" dirty="0" err="1">
                <a:solidFill>
                  <a:srgbClr val="00000A"/>
                </a:solidFill>
                <a:ea typeface="Times New Roman" panose="02020603050405020304" pitchFamily="18" charset="0"/>
              </a:rPr>
              <a:t>missing</a:t>
            </a:r>
            <a:r>
              <a:rPr lang="fr-FR" i="1" dirty="0">
                <a:solidFill>
                  <a:srgbClr val="00000A"/>
                </a:solidFill>
                <a:ea typeface="Times New Roman" panose="02020603050405020304" pitchFamily="18" charset="0"/>
              </a:rPr>
              <a:t>-</a:t>
            </a:r>
            <a:r>
              <a:rPr lang="fr-FR" i="1" dirty="0" err="1">
                <a:solidFill>
                  <a:srgbClr val="00000A"/>
                </a:solidFill>
                <a:ea typeface="Times New Roman" panose="02020603050405020304" pitchFamily="18" charset="0"/>
              </a:rPr>
              <a:t>bcl</a:t>
            </a:r>
            <a:r>
              <a:rPr lang="fr-FR" i="1" dirty="0">
                <a:solidFill>
                  <a:srgbClr val="00000A"/>
                </a:solidFill>
                <a:ea typeface="Times New Roman" panose="02020603050405020304" pitchFamily="18" charset="0"/>
              </a:rPr>
              <a:t>   --output-</a:t>
            </a:r>
            <a:r>
              <a:rPr lang="fr-FR" i="1" dirty="0" err="1">
                <a:solidFill>
                  <a:srgbClr val="00000A"/>
                </a:solidFill>
                <a:ea typeface="Times New Roman" panose="02020603050405020304" pitchFamily="18" charset="0"/>
              </a:rPr>
              <a:t>dir</a:t>
            </a:r>
            <a:r>
              <a:rPr lang="fr-FR" i="1" dirty="0">
                <a:solidFill>
                  <a:srgbClr val="00000A"/>
                </a:solidFill>
                <a:ea typeface="Times New Roman" panose="02020603050405020304" pitchFamily="18" charset="0"/>
              </a:rPr>
              <a:t> </a:t>
            </a:r>
            <a:r>
              <a:rPr lang="fr-FR" b="1" i="1" dirty="0">
                <a:solidFill>
                  <a:srgbClr val="00000A"/>
                </a:solidFill>
                <a:ea typeface="Times New Roman" panose="02020603050405020304" pitchFamily="18" charset="0"/>
              </a:rPr>
              <a:t>Demultiplex_Output_190301_NS500446_0582_AHLWC3BGX9</a:t>
            </a:r>
            <a:r>
              <a:rPr lang="fr-FR" i="1" dirty="0">
                <a:solidFill>
                  <a:srgbClr val="00000A"/>
                </a:solidFill>
                <a:ea typeface="Times New Roman" panose="02020603050405020304" pitchFamily="18" charset="0"/>
              </a:rPr>
              <a:t> --</a:t>
            </a:r>
            <a:r>
              <a:rPr lang="fr-FR" i="1" dirty="0" err="1">
                <a:solidFill>
                  <a:srgbClr val="00000A"/>
                </a:solidFill>
                <a:ea typeface="Times New Roman" panose="02020603050405020304" pitchFamily="18" charset="0"/>
              </a:rPr>
              <a:t>barcode-mismatches</a:t>
            </a:r>
            <a:r>
              <a:rPr lang="fr-FR" i="1" dirty="0">
                <a:solidFill>
                  <a:srgbClr val="00000A"/>
                </a:solidFill>
                <a:ea typeface="Times New Roman" panose="02020603050405020304" pitchFamily="18" charset="0"/>
              </a:rPr>
              <a:t> 1 --</a:t>
            </a:r>
            <a:r>
              <a:rPr lang="fr-FR" i="1" dirty="0" err="1">
                <a:solidFill>
                  <a:srgbClr val="00000A"/>
                </a:solidFill>
                <a:ea typeface="Times New Roman" panose="02020603050405020304" pitchFamily="18" charset="0"/>
              </a:rPr>
              <a:t>aggregated-tiles</a:t>
            </a:r>
            <a:r>
              <a:rPr lang="fr-FR" i="1" dirty="0">
                <a:solidFill>
                  <a:srgbClr val="00000A"/>
                </a:solidFill>
                <a:ea typeface="Times New Roman" panose="02020603050405020304" pitchFamily="18" charset="0"/>
              </a:rPr>
              <a:t> AUTO -r </a:t>
            </a:r>
            <a:r>
              <a:rPr lang="fr-FR" i="1" dirty="0">
                <a:solidFill>
                  <a:srgbClr val="000000"/>
                </a:solidFill>
                <a:ea typeface="Times New Roman" panose="02020603050405020304" pitchFamily="18" charset="0"/>
              </a:rPr>
              <a:t>16</a:t>
            </a:r>
            <a:r>
              <a:rPr lang="fr-FR" i="1" dirty="0">
                <a:solidFill>
                  <a:srgbClr val="00000A"/>
                </a:solidFill>
                <a:ea typeface="Times New Roman" panose="02020603050405020304" pitchFamily="18" charset="0"/>
              </a:rPr>
              <a:t> -d 16 -p 16 -w 16</a:t>
            </a:r>
            <a:endParaRPr lang="fr-FR" sz="1200" i="1" dirty="0">
              <a:solidFill>
                <a:srgbClr val="00000A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7917" y="1003158"/>
            <a:ext cx="50964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hangingPunct="0">
              <a:spcAft>
                <a:spcPts val="0"/>
              </a:spcAft>
            </a:pPr>
            <a:r>
              <a:rPr lang="fr-FR" u="sng" dirty="0" smtClean="0"/>
              <a:t>Command </a:t>
            </a:r>
            <a:r>
              <a:rPr lang="fr-FR" u="sng" dirty="0" err="1" smtClean="0"/>
              <a:t>used</a:t>
            </a:r>
            <a:r>
              <a:rPr lang="fr-FR" u="sng" dirty="0" smtClean="0"/>
              <a:t>: </a:t>
            </a:r>
            <a:endParaRPr lang="fr-FR" u="sng" dirty="0"/>
          </a:p>
        </p:txBody>
      </p:sp>
      <p:sp>
        <p:nvSpPr>
          <p:cNvPr id="7" name="Rectangle 6"/>
          <p:cNvSpPr/>
          <p:nvPr/>
        </p:nvSpPr>
        <p:spPr>
          <a:xfrm>
            <a:off x="147917" y="3135002"/>
            <a:ext cx="50964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hangingPunct="0"/>
            <a:r>
              <a:rPr lang="fr-FR" u="sng" dirty="0" smtClean="0"/>
              <a:t>Output (</a:t>
            </a:r>
            <a:r>
              <a:rPr lang="fr-FR" u="sng" dirty="0" err="1" smtClean="0"/>
              <a:t>screenshot</a:t>
            </a:r>
            <a:r>
              <a:rPr lang="fr-FR" u="sng" dirty="0" smtClean="0"/>
              <a:t> </a:t>
            </a:r>
            <a:r>
              <a:rPr lang="fr-FR" u="sng" dirty="0"/>
              <a:t>of </a:t>
            </a:r>
            <a:r>
              <a:rPr lang="fr-FR" u="sng" dirty="0" smtClean="0"/>
              <a:t>a </a:t>
            </a:r>
            <a:r>
              <a:rPr lang="fr-FR" u="sng" dirty="0" err="1" smtClean="0"/>
              <a:t>read</a:t>
            </a:r>
            <a:r>
              <a:rPr lang="fr-FR" u="sng" dirty="0" smtClean="0"/>
              <a:t> </a:t>
            </a:r>
            <a:r>
              <a:rPr lang="fr-FR" u="sng" dirty="0"/>
              <a:t>in </a:t>
            </a:r>
            <a:r>
              <a:rPr lang="fr-FR" u="sng" dirty="0" err="1"/>
              <a:t>fastq</a:t>
            </a:r>
            <a:r>
              <a:rPr lang="fr-FR" u="sng" dirty="0"/>
              <a:t> </a:t>
            </a:r>
            <a:r>
              <a:rPr lang="fr-FR" u="sng" dirty="0" smtClean="0"/>
              <a:t>format):</a:t>
            </a:r>
            <a:endParaRPr lang="fr-FR" u="sng" dirty="0"/>
          </a:p>
          <a:p>
            <a:pPr marL="457200" hangingPunct="0">
              <a:spcAft>
                <a:spcPts val="0"/>
              </a:spcAft>
            </a:pP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640975" y="3598500"/>
            <a:ext cx="1092349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hangingPunct="0">
              <a:spcAft>
                <a:spcPts val="0"/>
              </a:spcAft>
            </a:pPr>
            <a:r>
              <a:rPr lang="fr-FR" i="1" dirty="0">
                <a:solidFill>
                  <a:srgbClr val="666666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@NS500446:582:HLWC3BGX9:1:11101:10309:2245 1:N:0:GGTAGC</a:t>
            </a:r>
            <a:endParaRPr lang="fr-FR" dirty="0">
              <a:solidFill>
                <a:srgbClr val="00000A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 hangingPunct="0">
              <a:spcAft>
                <a:spcPts val="0"/>
              </a:spcAft>
            </a:pPr>
            <a:r>
              <a:rPr lang="fr-FR" i="1" dirty="0">
                <a:solidFill>
                  <a:srgbClr val="0000CC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TCGC</a:t>
            </a:r>
            <a:r>
              <a:rPr lang="fr-FR" i="1" dirty="0">
                <a:solidFill>
                  <a:srgbClr val="FD7FEB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TTCAATGTCGAGAAAGAGGGATGT</a:t>
            </a:r>
            <a:r>
              <a:rPr lang="fr-FR" i="1" dirty="0">
                <a:solidFill>
                  <a:srgbClr val="0000CC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AAAA</a:t>
            </a:r>
            <a:r>
              <a:rPr lang="fr-FR" i="1" dirty="0">
                <a:solidFill>
                  <a:srgbClr val="CC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TGGAATTCTCGGGTGCCAAGG</a:t>
            </a:r>
            <a:r>
              <a:rPr lang="fr-FR" i="1" dirty="0">
                <a:solidFill>
                  <a:srgbClr val="666666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AACTCCAGTCACGGTAGCATCTCGTATGCCGTGTTCTGGTTTAAAAAAAAAAGGGGGGGGGGGGGGGGGGGGGGGGGGGGGGGGGGGGGGGGGGGGG</a:t>
            </a:r>
            <a:endParaRPr lang="fr-FR" dirty="0">
              <a:solidFill>
                <a:srgbClr val="00000A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 hangingPunct="0">
              <a:spcAft>
                <a:spcPts val="0"/>
              </a:spcAft>
            </a:pPr>
            <a:r>
              <a:rPr lang="fr-FR" i="1" dirty="0">
                <a:solidFill>
                  <a:srgbClr val="666666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+</a:t>
            </a:r>
            <a:endParaRPr lang="fr-FR" dirty="0">
              <a:solidFill>
                <a:srgbClr val="00000A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 hangingPunct="0">
              <a:spcAft>
                <a:spcPts val="0"/>
              </a:spcAft>
            </a:pPr>
            <a:r>
              <a:rPr lang="fr-FR" i="1" dirty="0">
                <a:solidFill>
                  <a:srgbClr val="666666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AAAAAEEEEAEEEEEEEEEEEEEEEEEEEEEEEEEEEEEEEEEEEEEEEEEEEEEEEEEEEEEEEEEEEEEAA//////A//E//////////&lt;//AEEEEE66///&lt;/AAEEE/&lt;EEEEEEEEAEEAAAEAEEEEEEEEEEEEEEEEE&lt;</a:t>
            </a:r>
            <a:endParaRPr lang="fr-FR" dirty="0">
              <a:solidFill>
                <a:srgbClr val="00000A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7575" y="5656719"/>
            <a:ext cx="107710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hangingPunct="0"/>
            <a:r>
              <a:rPr lang="fr-FR" u="sng" dirty="0" smtClean="0"/>
              <a:t>NOTE:</a:t>
            </a:r>
            <a:r>
              <a:rPr lang="fr-FR" dirty="0" smtClean="0"/>
              <a:t> the </a:t>
            </a:r>
            <a:r>
              <a:rPr lang="fr-FR" dirty="0" err="1" smtClean="0"/>
              <a:t>sequences</a:t>
            </a:r>
            <a:r>
              <a:rPr lang="fr-FR" dirty="0" smtClean="0"/>
              <a:t> </a:t>
            </a:r>
            <a:r>
              <a:rPr lang="fr-FR" dirty="0" err="1" smtClean="0"/>
              <a:t>indicated</a:t>
            </a:r>
            <a:r>
              <a:rPr lang="fr-FR" dirty="0" smtClean="0"/>
              <a:t> in </a:t>
            </a:r>
            <a:r>
              <a:rPr lang="fr-FR" dirty="0" err="1" smtClean="0"/>
              <a:t>red</a:t>
            </a:r>
            <a:r>
              <a:rPr lang="fr-FR" dirty="0" smtClean="0"/>
              <a:t> and </a:t>
            </a:r>
            <a:r>
              <a:rPr lang="fr-FR" dirty="0" err="1" smtClean="0"/>
              <a:t>blue</a:t>
            </a:r>
            <a:r>
              <a:rPr lang="fr-FR" dirty="0" smtClean="0"/>
              <a:t> are the adapter </a:t>
            </a:r>
            <a:r>
              <a:rPr lang="fr-FR" dirty="0" err="1" smtClean="0"/>
              <a:t>sequences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removed</a:t>
            </a:r>
            <a:r>
              <a:rPr lang="fr-FR" dirty="0" smtClean="0"/>
              <a:t> </a:t>
            </a:r>
            <a:r>
              <a:rPr lang="fr-FR" dirty="0" err="1" smtClean="0"/>
              <a:t>during</a:t>
            </a:r>
            <a:r>
              <a:rPr lang="fr-FR" dirty="0" smtClean="0"/>
              <a:t> </a:t>
            </a:r>
            <a:r>
              <a:rPr lang="fr-FR" dirty="0" err="1" smtClean="0"/>
              <a:t>steps</a:t>
            </a:r>
            <a:r>
              <a:rPr lang="fr-FR" dirty="0" smtClean="0"/>
              <a:t> 4.1.2 and 4.1.3. The </a:t>
            </a:r>
            <a:r>
              <a:rPr lang="fr-FR" dirty="0" err="1" smtClean="0"/>
              <a:t>sequence</a:t>
            </a:r>
            <a:r>
              <a:rPr lang="fr-FR" dirty="0" smtClean="0"/>
              <a:t> in light </a:t>
            </a:r>
            <a:r>
              <a:rPr lang="fr-FR" dirty="0" err="1" smtClean="0"/>
              <a:t>purple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the </a:t>
            </a:r>
            <a:r>
              <a:rPr lang="fr-FR" dirty="0" err="1" smtClean="0"/>
              <a:t>miRNA</a:t>
            </a:r>
            <a:r>
              <a:rPr lang="fr-FR" dirty="0" smtClean="0"/>
              <a:t> </a:t>
            </a:r>
            <a:r>
              <a:rPr lang="fr-FR" dirty="0" err="1" smtClean="0"/>
              <a:t>sequence</a:t>
            </a:r>
            <a:r>
              <a:rPr lang="fr-FR" dirty="0" smtClean="0"/>
              <a:t> </a:t>
            </a:r>
            <a:endParaRPr lang="fr-FR" dirty="0"/>
          </a:p>
          <a:p>
            <a:pPr marL="457200" hangingPunct="0">
              <a:spcAft>
                <a:spcPts val="0"/>
              </a:spcAft>
            </a:pP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156624" y="139856"/>
            <a:ext cx="100896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hangingPunct="0">
              <a:spcAft>
                <a:spcPts val="0"/>
              </a:spcAft>
            </a:pPr>
            <a:r>
              <a:rPr lang="fr-FR" sz="2000" b="1" dirty="0" smtClean="0"/>
              <a:t>The </a:t>
            </a:r>
            <a:r>
              <a:rPr lang="fr-FR" sz="2000" b="1" dirty="0" err="1" smtClean="0"/>
              <a:t>screenshots</a:t>
            </a:r>
            <a:r>
              <a:rPr lang="fr-FR" sz="2000" b="1" dirty="0" smtClean="0"/>
              <a:t> </a:t>
            </a:r>
            <a:r>
              <a:rPr lang="fr-FR" sz="2000" b="1" dirty="0" err="1" smtClean="0"/>
              <a:t>below</a:t>
            </a:r>
            <a:r>
              <a:rPr lang="fr-FR" sz="2000" b="1" dirty="0" smtClean="0"/>
              <a:t> show the </a:t>
            </a:r>
            <a:r>
              <a:rPr lang="fr-FR" sz="2000" b="1" dirty="0" err="1" smtClean="0"/>
              <a:t>analysis</a:t>
            </a:r>
            <a:r>
              <a:rPr lang="fr-FR" sz="2000" b="1" dirty="0" smtClean="0"/>
              <a:t> of </a:t>
            </a:r>
            <a:r>
              <a:rPr lang="fr-FR" sz="2000" b="1" i="1" dirty="0" err="1" smtClean="0"/>
              <a:t>Brassica</a:t>
            </a:r>
            <a:r>
              <a:rPr lang="fr-FR" sz="2000" b="1" i="1" dirty="0" smtClean="0"/>
              <a:t> </a:t>
            </a:r>
            <a:r>
              <a:rPr lang="fr-FR" sz="2000" b="1" i="1" dirty="0" err="1" smtClean="0"/>
              <a:t>napus</a:t>
            </a:r>
            <a:r>
              <a:rPr lang="fr-FR" sz="2000" b="1" dirty="0" smtClean="0"/>
              <a:t> </a:t>
            </a:r>
            <a:r>
              <a:rPr lang="fr-FR" sz="2000" b="1" dirty="0" err="1" smtClean="0"/>
              <a:t>sequence</a:t>
            </a:r>
            <a:r>
              <a:rPr lang="fr-FR" sz="2000" b="1" dirty="0" smtClean="0"/>
              <a:t> data  </a:t>
            </a:r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407668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64780" y="3482790"/>
            <a:ext cx="5836025" cy="170777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/>
          <p:cNvSpPr/>
          <p:nvPr/>
        </p:nvSpPr>
        <p:spPr>
          <a:xfrm>
            <a:off x="147917" y="353215"/>
            <a:ext cx="50964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hangingPunct="0">
              <a:spcAft>
                <a:spcPts val="0"/>
              </a:spcAft>
            </a:pPr>
            <a:r>
              <a:rPr lang="fr-FR" b="1" dirty="0" err="1"/>
              <a:t>Step</a:t>
            </a:r>
            <a:r>
              <a:rPr lang="fr-FR" b="1" dirty="0"/>
              <a:t> </a:t>
            </a:r>
            <a:r>
              <a:rPr lang="fr-FR" b="1" dirty="0" smtClean="0"/>
              <a:t>4.1.2 – adapter </a:t>
            </a:r>
            <a:r>
              <a:rPr lang="fr-FR" b="1" dirty="0" err="1" smtClean="0"/>
              <a:t>trimming</a:t>
            </a:r>
            <a:endParaRPr lang="fr-FR" b="1" dirty="0"/>
          </a:p>
        </p:txBody>
      </p:sp>
      <p:sp>
        <p:nvSpPr>
          <p:cNvPr id="3" name="Rectangle 2"/>
          <p:cNvSpPr/>
          <p:nvPr/>
        </p:nvSpPr>
        <p:spPr>
          <a:xfrm>
            <a:off x="600634" y="1653101"/>
            <a:ext cx="1103107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>
              <a:spcAft>
                <a:spcPts val="0"/>
              </a:spcAft>
            </a:pPr>
            <a:r>
              <a:rPr lang="fr-FR" b="1" i="1" dirty="0" smtClean="0">
                <a:solidFill>
                  <a:srgbClr val="00000A"/>
                </a:solidFill>
                <a:effectLst/>
                <a:ea typeface="Times New Roman" panose="02020603050405020304" pitchFamily="18" charset="0"/>
              </a:rPr>
              <a:t>$ </a:t>
            </a:r>
            <a:r>
              <a:rPr lang="fr-FR" b="1" i="1" dirty="0">
                <a:solidFill>
                  <a:srgbClr val="00000A"/>
                </a:solidFill>
                <a:ea typeface="Times New Roman" panose="02020603050405020304" pitchFamily="18" charset="0"/>
              </a:rPr>
              <a:t>/</a:t>
            </a:r>
            <a:r>
              <a:rPr lang="fr-FR" b="1" i="1" dirty="0" err="1">
                <a:solidFill>
                  <a:srgbClr val="00000A"/>
                </a:solidFill>
                <a:ea typeface="Times New Roman" panose="02020603050405020304" pitchFamily="18" charset="0"/>
              </a:rPr>
              <a:t>opt</a:t>
            </a:r>
            <a:r>
              <a:rPr lang="fr-FR" b="1" i="1" dirty="0">
                <a:solidFill>
                  <a:srgbClr val="00000A"/>
                </a:solidFill>
                <a:ea typeface="Times New Roman" panose="02020603050405020304" pitchFamily="18" charset="0"/>
              </a:rPr>
              <a:t>/cutadapt-1.15/</a:t>
            </a:r>
            <a:r>
              <a:rPr lang="fr-FR" i="1" dirty="0">
                <a:solidFill>
                  <a:srgbClr val="00000A"/>
                </a:solidFill>
                <a:ea typeface="Times New Roman" panose="02020603050405020304" pitchFamily="18" charset="0"/>
              </a:rPr>
              <a:t>bin/</a:t>
            </a:r>
            <a:r>
              <a:rPr lang="fr-FR" i="1" dirty="0" err="1">
                <a:solidFill>
                  <a:srgbClr val="00000A"/>
                </a:solidFill>
                <a:ea typeface="Times New Roman" panose="02020603050405020304" pitchFamily="18" charset="0"/>
              </a:rPr>
              <a:t>cutadapt</a:t>
            </a:r>
            <a:r>
              <a:rPr lang="fr-FR" i="1" dirty="0">
                <a:solidFill>
                  <a:srgbClr val="00000A"/>
                </a:solidFill>
                <a:ea typeface="Times New Roman" panose="02020603050405020304" pitchFamily="18" charset="0"/>
              </a:rPr>
              <a:t>  -a </a:t>
            </a:r>
            <a:r>
              <a:rPr lang="fr-FR" i="1" dirty="0">
                <a:solidFill>
                  <a:srgbClr val="CC0000"/>
                </a:solidFill>
                <a:ea typeface="Times New Roman" panose="02020603050405020304" pitchFamily="18" charset="0"/>
              </a:rPr>
              <a:t>TGGAATTCTCGGGTGCCAAGG</a:t>
            </a:r>
            <a:r>
              <a:rPr lang="fr-FR" i="1" dirty="0">
                <a:solidFill>
                  <a:srgbClr val="00000A"/>
                </a:solidFill>
                <a:ea typeface="Times New Roman" panose="02020603050405020304" pitchFamily="18" charset="0"/>
              </a:rPr>
              <a:t> -n 5 -O 4 -m 10 -j 0 --</a:t>
            </a:r>
            <a:r>
              <a:rPr lang="fr-FR" i="1" dirty="0" err="1">
                <a:solidFill>
                  <a:srgbClr val="00000A"/>
                </a:solidFill>
                <a:ea typeface="Times New Roman" panose="02020603050405020304" pitchFamily="18" charset="0"/>
              </a:rPr>
              <a:t>nextseq-trim</a:t>
            </a:r>
            <a:r>
              <a:rPr lang="fr-FR" i="1" dirty="0">
                <a:solidFill>
                  <a:srgbClr val="00000A"/>
                </a:solidFill>
                <a:ea typeface="Times New Roman" panose="02020603050405020304" pitchFamily="18" charset="0"/>
              </a:rPr>
              <a:t> 10 -o </a:t>
            </a:r>
            <a:r>
              <a:rPr lang="fr-FR" b="1" i="1" dirty="0" smtClean="0">
                <a:solidFill>
                  <a:srgbClr val="00000A"/>
                </a:solidFill>
                <a:ea typeface="Times New Roman" panose="02020603050405020304" pitchFamily="18" charset="0"/>
              </a:rPr>
              <a:t>Sample1_</a:t>
            </a:r>
            <a:r>
              <a:rPr lang="fr-FR" b="1" i="1" dirty="0" smtClean="0"/>
              <a:t>Brassica</a:t>
            </a:r>
            <a:r>
              <a:rPr lang="fr-FR" b="1" i="1" dirty="0" smtClean="0">
                <a:solidFill>
                  <a:srgbClr val="00000A"/>
                </a:solidFill>
                <a:ea typeface="Times New Roman" panose="02020603050405020304" pitchFamily="18" charset="0"/>
              </a:rPr>
              <a:t>_R1_cutadapt</a:t>
            </a:r>
            <a:r>
              <a:rPr lang="fr-FR" i="1" dirty="0" smtClean="0">
                <a:solidFill>
                  <a:srgbClr val="00000A"/>
                </a:solidFill>
                <a:ea typeface="Times New Roman" panose="02020603050405020304" pitchFamily="18" charset="0"/>
              </a:rPr>
              <a:t>.fastq.gz </a:t>
            </a:r>
            <a:r>
              <a:rPr lang="fr-FR" b="1" i="1" dirty="0" smtClean="0">
                <a:solidFill>
                  <a:srgbClr val="00000A"/>
                </a:solidFill>
                <a:ea typeface="Times New Roman" panose="02020603050405020304" pitchFamily="18" charset="0"/>
              </a:rPr>
              <a:t>Sample1_</a:t>
            </a:r>
            <a:r>
              <a:rPr lang="fr-FR" b="1" i="1" dirty="0" smtClean="0"/>
              <a:t>Brassica</a:t>
            </a:r>
            <a:r>
              <a:rPr lang="fr-FR" b="1" i="1" dirty="0" smtClean="0">
                <a:solidFill>
                  <a:srgbClr val="00000A"/>
                </a:solidFill>
                <a:ea typeface="Times New Roman" panose="02020603050405020304" pitchFamily="18" charset="0"/>
              </a:rPr>
              <a:t>_R1</a:t>
            </a:r>
            <a:r>
              <a:rPr lang="fr-FR" i="1" dirty="0" smtClean="0">
                <a:solidFill>
                  <a:srgbClr val="00000A"/>
                </a:solidFill>
                <a:ea typeface="Times New Roman" panose="02020603050405020304" pitchFamily="18" charset="0"/>
              </a:rPr>
              <a:t>.fastq.gz</a:t>
            </a:r>
            <a:endParaRPr lang="fr-FR" i="1" dirty="0">
              <a:solidFill>
                <a:srgbClr val="00000A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7917" y="1003158"/>
            <a:ext cx="50964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hangingPunct="0">
              <a:spcAft>
                <a:spcPts val="0"/>
              </a:spcAft>
            </a:pPr>
            <a:r>
              <a:rPr lang="fr-FR" u="sng" dirty="0" smtClean="0"/>
              <a:t>Command </a:t>
            </a:r>
            <a:r>
              <a:rPr lang="fr-FR" u="sng" dirty="0" err="1" smtClean="0"/>
              <a:t>used</a:t>
            </a:r>
            <a:r>
              <a:rPr lang="fr-FR" u="sng" dirty="0" smtClean="0"/>
              <a:t>: </a:t>
            </a:r>
            <a:endParaRPr lang="fr-FR" u="sng" dirty="0"/>
          </a:p>
        </p:txBody>
      </p:sp>
      <p:sp>
        <p:nvSpPr>
          <p:cNvPr id="6" name="Rectangle 5"/>
          <p:cNvSpPr/>
          <p:nvPr/>
        </p:nvSpPr>
        <p:spPr>
          <a:xfrm>
            <a:off x="708217" y="3604737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hangingPunct="0">
              <a:spcAft>
                <a:spcPts val="0"/>
              </a:spcAft>
            </a:pPr>
            <a:r>
              <a:rPr lang="fr-FR" i="1" dirty="0">
                <a:solidFill>
                  <a:srgbClr val="666666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@NS500446:582:HLWC3BGX9:1:11101:10309:2245 1:N:0:GGTAGC</a:t>
            </a:r>
            <a:endParaRPr lang="fr-FR" dirty="0">
              <a:solidFill>
                <a:srgbClr val="00000A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 hangingPunct="0">
              <a:spcAft>
                <a:spcPts val="0"/>
              </a:spcAft>
            </a:pPr>
            <a:r>
              <a:rPr lang="fr-FR" i="1" dirty="0">
                <a:solidFill>
                  <a:srgbClr val="0000CC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TCGC</a:t>
            </a:r>
            <a:r>
              <a:rPr lang="fr-FR" i="1" dirty="0">
                <a:solidFill>
                  <a:srgbClr val="FD7FEB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TTCAATGTCGAGAAAGAGGGATGT</a:t>
            </a:r>
            <a:r>
              <a:rPr lang="fr-FR" i="1" dirty="0">
                <a:solidFill>
                  <a:srgbClr val="0000CC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AAAA</a:t>
            </a:r>
            <a:endParaRPr lang="fr-FR" dirty="0">
              <a:solidFill>
                <a:srgbClr val="00000A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 hangingPunct="0">
              <a:spcAft>
                <a:spcPts val="0"/>
              </a:spcAft>
            </a:pPr>
            <a:r>
              <a:rPr lang="fr-FR" i="1" dirty="0">
                <a:solidFill>
                  <a:srgbClr val="666666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+</a:t>
            </a:r>
            <a:endParaRPr lang="fr-FR" dirty="0">
              <a:solidFill>
                <a:srgbClr val="00000A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 hangingPunct="0">
              <a:spcAft>
                <a:spcPts val="0"/>
              </a:spcAft>
            </a:pPr>
            <a:r>
              <a:rPr lang="fr-FR" i="1" dirty="0">
                <a:solidFill>
                  <a:srgbClr val="666666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AAAAAEEEEAEEEEEEEEEEEEEEEEEEEEEE</a:t>
            </a:r>
            <a:endParaRPr lang="fr-FR" dirty="0">
              <a:solidFill>
                <a:srgbClr val="00000A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2958406"/>
            <a:ext cx="64008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hangingPunct="0"/>
            <a:r>
              <a:rPr lang="fr-FR" u="sng" dirty="0" smtClean="0"/>
              <a:t>Output (</a:t>
            </a:r>
            <a:r>
              <a:rPr lang="fr-FR" u="sng" dirty="0" err="1" smtClean="0"/>
              <a:t>screenshot</a:t>
            </a:r>
            <a:r>
              <a:rPr lang="fr-FR" u="sng" dirty="0" smtClean="0"/>
              <a:t> </a:t>
            </a:r>
            <a:r>
              <a:rPr lang="fr-FR" u="sng" dirty="0"/>
              <a:t>of </a:t>
            </a:r>
            <a:r>
              <a:rPr lang="fr-FR" u="sng" dirty="0" smtClean="0"/>
              <a:t>a </a:t>
            </a:r>
            <a:r>
              <a:rPr lang="fr-FR" u="sng" dirty="0" err="1" smtClean="0"/>
              <a:t>read</a:t>
            </a:r>
            <a:r>
              <a:rPr lang="fr-FR" u="sng" dirty="0" smtClean="0"/>
              <a:t> </a:t>
            </a:r>
            <a:r>
              <a:rPr lang="fr-FR" u="sng" dirty="0"/>
              <a:t>in </a:t>
            </a:r>
            <a:r>
              <a:rPr lang="fr-FR" u="sng" dirty="0" err="1"/>
              <a:t>fastq</a:t>
            </a:r>
            <a:r>
              <a:rPr lang="fr-FR" u="sng" dirty="0"/>
              <a:t> </a:t>
            </a:r>
            <a:r>
              <a:rPr lang="fr-FR" u="sng" dirty="0" smtClean="0"/>
              <a:t>format </a:t>
            </a:r>
            <a:r>
              <a:rPr lang="fr-FR" u="sng" dirty="0" err="1" smtClean="0"/>
              <a:t>after</a:t>
            </a:r>
            <a:r>
              <a:rPr lang="fr-FR" u="sng" dirty="0" smtClean="0"/>
              <a:t> </a:t>
            </a:r>
            <a:r>
              <a:rPr lang="fr-FR" u="sng" dirty="0" err="1" smtClean="0"/>
              <a:t>trimming</a:t>
            </a:r>
            <a:r>
              <a:rPr lang="fr-FR" u="sng" dirty="0" smtClean="0"/>
              <a:t>):</a:t>
            </a:r>
            <a:endParaRPr lang="fr-FR" u="sng" dirty="0"/>
          </a:p>
          <a:p>
            <a:pPr marL="457200" hangingPunct="0">
              <a:spcAft>
                <a:spcPts val="0"/>
              </a:spcAft>
            </a:pPr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16608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7188" y="3489512"/>
            <a:ext cx="5836025" cy="170777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/>
          <p:cNvSpPr/>
          <p:nvPr/>
        </p:nvSpPr>
        <p:spPr>
          <a:xfrm>
            <a:off x="147917" y="353215"/>
            <a:ext cx="78934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hangingPunct="0">
              <a:spcAft>
                <a:spcPts val="0"/>
              </a:spcAft>
            </a:pPr>
            <a:r>
              <a:rPr lang="fr-FR" b="1" dirty="0" err="1"/>
              <a:t>Step</a:t>
            </a:r>
            <a:r>
              <a:rPr lang="fr-FR" b="1" dirty="0"/>
              <a:t> </a:t>
            </a:r>
            <a:r>
              <a:rPr lang="fr-FR" b="1" dirty="0" smtClean="0"/>
              <a:t>4.1.3 – </a:t>
            </a:r>
            <a:r>
              <a:rPr lang="fr-FR" b="1" dirty="0" err="1" smtClean="0"/>
              <a:t>trimming</a:t>
            </a:r>
            <a:r>
              <a:rPr lang="fr-FR" b="1" dirty="0" smtClean="0"/>
              <a:t> of </a:t>
            </a:r>
            <a:r>
              <a:rPr lang="fr-FR" b="1" dirty="0" err="1" smtClean="0"/>
              <a:t>random</a:t>
            </a:r>
            <a:r>
              <a:rPr lang="fr-FR" b="1" dirty="0" smtClean="0"/>
              <a:t> </a:t>
            </a:r>
            <a:r>
              <a:rPr lang="fr-FR" b="1" dirty="0" err="1" smtClean="0"/>
              <a:t>nucleotides</a:t>
            </a:r>
            <a:r>
              <a:rPr lang="fr-FR" b="1" dirty="0" smtClean="0"/>
              <a:t> </a:t>
            </a:r>
            <a:r>
              <a:rPr lang="fr-FR" b="1" dirty="0" err="1" smtClean="0"/>
              <a:t>from</a:t>
            </a:r>
            <a:r>
              <a:rPr lang="fr-FR" b="1" dirty="0" smtClean="0"/>
              <a:t> the HD </a:t>
            </a:r>
            <a:r>
              <a:rPr lang="fr-FR" b="1" dirty="0" err="1" smtClean="0"/>
              <a:t>adapters</a:t>
            </a:r>
            <a:r>
              <a:rPr lang="fr-FR" b="1" dirty="0" smtClean="0"/>
              <a:t> </a:t>
            </a:r>
            <a:endParaRPr lang="fr-FR" b="1" dirty="0"/>
          </a:p>
        </p:txBody>
      </p:sp>
      <p:sp>
        <p:nvSpPr>
          <p:cNvPr id="3" name="Rectangle 2"/>
          <p:cNvSpPr/>
          <p:nvPr/>
        </p:nvSpPr>
        <p:spPr>
          <a:xfrm>
            <a:off x="587188" y="1519116"/>
            <a:ext cx="104983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>
              <a:spcAft>
                <a:spcPts val="0"/>
              </a:spcAft>
            </a:pPr>
            <a:r>
              <a:rPr lang="fr-FR" i="1" dirty="0">
                <a:solidFill>
                  <a:srgbClr val="00000A"/>
                </a:solidFill>
                <a:ea typeface="Times New Roman" panose="02020603050405020304" pitchFamily="18" charset="0"/>
              </a:rPr>
              <a:t>$ </a:t>
            </a:r>
            <a:r>
              <a:rPr lang="fr-FR" i="1" dirty="0" err="1">
                <a:solidFill>
                  <a:srgbClr val="00000A"/>
                </a:solidFill>
                <a:ea typeface="Times New Roman" panose="02020603050405020304" pitchFamily="18" charset="0"/>
              </a:rPr>
              <a:t>seqtk</a:t>
            </a:r>
            <a:r>
              <a:rPr lang="fr-FR" i="1" dirty="0">
                <a:solidFill>
                  <a:srgbClr val="00000A"/>
                </a:solidFill>
                <a:ea typeface="Times New Roman" panose="02020603050405020304" pitchFamily="18" charset="0"/>
              </a:rPr>
              <a:t> </a:t>
            </a:r>
            <a:r>
              <a:rPr lang="fr-FR" i="1" dirty="0" err="1">
                <a:solidFill>
                  <a:srgbClr val="00000A"/>
                </a:solidFill>
                <a:ea typeface="Times New Roman" panose="02020603050405020304" pitchFamily="18" charset="0"/>
              </a:rPr>
              <a:t>trimfq</a:t>
            </a:r>
            <a:r>
              <a:rPr lang="fr-FR" i="1" dirty="0">
                <a:solidFill>
                  <a:srgbClr val="00000A"/>
                </a:solidFill>
                <a:ea typeface="Times New Roman" panose="02020603050405020304" pitchFamily="18" charset="0"/>
              </a:rPr>
              <a:t> -b 4 -e 4 </a:t>
            </a:r>
            <a:r>
              <a:rPr lang="fr-FR" b="1" i="1" dirty="0" smtClean="0">
                <a:solidFill>
                  <a:srgbClr val="00000A"/>
                </a:solidFill>
                <a:ea typeface="Times New Roman" panose="02020603050405020304" pitchFamily="18" charset="0"/>
              </a:rPr>
              <a:t>Sample1_</a:t>
            </a:r>
            <a:r>
              <a:rPr lang="fr-FR" b="1" i="1" dirty="0" smtClean="0"/>
              <a:t>Brassica</a:t>
            </a:r>
            <a:r>
              <a:rPr lang="fr-FR" b="1" i="1" dirty="0" smtClean="0">
                <a:solidFill>
                  <a:srgbClr val="00000A"/>
                </a:solidFill>
                <a:ea typeface="Times New Roman" panose="02020603050405020304" pitchFamily="18" charset="0"/>
              </a:rPr>
              <a:t>_R1_cutadapt</a:t>
            </a:r>
            <a:r>
              <a:rPr lang="fr-FR" i="1" dirty="0" smtClean="0">
                <a:solidFill>
                  <a:srgbClr val="00000A"/>
                </a:solidFill>
                <a:ea typeface="Times New Roman" panose="02020603050405020304" pitchFamily="18" charset="0"/>
              </a:rPr>
              <a:t>.fastq </a:t>
            </a:r>
            <a:r>
              <a:rPr lang="fr-FR" i="1" dirty="0">
                <a:solidFill>
                  <a:srgbClr val="00000A"/>
                </a:solidFill>
                <a:ea typeface="Times New Roman" panose="02020603050405020304" pitchFamily="18" charset="0"/>
              </a:rPr>
              <a:t>&gt; </a:t>
            </a:r>
            <a:r>
              <a:rPr lang="fr-FR" b="1" i="1" dirty="0" smtClean="0">
                <a:solidFill>
                  <a:srgbClr val="00000A"/>
                </a:solidFill>
                <a:ea typeface="Times New Roman" panose="02020603050405020304" pitchFamily="18" charset="0"/>
              </a:rPr>
              <a:t>Sample1_</a:t>
            </a:r>
            <a:r>
              <a:rPr lang="fr-FR" b="1" i="1" dirty="0" smtClean="0"/>
              <a:t>Brassica</a:t>
            </a:r>
            <a:r>
              <a:rPr lang="fr-FR" b="1" i="1" dirty="0" smtClean="0">
                <a:solidFill>
                  <a:srgbClr val="00000A"/>
                </a:solidFill>
                <a:ea typeface="Times New Roman" panose="02020603050405020304" pitchFamily="18" charset="0"/>
              </a:rPr>
              <a:t>_R1_4bp_trimmed</a:t>
            </a:r>
            <a:r>
              <a:rPr lang="fr-FR" i="1" dirty="0" smtClean="0">
                <a:solidFill>
                  <a:srgbClr val="00000A"/>
                </a:solidFill>
                <a:ea typeface="Times New Roman" panose="02020603050405020304" pitchFamily="18" charset="0"/>
              </a:rPr>
              <a:t>.fastq</a:t>
            </a:r>
            <a:endParaRPr lang="fr-FR" sz="1200" i="1" dirty="0">
              <a:solidFill>
                <a:srgbClr val="00000A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7917" y="1003158"/>
            <a:ext cx="50964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hangingPunct="0">
              <a:spcAft>
                <a:spcPts val="0"/>
              </a:spcAft>
            </a:pPr>
            <a:r>
              <a:rPr lang="fr-FR" u="sng" dirty="0" smtClean="0"/>
              <a:t>Command </a:t>
            </a:r>
            <a:r>
              <a:rPr lang="fr-FR" u="sng" dirty="0" err="1" smtClean="0"/>
              <a:t>used</a:t>
            </a:r>
            <a:r>
              <a:rPr lang="fr-FR" u="sng" dirty="0" smtClean="0"/>
              <a:t>: </a:t>
            </a:r>
            <a:endParaRPr lang="fr-FR" u="sng" dirty="0"/>
          </a:p>
        </p:txBody>
      </p:sp>
      <p:sp>
        <p:nvSpPr>
          <p:cNvPr id="5" name="Rectangle 4"/>
          <p:cNvSpPr/>
          <p:nvPr/>
        </p:nvSpPr>
        <p:spPr>
          <a:xfrm>
            <a:off x="147917" y="2638850"/>
            <a:ext cx="64008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hangingPunct="0"/>
            <a:r>
              <a:rPr lang="fr-FR" u="sng" dirty="0" smtClean="0"/>
              <a:t>Output (</a:t>
            </a:r>
            <a:r>
              <a:rPr lang="fr-FR" u="sng" dirty="0" err="1" smtClean="0"/>
              <a:t>screenshot</a:t>
            </a:r>
            <a:r>
              <a:rPr lang="fr-FR" u="sng" dirty="0" smtClean="0"/>
              <a:t> </a:t>
            </a:r>
            <a:r>
              <a:rPr lang="fr-FR" u="sng" dirty="0"/>
              <a:t>of </a:t>
            </a:r>
            <a:r>
              <a:rPr lang="fr-FR" u="sng" dirty="0" err="1"/>
              <a:t>read</a:t>
            </a:r>
            <a:r>
              <a:rPr lang="fr-FR" u="sng" dirty="0"/>
              <a:t> in </a:t>
            </a:r>
            <a:r>
              <a:rPr lang="fr-FR" u="sng" dirty="0" err="1"/>
              <a:t>fastq</a:t>
            </a:r>
            <a:r>
              <a:rPr lang="fr-FR" u="sng" dirty="0"/>
              <a:t> </a:t>
            </a:r>
            <a:r>
              <a:rPr lang="fr-FR" u="sng" dirty="0" smtClean="0"/>
              <a:t>format </a:t>
            </a:r>
            <a:r>
              <a:rPr lang="fr-FR" u="sng" dirty="0" err="1" smtClean="0"/>
              <a:t>after</a:t>
            </a:r>
            <a:r>
              <a:rPr lang="fr-FR" u="sng" dirty="0" smtClean="0"/>
              <a:t> </a:t>
            </a:r>
            <a:r>
              <a:rPr lang="fr-FR" u="sng" dirty="0" err="1" smtClean="0"/>
              <a:t>trimming</a:t>
            </a:r>
            <a:r>
              <a:rPr lang="fr-FR" u="sng" dirty="0" smtClean="0"/>
              <a:t>):</a:t>
            </a:r>
            <a:endParaRPr lang="fr-FR" u="sng" dirty="0"/>
          </a:p>
          <a:p>
            <a:pPr marL="457200" hangingPunct="0">
              <a:spcAft>
                <a:spcPts val="0"/>
              </a:spcAft>
            </a:pP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587188" y="3604736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hangingPunct="0">
              <a:spcAft>
                <a:spcPts val="0"/>
              </a:spcAft>
            </a:pPr>
            <a:r>
              <a:rPr lang="fr-FR" i="1" dirty="0">
                <a:solidFill>
                  <a:srgbClr val="666666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@NS500446:582:HLWC3BGX9:1:11101:10309:2245 1:N:0:GGTAGC</a:t>
            </a:r>
            <a:endParaRPr lang="fr-FR" dirty="0">
              <a:solidFill>
                <a:srgbClr val="00000A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hangingPunct="0">
              <a:spcAft>
                <a:spcPts val="0"/>
              </a:spcAft>
            </a:pPr>
            <a:r>
              <a:rPr lang="fr-FR" i="1" dirty="0">
                <a:solidFill>
                  <a:srgbClr val="FD7FEB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TTCAATGTCGAGAAAGAGGGATGT</a:t>
            </a:r>
            <a:endParaRPr lang="fr-FR" dirty="0">
              <a:solidFill>
                <a:srgbClr val="FD7FEB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hangingPunct="0">
              <a:spcAft>
                <a:spcPts val="0"/>
              </a:spcAft>
            </a:pPr>
            <a:r>
              <a:rPr lang="fr-FR" i="1" dirty="0">
                <a:solidFill>
                  <a:srgbClr val="666666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+</a:t>
            </a:r>
            <a:endParaRPr lang="fr-FR" dirty="0">
              <a:solidFill>
                <a:srgbClr val="00000A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hangingPunct="0">
              <a:spcAft>
                <a:spcPts val="0"/>
              </a:spcAft>
            </a:pPr>
            <a:r>
              <a:rPr lang="fr-FR" i="1" dirty="0">
                <a:solidFill>
                  <a:srgbClr val="666666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AEEEEAEEEEEEEEEEEEEEEEEE</a:t>
            </a:r>
            <a:endParaRPr lang="fr-FR" dirty="0">
              <a:solidFill>
                <a:srgbClr val="00000A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363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7917" y="353215"/>
            <a:ext cx="78934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hangingPunct="0">
              <a:spcAft>
                <a:spcPts val="0"/>
              </a:spcAft>
            </a:pPr>
            <a:r>
              <a:rPr lang="fr-FR" b="1" dirty="0" err="1"/>
              <a:t>Step</a:t>
            </a:r>
            <a:r>
              <a:rPr lang="fr-FR" b="1" dirty="0"/>
              <a:t> </a:t>
            </a:r>
            <a:r>
              <a:rPr lang="fr-FR" b="1" dirty="0" smtClean="0"/>
              <a:t>4.1.4 – </a:t>
            </a:r>
            <a:r>
              <a:rPr lang="fr-FR" b="1" dirty="0" err="1" smtClean="0"/>
              <a:t>Discard</a:t>
            </a:r>
            <a:r>
              <a:rPr lang="fr-FR" b="1" dirty="0" smtClean="0"/>
              <a:t> </a:t>
            </a:r>
            <a:r>
              <a:rPr lang="fr-FR" b="1" dirty="0" err="1" smtClean="0"/>
              <a:t>sequences</a:t>
            </a:r>
            <a:r>
              <a:rPr lang="fr-FR" b="1" dirty="0" smtClean="0"/>
              <a:t> </a:t>
            </a:r>
            <a:r>
              <a:rPr lang="fr-FR" b="1" dirty="0" err="1" smtClean="0"/>
              <a:t>shorter</a:t>
            </a:r>
            <a:r>
              <a:rPr lang="fr-FR" b="1" dirty="0" smtClean="0"/>
              <a:t> </a:t>
            </a:r>
            <a:r>
              <a:rPr lang="fr-FR" b="1" dirty="0" err="1" smtClean="0"/>
              <a:t>than</a:t>
            </a:r>
            <a:r>
              <a:rPr lang="fr-FR" b="1" dirty="0" smtClean="0"/>
              <a:t> 10 </a:t>
            </a:r>
            <a:r>
              <a:rPr lang="fr-FR" b="1" dirty="0" err="1" smtClean="0"/>
              <a:t>nucleotides</a:t>
            </a:r>
            <a:endParaRPr lang="fr-FR" b="1" dirty="0"/>
          </a:p>
        </p:txBody>
      </p:sp>
      <p:sp>
        <p:nvSpPr>
          <p:cNvPr id="3" name="Rectangle 2"/>
          <p:cNvSpPr/>
          <p:nvPr/>
        </p:nvSpPr>
        <p:spPr>
          <a:xfrm>
            <a:off x="587187" y="1519116"/>
            <a:ext cx="994185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/>
            <a:r>
              <a:rPr lang="fr-FR" i="1" dirty="0"/>
              <a:t>$ </a:t>
            </a:r>
            <a:r>
              <a:rPr lang="fr-FR" i="1" dirty="0" err="1"/>
              <a:t>awk</a:t>
            </a:r>
            <a:r>
              <a:rPr lang="fr-FR" i="1" dirty="0"/>
              <a:t> 'BEGIN {FS = "\t" ; OFS = "\n"} {header = $0 ; </a:t>
            </a:r>
            <a:r>
              <a:rPr lang="fr-FR" i="1" dirty="0" err="1"/>
              <a:t>getline</a:t>
            </a:r>
            <a:r>
              <a:rPr lang="fr-FR" i="1" dirty="0"/>
              <a:t> </a:t>
            </a:r>
            <a:r>
              <a:rPr lang="fr-FR" i="1" dirty="0" err="1"/>
              <a:t>seq</a:t>
            </a:r>
            <a:r>
              <a:rPr lang="fr-FR" i="1" dirty="0"/>
              <a:t> ; </a:t>
            </a:r>
            <a:r>
              <a:rPr lang="fr-FR" i="1" dirty="0" err="1"/>
              <a:t>getline</a:t>
            </a:r>
            <a:r>
              <a:rPr lang="fr-FR" i="1" dirty="0"/>
              <a:t> </a:t>
            </a:r>
            <a:r>
              <a:rPr lang="fr-FR" i="1" dirty="0" err="1"/>
              <a:t>qheader</a:t>
            </a:r>
            <a:r>
              <a:rPr lang="fr-FR" i="1" dirty="0"/>
              <a:t> ; </a:t>
            </a:r>
            <a:r>
              <a:rPr lang="fr-FR" i="1" dirty="0" err="1"/>
              <a:t>getline</a:t>
            </a:r>
            <a:r>
              <a:rPr lang="fr-FR" i="1" dirty="0"/>
              <a:t> </a:t>
            </a:r>
            <a:r>
              <a:rPr lang="fr-FR" i="1" dirty="0" err="1"/>
              <a:t>qseq</a:t>
            </a:r>
            <a:r>
              <a:rPr lang="fr-FR" i="1" dirty="0"/>
              <a:t> ; if (</a:t>
            </a:r>
            <a:r>
              <a:rPr lang="fr-FR" i="1" dirty="0" err="1"/>
              <a:t>length</a:t>
            </a:r>
            <a:r>
              <a:rPr lang="fr-FR" i="1" dirty="0"/>
              <a:t>(</a:t>
            </a:r>
            <a:r>
              <a:rPr lang="fr-FR" i="1" dirty="0" err="1"/>
              <a:t>seq</a:t>
            </a:r>
            <a:r>
              <a:rPr lang="fr-FR" i="1" dirty="0"/>
              <a:t>) &gt;= 10) {</a:t>
            </a:r>
            <a:r>
              <a:rPr lang="fr-FR" i="1" dirty="0" err="1"/>
              <a:t>print</a:t>
            </a:r>
            <a:r>
              <a:rPr lang="fr-FR" i="1" dirty="0"/>
              <a:t> header, </a:t>
            </a:r>
            <a:r>
              <a:rPr lang="fr-FR" i="1" dirty="0" err="1"/>
              <a:t>seq</a:t>
            </a:r>
            <a:r>
              <a:rPr lang="fr-FR" i="1" dirty="0"/>
              <a:t>, </a:t>
            </a:r>
            <a:r>
              <a:rPr lang="fr-FR" i="1" dirty="0" err="1"/>
              <a:t>qheader</a:t>
            </a:r>
            <a:r>
              <a:rPr lang="fr-FR" i="1" dirty="0"/>
              <a:t>, </a:t>
            </a:r>
            <a:r>
              <a:rPr lang="fr-FR" i="1" dirty="0" err="1"/>
              <a:t>qseq</a:t>
            </a:r>
            <a:r>
              <a:rPr lang="fr-FR" i="1" dirty="0"/>
              <a:t>}}' </a:t>
            </a:r>
            <a:r>
              <a:rPr lang="fr-FR" b="1" i="1" dirty="0" smtClean="0"/>
              <a:t>Sample1_Brassica_R1_4bp_trimmed</a:t>
            </a:r>
            <a:r>
              <a:rPr lang="fr-FR" i="1" dirty="0" smtClean="0"/>
              <a:t>.fastq </a:t>
            </a:r>
            <a:r>
              <a:rPr lang="fr-FR" i="1" dirty="0"/>
              <a:t>&gt; </a:t>
            </a:r>
            <a:r>
              <a:rPr lang="fr-FR" b="1" i="1" dirty="0" smtClean="0"/>
              <a:t>Sample1_</a:t>
            </a:r>
            <a:r>
              <a:rPr lang="fr-FR" b="1" i="1" dirty="0" smtClean="0"/>
              <a:t>Brassica</a:t>
            </a:r>
            <a:r>
              <a:rPr lang="fr-FR" b="1" i="1" dirty="0" smtClean="0"/>
              <a:t>_R1_4bp_trimmed_more_than_10bp_long</a:t>
            </a:r>
            <a:r>
              <a:rPr lang="fr-FR" i="1" dirty="0" smtClean="0"/>
              <a:t>.fastq</a:t>
            </a:r>
            <a:endParaRPr lang="fr-FR" i="1" dirty="0"/>
          </a:p>
        </p:txBody>
      </p:sp>
      <p:sp>
        <p:nvSpPr>
          <p:cNvPr id="4" name="Rectangle 3"/>
          <p:cNvSpPr/>
          <p:nvPr/>
        </p:nvSpPr>
        <p:spPr>
          <a:xfrm>
            <a:off x="147917" y="1003158"/>
            <a:ext cx="50964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hangingPunct="0">
              <a:spcAft>
                <a:spcPts val="0"/>
              </a:spcAft>
            </a:pPr>
            <a:r>
              <a:rPr lang="fr-FR" u="sng" dirty="0" smtClean="0"/>
              <a:t>Command </a:t>
            </a:r>
            <a:r>
              <a:rPr lang="fr-FR" u="sng" dirty="0" err="1" smtClean="0"/>
              <a:t>used</a:t>
            </a:r>
            <a:r>
              <a:rPr lang="fr-FR" u="sng" dirty="0" smtClean="0"/>
              <a:t>: </a:t>
            </a:r>
            <a:endParaRPr lang="fr-FR" u="sng" dirty="0"/>
          </a:p>
        </p:txBody>
      </p:sp>
    </p:spTree>
    <p:extLst>
      <p:ext uri="{BB962C8B-B14F-4D97-AF65-F5344CB8AC3E}">
        <p14:creationId xmlns:p14="http://schemas.microsoft.com/office/powerpoint/2010/main" val="575052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7917" y="353215"/>
            <a:ext cx="78934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hangingPunct="0">
              <a:spcAft>
                <a:spcPts val="0"/>
              </a:spcAft>
            </a:pPr>
            <a:r>
              <a:rPr lang="fr-FR" b="1" dirty="0" err="1"/>
              <a:t>Step</a:t>
            </a:r>
            <a:r>
              <a:rPr lang="fr-FR" b="1" dirty="0"/>
              <a:t> </a:t>
            </a:r>
            <a:r>
              <a:rPr lang="fr-FR" b="1" dirty="0" smtClean="0"/>
              <a:t>4.2.1 – </a:t>
            </a:r>
            <a:r>
              <a:rPr lang="fr-FR" b="1" dirty="0" err="1" smtClean="0"/>
              <a:t>Mapping</a:t>
            </a:r>
            <a:r>
              <a:rPr lang="fr-FR" b="1" dirty="0" smtClean="0"/>
              <a:t> to </a:t>
            </a:r>
            <a:r>
              <a:rPr lang="fr-FR" b="1" dirty="0" err="1" smtClean="0"/>
              <a:t>miRBase</a:t>
            </a:r>
            <a:endParaRPr lang="fr-FR" b="1" dirty="0"/>
          </a:p>
        </p:txBody>
      </p:sp>
      <p:sp>
        <p:nvSpPr>
          <p:cNvPr id="4" name="Rectangle 3"/>
          <p:cNvSpPr/>
          <p:nvPr/>
        </p:nvSpPr>
        <p:spPr>
          <a:xfrm>
            <a:off x="0" y="6032358"/>
            <a:ext cx="68983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hangingPunct="0">
              <a:spcAft>
                <a:spcPts val="0"/>
              </a:spcAft>
            </a:pPr>
            <a:r>
              <a:rPr lang="fr-FR" u="sng" dirty="0" smtClean="0"/>
              <a:t>Replace U </a:t>
            </a:r>
            <a:r>
              <a:rPr lang="fr-FR" u="sng" dirty="0" err="1" smtClean="0"/>
              <a:t>residues</a:t>
            </a:r>
            <a:r>
              <a:rPr lang="fr-FR" u="sng" dirty="0" smtClean="0"/>
              <a:t> by T </a:t>
            </a:r>
            <a:r>
              <a:rPr lang="fr-FR" u="sng" dirty="0" err="1" smtClean="0"/>
              <a:t>using</a:t>
            </a:r>
            <a:r>
              <a:rPr lang="fr-FR" u="sng" dirty="0" smtClean="0"/>
              <a:t> the </a:t>
            </a:r>
            <a:r>
              <a:rPr lang="fr-FR" u="sng" dirty="0" err="1" smtClean="0"/>
              <a:t>following</a:t>
            </a:r>
            <a:r>
              <a:rPr lang="fr-FR" u="sng" dirty="0" smtClean="0"/>
              <a:t> command: </a:t>
            </a:r>
            <a:endParaRPr lang="fr-FR" u="sng" dirty="0"/>
          </a:p>
        </p:txBody>
      </p:sp>
      <p:pic>
        <p:nvPicPr>
          <p:cNvPr id="5" name="Image1"/>
          <p:cNvPicPr/>
          <p:nvPr/>
        </p:nvPicPr>
        <p:blipFill>
          <a:blip r:embed="rId2"/>
          <a:stretch>
            <a:fillRect/>
          </a:stretch>
        </p:blipFill>
        <p:spPr bwMode="auto">
          <a:xfrm>
            <a:off x="1116106" y="1371601"/>
            <a:ext cx="9789459" cy="447876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47917" y="862408"/>
            <a:ext cx="68983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hangingPunct="0">
              <a:spcAft>
                <a:spcPts val="0"/>
              </a:spcAft>
            </a:pPr>
            <a:r>
              <a:rPr lang="fr-FR" u="sng" dirty="0" err="1" smtClean="0"/>
              <a:t>Download</a:t>
            </a:r>
            <a:r>
              <a:rPr lang="fr-FR" u="sng" dirty="0" smtClean="0"/>
              <a:t> mature </a:t>
            </a:r>
            <a:r>
              <a:rPr lang="fr-FR" u="sng" dirty="0" err="1" smtClean="0"/>
              <a:t>miRNA</a:t>
            </a:r>
            <a:r>
              <a:rPr lang="fr-FR" u="sng" dirty="0" smtClean="0"/>
              <a:t> </a:t>
            </a:r>
            <a:r>
              <a:rPr lang="fr-FR" u="sng" dirty="0" err="1" smtClean="0"/>
              <a:t>sequences</a:t>
            </a:r>
            <a:r>
              <a:rPr lang="fr-FR" u="sng" dirty="0" smtClean="0"/>
              <a:t> (mature.fr </a:t>
            </a:r>
            <a:r>
              <a:rPr lang="fr-FR" u="sng" dirty="0" err="1" smtClean="0"/>
              <a:t>database</a:t>
            </a:r>
            <a:r>
              <a:rPr lang="fr-FR" u="sng" dirty="0" smtClean="0"/>
              <a:t>):</a:t>
            </a:r>
            <a:endParaRPr lang="fr-FR" u="sng" dirty="0"/>
          </a:p>
        </p:txBody>
      </p:sp>
      <p:sp>
        <p:nvSpPr>
          <p:cNvPr id="7" name="Ellipse 6"/>
          <p:cNvSpPr/>
          <p:nvPr/>
        </p:nvSpPr>
        <p:spPr>
          <a:xfrm>
            <a:off x="1116106" y="3980329"/>
            <a:ext cx="672353" cy="17481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6088420" y="6032358"/>
            <a:ext cx="32835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hangingPunct="0">
              <a:spcAft>
                <a:spcPts val="0"/>
              </a:spcAft>
            </a:pPr>
            <a:r>
              <a:rPr lang="fr-FR" i="1" dirty="0">
                <a:solidFill>
                  <a:srgbClr val="00000A"/>
                </a:solidFill>
                <a:ea typeface="Times New Roman" panose="02020603050405020304" pitchFamily="18" charset="0"/>
              </a:rPr>
              <a:t>$ </a:t>
            </a:r>
            <a:r>
              <a:rPr lang="fr-FR" i="1" dirty="0" err="1">
                <a:solidFill>
                  <a:srgbClr val="00000A"/>
                </a:solidFill>
                <a:ea typeface="Times New Roman" panose="02020603050405020304" pitchFamily="18" charset="0"/>
              </a:rPr>
              <a:t>sed</a:t>
            </a:r>
            <a:r>
              <a:rPr lang="fr-FR" i="1" dirty="0">
                <a:solidFill>
                  <a:srgbClr val="00000A"/>
                </a:solidFill>
                <a:ea typeface="Times New Roman" panose="02020603050405020304" pitchFamily="18" charset="0"/>
              </a:rPr>
              <a:t> -i '/^&gt;/! s/U/T/g' </a:t>
            </a:r>
            <a:r>
              <a:rPr lang="fr-FR" i="1" dirty="0" err="1">
                <a:solidFill>
                  <a:srgbClr val="00000A"/>
                </a:solidFill>
                <a:ea typeface="Times New Roman" panose="02020603050405020304" pitchFamily="18" charset="0"/>
              </a:rPr>
              <a:t>mature.fa</a:t>
            </a:r>
            <a:r>
              <a:rPr lang="fr-FR" i="1" dirty="0">
                <a:solidFill>
                  <a:srgbClr val="00000A"/>
                </a:solidFill>
                <a:ea typeface="Times New Roman" panose="02020603050405020304" pitchFamily="18" charset="0"/>
              </a:rPr>
              <a:t> </a:t>
            </a:r>
            <a:endParaRPr lang="fr-FR" sz="1200" i="1" dirty="0">
              <a:solidFill>
                <a:srgbClr val="00000A"/>
              </a:solidFill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840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87188" y="4138586"/>
            <a:ext cx="6122895" cy="17543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/>
          <p:cNvSpPr/>
          <p:nvPr/>
        </p:nvSpPr>
        <p:spPr>
          <a:xfrm>
            <a:off x="147917" y="353215"/>
            <a:ext cx="78934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hangingPunct="0">
              <a:spcAft>
                <a:spcPts val="0"/>
              </a:spcAft>
            </a:pPr>
            <a:r>
              <a:rPr lang="fr-FR" b="1" dirty="0" err="1"/>
              <a:t>Step</a:t>
            </a:r>
            <a:r>
              <a:rPr lang="fr-FR" b="1" dirty="0"/>
              <a:t> </a:t>
            </a:r>
            <a:r>
              <a:rPr lang="fr-FR" b="1" dirty="0" smtClean="0"/>
              <a:t>4.2.2 – select </a:t>
            </a:r>
            <a:r>
              <a:rPr lang="fr-FR" b="1" dirty="0" err="1" smtClean="0"/>
              <a:t>your</a:t>
            </a:r>
            <a:r>
              <a:rPr lang="fr-FR" b="1" dirty="0" smtClean="0"/>
              <a:t> </a:t>
            </a:r>
            <a:r>
              <a:rPr lang="fr-FR" b="1" dirty="0" err="1" smtClean="0"/>
              <a:t>organisms</a:t>
            </a:r>
            <a:r>
              <a:rPr lang="fr-FR" b="1" dirty="0" smtClean="0"/>
              <a:t> of </a:t>
            </a:r>
            <a:r>
              <a:rPr lang="fr-FR" b="1" dirty="0" err="1" smtClean="0"/>
              <a:t>interest</a:t>
            </a:r>
            <a:endParaRPr lang="fr-FR" b="1" dirty="0"/>
          </a:p>
        </p:txBody>
      </p:sp>
      <p:sp>
        <p:nvSpPr>
          <p:cNvPr id="9" name="Rectangle 8"/>
          <p:cNvSpPr/>
          <p:nvPr/>
        </p:nvSpPr>
        <p:spPr>
          <a:xfrm>
            <a:off x="147917" y="1003158"/>
            <a:ext cx="50964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hangingPunct="0">
              <a:spcAft>
                <a:spcPts val="0"/>
              </a:spcAft>
            </a:pPr>
            <a:r>
              <a:rPr lang="fr-FR" u="sng" dirty="0" smtClean="0"/>
              <a:t>Command </a:t>
            </a:r>
            <a:r>
              <a:rPr lang="fr-FR" u="sng" dirty="0" err="1" smtClean="0"/>
              <a:t>used</a:t>
            </a:r>
            <a:r>
              <a:rPr lang="fr-FR" u="sng" dirty="0" smtClean="0"/>
              <a:t>: </a:t>
            </a:r>
            <a:endParaRPr lang="fr-FR" u="sng" dirty="0"/>
          </a:p>
        </p:txBody>
      </p:sp>
      <p:sp>
        <p:nvSpPr>
          <p:cNvPr id="3" name="Rectangle 2"/>
          <p:cNvSpPr/>
          <p:nvPr/>
        </p:nvSpPr>
        <p:spPr>
          <a:xfrm>
            <a:off x="614082" y="1540367"/>
            <a:ext cx="102459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>
              <a:spcAft>
                <a:spcPts val="0"/>
              </a:spcAft>
            </a:pPr>
            <a:r>
              <a:rPr lang="fr-FR" i="1" dirty="0">
                <a:solidFill>
                  <a:srgbClr val="00000A"/>
                </a:solidFill>
                <a:ea typeface="Times New Roman" panose="02020603050405020304" pitchFamily="18" charset="0"/>
              </a:rPr>
              <a:t>$ </a:t>
            </a:r>
            <a:r>
              <a:rPr lang="fr-FR" i="1" dirty="0" err="1">
                <a:solidFill>
                  <a:srgbClr val="00000A"/>
                </a:solidFill>
                <a:ea typeface="Times New Roman" panose="02020603050405020304" pitchFamily="18" charset="0"/>
              </a:rPr>
              <a:t>awk</a:t>
            </a:r>
            <a:r>
              <a:rPr lang="fr-FR" i="1" dirty="0">
                <a:solidFill>
                  <a:srgbClr val="00000A"/>
                </a:solidFill>
                <a:ea typeface="Times New Roman" panose="02020603050405020304" pitchFamily="18" charset="0"/>
              </a:rPr>
              <a:t> '/</a:t>
            </a:r>
            <a:r>
              <a:rPr lang="fr-FR" b="1" i="1" dirty="0" err="1">
                <a:solidFill>
                  <a:srgbClr val="00000A"/>
                </a:solidFill>
                <a:ea typeface="Times New Roman" panose="02020603050405020304" pitchFamily="18" charset="0"/>
              </a:rPr>
              <a:t>Brassica</a:t>
            </a:r>
            <a:r>
              <a:rPr lang="fr-FR" b="1" i="1" dirty="0">
                <a:solidFill>
                  <a:srgbClr val="00000A"/>
                </a:solidFill>
                <a:ea typeface="Times New Roman" panose="02020603050405020304" pitchFamily="18" charset="0"/>
              </a:rPr>
              <a:t> </a:t>
            </a:r>
            <a:r>
              <a:rPr lang="fr-FR" b="1" i="1" dirty="0" err="1">
                <a:solidFill>
                  <a:srgbClr val="00000A"/>
                </a:solidFill>
                <a:ea typeface="Times New Roman" panose="02020603050405020304" pitchFamily="18" charset="0"/>
              </a:rPr>
              <a:t>napus</a:t>
            </a:r>
            <a:r>
              <a:rPr lang="fr-FR" i="1" dirty="0">
                <a:solidFill>
                  <a:srgbClr val="00000A"/>
                </a:solidFill>
                <a:ea typeface="Times New Roman" panose="02020603050405020304" pitchFamily="18" charset="0"/>
              </a:rPr>
              <a:t>/{</a:t>
            </a:r>
            <a:r>
              <a:rPr lang="fr-FR" i="1" dirty="0" err="1">
                <a:solidFill>
                  <a:srgbClr val="00000A"/>
                </a:solidFill>
                <a:ea typeface="Times New Roman" panose="02020603050405020304" pitchFamily="18" charset="0"/>
              </a:rPr>
              <a:t>print</a:t>
            </a:r>
            <a:r>
              <a:rPr lang="fr-FR" i="1" dirty="0">
                <a:solidFill>
                  <a:srgbClr val="00000A"/>
                </a:solidFill>
                <a:ea typeface="Times New Roman" panose="02020603050405020304" pitchFamily="18" charset="0"/>
              </a:rPr>
              <a:t>; nr[NR+1]; </a:t>
            </a:r>
            <a:r>
              <a:rPr lang="fr-FR" i="1" dirty="0" err="1">
                <a:solidFill>
                  <a:srgbClr val="00000A"/>
                </a:solidFill>
                <a:ea typeface="Times New Roman" panose="02020603050405020304" pitchFamily="18" charset="0"/>
              </a:rPr>
              <a:t>next</a:t>
            </a:r>
            <a:r>
              <a:rPr lang="fr-FR" i="1" dirty="0">
                <a:solidFill>
                  <a:srgbClr val="00000A"/>
                </a:solidFill>
                <a:ea typeface="Times New Roman" panose="02020603050405020304" pitchFamily="18" charset="0"/>
              </a:rPr>
              <a:t>}; NR in nr' </a:t>
            </a:r>
            <a:r>
              <a:rPr lang="fr-FR" i="1" dirty="0" err="1">
                <a:solidFill>
                  <a:srgbClr val="00000A"/>
                </a:solidFill>
                <a:ea typeface="Times New Roman" panose="02020603050405020304" pitchFamily="18" charset="0"/>
              </a:rPr>
              <a:t>mature.fa</a:t>
            </a:r>
            <a:r>
              <a:rPr lang="fr-FR" i="1" dirty="0">
                <a:solidFill>
                  <a:srgbClr val="00000A"/>
                </a:solidFill>
                <a:ea typeface="Times New Roman" panose="02020603050405020304" pitchFamily="18" charset="0"/>
              </a:rPr>
              <a:t> &gt; </a:t>
            </a:r>
            <a:r>
              <a:rPr lang="fr-FR" b="1" i="1" dirty="0" smtClean="0">
                <a:solidFill>
                  <a:srgbClr val="00000A"/>
                </a:solidFill>
                <a:ea typeface="Times New Roman" panose="02020603050405020304" pitchFamily="18" charset="0"/>
              </a:rPr>
              <a:t>mature_Brassica_92</a:t>
            </a:r>
            <a:r>
              <a:rPr lang="fr-FR" i="1" dirty="0" smtClean="0">
                <a:solidFill>
                  <a:srgbClr val="00000A"/>
                </a:solidFill>
                <a:ea typeface="Times New Roman" panose="02020603050405020304" pitchFamily="18" charset="0"/>
              </a:rPr>
              <a:t>mirs.fa</a:t>
            </a:r>
            <a:endParaRPr lang="fr-FR" sz="1200" i="1" dirty="0">
              <a:solidFill>
                <a:srgbClr val="00000A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14083" y="4138585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hangingPunct="0">
              <a:spcAft>
                <a:spcPts val="0"/>
              </a:spcAft>
            </a:pPr>
            <a:r>
              <a:rPr lang="fr-FR" i="1" dirty="0">
                <a:solidFill>
                  <a:srgbClr val="666666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&gt;bna-miR156a MIMAT0004445 </a:t>
            </a:r>
            <a:r>
              <a:rPr lang="fr-FR" i="1" dirty="0" err="1">
                <a:solidFill>
                  <a:srgbClr val="666666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Brassica</a:t>
            </a:r>
            <a:r>
              <a:rPr lang="fr-FR" i="1" dirty="0">
                <a:solidFill>
                  <a:srgbClr val="666666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fr-FR" i="1" dirty="0" err="1">
                <a:solidFill>
                  <a:srgbClr val="666666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napTs</a:t>
            </a:r>
            <a:r>
              <a:rPr lang="fr-FR" i="1" dirty="0">
                <a:solidFill>
                  <a:srgbClr val="666666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miR156a</a:t>
            </a:r>
            <a:endParaRPr lang="fr-FR" sz="1200" dirty="0" smtClean="0">
              <a:solidFill>
                <a:srgbClr val="00000A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 hangingPunct="0">
              <a:spcAft>
                <a:spcPts val="0"/>
              </a:spcAft>
            </a:pPr>
            <a:r>
              <a:rPr lang="fr-FR" i="1" dirty="0">
                <a:solidFill>
                  <a:srgbClr val="666666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TGACAGAAGAGAGTGAGCACA</a:t>
            </a:r>
            <a:endParaRPr lang="fr-FR" sz="1200" dirty="0" smtClean="0">
              <a:solidFill>
                <a:srgbClr val="00000A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 hangingPunct="0">
              <a:spcAft>
                <a:spcPts val="0"/>
              </a:spcAft>
            </a:pPr>
            <a:r>
              <a:rPr lang="fr-FR" i="1" dirty="0">
                <a:solidFill>
                  <a:srgbClr val="666666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&gt;bna-miR171g MIMAT0004446 </a:t>
            </a:r>
            <a:r>
              <a:rPr lang="fr-FR" i="1" dirty="0" err="1">
                <a:solidFill>
                  <a:srgbClr val="666666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Brassica</a:t>
            </a:r>
            <a:r>
              <a:rPr lang="fr-FR" i="1" dirty="0">
                <a:solidFill>
                  <a:srgbClr val="666666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fr-FR" i="1" dirty="0" err="1">
                <a:solidFill>
                  <a:srgbClr val="666666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napTs</a:t>
            </a:r>
            <a:r>
              <a:rPr lang="fr-FR" i="1" dirty="0">
                <a:solidFill>
                  <a:srgbClr val="666666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miR171g</a:t>
            </a:r>
            <a:endParaRPr lang="fr-FR" sz="1200" dirty="0" smtClean="0">
              <a:solidFill>
                <a:srgbClr val="00000A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 hangingPunct="0">
              <a:spcAft>
                <a:spcPts val="0"/>
              </a:spcAft>
            </a:pPr>
            <a:r>
              <a:rPr lang="fr-FR" i="1" dirty="0">
                <a:solidFill>
                  <a:srgbClr val="666666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TGATTGAGCCGCGCCAATATCT</a:t>
            </a:r>
            <a:endParaRPr lang="fr-FR" sz="1200" dirty="0" smtClean="0">
              <a:solidFill>
                <a:srgbClr val="00000A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 hangingPunct="0">
              <a:spcAft>
                <a:spcPts val="0"/>
              </a:spcAft>
            </a:pPr>
            <a:r>
              <a:rPr lang="fr-FR" i="1" dirty="0">
                <a:solidFill>
                  <a:srgbClr val="666666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&gt;bna-miR393 MIMAT0004447 </a:t>
            </a:r>
            <a:r>
              <a:rPr lang="fr-FR" i="1" dirty="0" err="1">
                <a:solidFill>
                  <a:srgbClr val="666666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Brassica</a:t>
            </a:r>
            <a:r>
              <a:rPr lang="fr-FR" i="1" dirty="0">
                <a:solidFill>
                  <a:srgbClr val="666666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fr-FR" i="1" dirty="0" err="1">
                <a:solidFill>
                  <a:srgbClr val="666666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napTs</a:t>
            </a:r>
            <a:r>
              <a:rPr lang="fr-FR" i="1" dirty="0">
                <a:solidFill>
                  <a:srgbClr val="666666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miR393</a:t>
            </a:r>
            <a:endParaRPr lang="fr-FR" sz="1200" dirty="0" smtClean="0">
              <a:solidFill>
                <a:srgbClr val="00000A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 hangingPunct="0">
              <a:spcAft>
                <a:spcPts val="0"/>
              </a:spcAft>
            </a:pPr>
            <a:r>
              <a:rPr lang="fr-FR" i="1" dirty="0">
                <a:solidFill>
                  <a:srgbClr val="666666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TCCAAAGGGATCGCATTGATC</a:t>
            </a:r>
            <a:endParaRPr lang="fr-FR" sz="1200" dirty="0">
              <a:solidFill>
                <a:srgbClr val="00000A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47917" y="3687716"/>
            <a:ext cx="64008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hangingPunct="0"/>
            <a:r>
              <a:rPr lang="fr-FR" u="sng" dirty="0" smtClean="0"/>
              <a:t>Output (</a:t>
            </a:r>
            <a:r>
              <a:rPr lang="fr-FR" u="sng" dirty="0" err="1" smtClean="0"/>
              <a:t>screenshot</a:t>
            </a:r>
            <a:r>
              <a:rPr lang="fr-FR" u="sng" dirty="0" smtClean="0"/>
              <a:t> </a:t>
            </a:r>
            <a:r>
              <a:rPr lang="fr-FR" u="sng" dirty="0"/>
              <a:t>of </a:t>
            </a:r>
            <a:r>
              <a:rPr lang="fr-FR" i="1" u="sng" dirty="0" smtClean="0"/>
              <a:t>B. </a:t>
            </a:r>
            <a:r>
              <a:rPr lang="fr-FR" i="1" u="sng" dirty="0" err="1" smtClean="0"/>
              <a:t>napus</a:t>
            </a:r>
            <a:r>
              <a:rPr lang="fr-FR" u="sng" dirty="0" smtClean="0"/>
              <a:t> </a:t>
            </a:r>
            <a:r>
              <a:rPr lang="fr-FR" u="sng" dirty="0" err="1" smtClean="0"/>
              <a:t>sequences</a:t>
            </a:r>
            <a:r>
              <a:rPr lang="fr-FR" u="sng" dirty="0" smtClean="0"/>
              <a:t>):</a:t>
            </a:r>
            <a:endParaRPr lang="fr-FR" u="sng" dirty="0"/>
          </a:p>
          <a:p>
            <a:pPr marL="457200" hangingPunct="0">
              <a:spcAft>
                <a:spcPts val="0"/>
              </a:spcAft>
            </a:pPr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63611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7917" y="353215"/>
            <a:ext cx="78934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hangingPunct="0">
              <a:spcAft>
                <a:spcPts val="0"/>
              </a:spcAft>
            </a:pPr>
            <a:r>
              <a:rPr lang="fr-FR" b="1" dirty="0" err="1"/>
              <a:t>Step</a:t>
            </a:r>
            <a:r>
              <a:rPr lang="fr-FR" b="1" dirty="0"/>
              <a:t> </a:t>
            </a:r>
            <a:r>
              <a:rPr lang="fr-FR" b="1" dirty="0" smtClean="0"/>
              <a:t>4.2.3 – </a:t>
            </a:r>
            <a:r>
              <a:rPr lang="fr-FR" b="1" dirty="0" err="1" smtClean="0"/>
              <a:t>build</a:t>
            </a:r>
            <a:r>
              <a:rPr lang="fr-FR" b="1" dirty="0" smtClean="0"/>
              <a:t> an index for the file </a:t>
            </a:r>
            <a:r>
              <a:rPr lang="fr-FR" b="1" dirty="0" err="1" smtClean="0"/>
              <a:t>created</a:t>
            </a:r>
            <a:r>
              <a:rPr lang="fr-FR" b="1" dirty="0" smtClean="0"/>
              <a:t> in </a:t>
            </a:r>
            <a:r>
              <a:rPr lang="fr-FR" b="1" dirty="0" err="1" smtClean="0"/>
              <a:t>step</a:t>
            </a:r>
            <a:r>
              <a:rPr lang="fr-FR" b="1" dirty="0" smtClean="0"/>
              <a:t> 4.2.2</a:t>
            </a:r>
            <a:endParaRPr lang="fr-FR" b="1" dirty="0"/>
          </a:p>
        </p:txBody>
      </p:sp>
      <p:sp>
        <p:nvSpPr>
          <p:cNvPr id="9" name="Rectangle 8"/>
          <p:cNvSpPr/>
          <p:nvPr/>
        </p:nvSpPr>
        <p:spPr>
          <a:xfrm>
            <a:off x="147917" y="1003158"/>
            <a:ext cx="50964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hangingPunct="0">
              <a:spcAft>
                <a:spcPts val="0"/>
              </a:spcAft>
            </a:pPr>
            <a:r>
              <a:rPr lang="fr-FR" u="sng" dirty="0" smtClean="0"/>
              <a:t>Command </a:t>
            </a:r>
            <a:r>
              <a:rPr lang="fr-FR" u="sng" dirty="0" err="1" smtClean="0"/>
              <a:t>used</a:t>
            </a:r>
            <a:r>
              <a:rPr lang="fr-FR" u="sng" dirty="0" smtClean="0"/>
              <a:t>: </a:t>
            </a:r>
            <a:endParaRPr lang="fr-FR" u="sng" dirty="0"/>
          </a:p>
        </p:txBody>
      </p:sp>
      <p:sp>
        <p:nvSpPr>
          <p:cNvPr id="3" name="Rectangle 2"/>
          <p:cNvSpPr/>
          <p:nvPr/>
        </p:nvSpPr>
        <p:spPr>
          <a:xfrm>
            <a:off x="614082" y="1653101"/>
            <a:ext cx="82294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/>
            <a:r>
              <a:rPr lang="fr-FR" i="1" dirty="0"/>
              <a:t>$ bowtie2-build </a:t>
            </a:r>
            <a:r>
              <a:rPr lang="fr-FR" i="1" dirty="0" smtClean="0"/>
              <a:t>mature_</a:t>
            </a:r>
            <a:r>
              <a:rPr lang="fr-FR" b="1" i="1" dirty="0" smtClean="0"/>
              <a:t>Brassica_92</a:t>
            </a:r>
            <a:r>
              <a:rPr lang="fr-FR" i="1" dirty="0" smtClean="0"/>
              <a:t>mirs.fa mature_</a:t>
            </a:r>
            <a:r>
              <a:rPr lang="fr-FR" b="1" i="1" dirty="0" smtClean="0"/>
              <a:t>Brassica_92</a:t>
            </a:r>
            <a:r>
              <a:rPr lang="fr-FR" i="1" dirty="0" smtClean="0"/>
              <a:t>mirs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1348218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7916" y="353215"/>
            <a:ext cx="1087867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hangingPunct="0">
              <a:spcAft>
                <a:spcPts val="0"/>
              </a:spcAft>
            </a:pPr>
            <a:r>
              <a:rPr lang="fr-FR" b="1" dirty="0" err="1"/>
              <a:t>Step</a:t>
            </a:r>
            <a:r>
              <a:rPr lang="fr-FR" b="1" dirty="0"/>
              <a:t> </a:t>
            </a:r>
            <a:r>
              <a:rPr lang="fr-FR" b="1" dirty="0" smtClean="0"/>
              <a:t>4.2.4 – </a:t>
            </a:r>
            <a:r>
              <a:rPr lang="fr-FR" b="1" dirty="0" err="1"/>
              <a:t>Align</a:t>
            </a:r>
            <a:r>
              <a:rPr lang="fr-FR" b="1" dirty="0"/>
              <a:t> the </a:t>
            </a:r>
            <a:r>
              <a:rPr lang="fr-FR" b="1" dirty="0" err="1"/>
              <a:t>sequencing</a:t>
            </a:r>
            <a:r>
              <a:rPr lang="fr-FR" b="1" dirty="0"/>
              <a:t> </a:t>
            </a:r>
            <a:r>
              <a:rPr lang="fr-FR" b="1" dirty="0" err="1"/>
              <a:t>reads</a:t>
            </a:r>
            <a:r>
              <a:rPr lang="fr-FR" b="1" dirty="0"/>
              <a:t> to the </a:t>
            </a:r>
            <a:r>
              <a:rPr lang="fr-FR" b="1" dirty="0" err="1"/>
              <a:t>database</a:t>
            </a:r>
            <a:r>
              <a:rPr lang="fr-FR" b="1" dirty="0"/>
              <a:t>, </a:t>
            </a:r>
            <a:r>
              <a:rPr lang="fr-FR" b="1" dirty="0" err="1"/>
              <a:t>requiring</a:t>
            </a:r>
            <a:r>
              <a:rPr lang="fr-FR" b="1" dirty="0"/>
              <a:t> </a:t>
            </a:r>
            <a:r>
              <a:rPr lang="fr-FR" b="1" dirty="0" err="1"/>
              <a:t>that</a:t>
            </a:r>
            <a:r>
              <a:rPr lang="fr-FR" b="1" dirty="0"/>
              <a:t> a </a:t>
            </a:r>
            <a:r>
              <a:rPr lang="fr-FR" b="1" dirty="0" err="1"/>
              <a:t>read</a:t>
            </a:r>
            <a:r>
              <a:rPr lang="fr-FR" b="1" dirty="0"/>
              <a:t> </a:t>
            </a:r>
            <a:r>
              <a:rPr lang="fr-FR" b="1" dirty="0" err="1"/>
              <a:t>maps</a:t>
            </a:r>
            <a:r>
              <a:rPr lang="fr-FR" b="1" dirty="0"/>
              <a:t> </a:t>
            </a:r>
            <a:r>
              <a:rPr lang="fr-FR" b="1" dirty="0" err="1"/>
              <a:t>entirely</a:t>
            </a:r>
            <a:r>
              <a:rPr lang="fr-FR" b="1" dirty="0"/>
              <a:t> to a </a:t>
            </a:r>
            <a:r>
              <a:rPr lang="fr-FR" b="1" dirty="0" err="1"/>
              <a:t>miRNA</a:t>
            </a:r>
            <a:r>
              <a:rPr lang="fr-FR" b="1" dirty="0"/>
              <a:t> of the </a:t>
            </a:r>
            <a:r>
              <a:rPr lang="fr-FR" b="1" dirty="0" err="1"/>
              <a:t>database</a:t>
            </a:r>
            <a:r>
              <a:rPr lang="fr-FR" b="1" dirty="0"/>
              <a:t>, </a:t>
            </a:r>
            <a:r>
              <a:rPr lang="fr-FR" b="1" dirty="0" err="1"/>
              <a:t>without</a:t>
            </a:r>
            <a:r>
              <a:rPr lang="fr-FR" b="1" dirty="0"/>
              <a:t> </a:t>
            </a:r>
            <a:r>
              <a:rPr lang="fr-FR" b="1" dirty="0" err="1"/>
              <a:t>any</a:t>
            </a:r>
            <a:r>
              <a:rPr lang="fr-FR" b="1" dirty="0"/>
              <a:t> </a:t>
            </a:r>
            <a:r>
              <a:rPr lang="fr-FR" b="1" dirty="0" err="1"/>
              <a:t>mismatches</a:t>
            </a:r>
            <a:endParaRPr lang="fr-FR" b="1" dirty="0"/>
          </a:p>
        </p:txBody>
      </p:sp>
      <p:sp>
        <p:nvSpPr>
          <p:cNvPr id="9" name="Rectangle 8"/>
          <p:cNvSpPr/>
          <p:nvPr/>
        </p:nvSpPr>
        <p:spPr>
          <a:xfrm>
            <a:off x="147917" y="1225229"/>
            <a:ext cx="50964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hangingPunct="0">
              <a:spcAft>
                <a:spcPts val="0"/>
              </a:spcAft>
            </a:pPr>
            <a:r>
              <a:rPr lang="fr-FR" u="sng" dirty="0" smtClean="0"/>
              <a:t>Command </a:t>
            </a:r>
            <a:r>
              <a:rPr lang="fr-FR" u="sng" dirty="0" err="1" smtClean="0"/>
              <a:t>used</a:t>
            </a:r>
            <a:r>
              <a:rPr lang="fr-FR" u="sng" dirty="0" smtClean="0"/>
              <a:t>: </a:t>
            </a:r>
            <a:endParaRPr lang="fr-FR" u="sng" dirty="0"/>
          </a:p>
        </p:txBody>
      </p:sp>
      <p:sp>
        <p:nvSpPr>
          <p:cNvPr id="3" name="Rectangle 2"/>
          <p:cNvSpPr/>
          <p:nvPr/>
        </p:nvSpPr>
        <p:spPr>
          <a:xfrm>
            <a:off x="614083" y="1560606"/>
            <a:ext cx="104125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/>
            <a:r>
              <a:rPr lang="fr-FR" i="1" dirty="0"/>
              <a:t>$ bowtie2 -N 0 -L 10 --score-min C,0,0 --end-to-end --time -x </a:t>
            </a:r>
            <a:r>
              <a:rPr lang="fr-FR" i="1" dirty="0" smtClean="0"/>
              <a:t>mature_</a:t>
            </a:r>
            <a:r>
              <a:rPr lang="fr-FR" b="1" i="1" dirty="0" smtClean="0"/>
              <a:t>Brassica_92</a:t>
            </a:r>
            <a:r>
              <a:rPr lang="fr-FR" i="1" dirty="0" smtClean="0"/>
              <a:t>mirs </a:t>
            </a:r>
            <a:r>
              <a:rPr lang="fr-FR" i="1" dirty="0"/>
              <a:t>-U </a:t>
            </a:r>
            <a:r>
              <a:rPr lang="fr-FR" b="1" i="1" dirty="0" smtClean="0"/>
              <a:t>Sample1_Brassica_R1_4bp_trimmed_more_than_10bp_long</a:t>
            </a:r>
            <a:r>
              <a:rPr lang="fr-FR" i="1" dirty="0" smtClean="0"/>
              <a:t>.fastq </a:t>
            </a:r>
            <a:r>
              <a:rPr lang="fr-FR" i="1" dirty="0"/>
              <a:t>-S </a:t>
            </a:r>
            <a:r>
              <a:rPr lang="fr-FR" b="1" i="1" dirty="0" smtClean="0"/>
              <a:t>Sample1_Brassica_EXACT_end_to_end</a:t>
            </a:r>
            <a:r>
              <a:rPr lang="fr-FR" i="1" dirty="0" smtClean="0"/>
              <a:t>.sam</a:t>
            </a:r>
            <a:endParaRPr lang="fr-FR" i="1" dirty="0"/>
          </a:p>
        </p:txBody>
      </p:sp>
      <p:sp>
        <p:nvSpPr>
          <p:cNvPr id="12" name="Rectangle 11"/>
          <p:cNvSpPr/>
          <p:nvPr/>
        </p:nvSpPr>
        <p:spPr>
          <a:xfrm>
            <a:off x="147916" y="2444831"/>
            <a:ext cx="64008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hangingPunct="0"/>
            <a:r>
              <a:rPr lang="fr-FR" u="sng" dirty="0" smtClean="0"/>
              <a:t>Output (</a:t>
            </a:r>
            <a:r>
              <a:rPr lang="fr-FR" u="sng" dirty="0" err="1" smtClean="0"/>
              <a:t>screenshot</a:t>
            </a:r>
            <a:r>
              <a:rPr lang="fr-FR" u="sng" dirty="0" smtClean="0"/>
              <a:t> </a:t>
            </a:r>
            <a:r>
              <a:rPr lang="fr-FR" u="sng" dirty="0"/>
              <a:t>of </a:t>
            </a:r>
            <a:r>
              <a:rPr lang="fr-FR" u="sng" dirty="0" err="1" smtClean="0"/>
              <a:t>alignment</a:t>
            </a:r>
            <a:r>
              <a:rPr lang="fr-FR" u="sng" dirty="0" smtClean="0"/>
              <a:t> </a:t>
            </a:r>
            <a:r>
              <a:rPr lang="fr-FR" u="sng" dirty="0" err="1" smtClean="0"/>
              <a:t>results</a:t>
            </a:r>
            <a:r>
              <a:rPr lang="fr-FR" u="sng" dirty="0" smtClean="0"/>
              <a:t>):</a:t>
            </a:r>
            <a:endParaRPr lang="fr-FR" u="sng" dirty="0"/>
          </a:p>
          <a:p>
            <a:pPr marL="457200" hangingPunct="0">
              <a:spcAft>
                <a:spcPts val="0"/>
              </a:spcAft>
            </a:pPr>
            <a:r>
              <a:rPr lang="fr-FR" dirty="0" smtClean="0"/>
              <a:t> </a:t>
            </a:r>
            <a:endParaRPr lang="fr-FR" dirty="0"/>
          </a:p>
        </p:txBody>
      </p:sp>
      <p:pic>
        <p:nvPicPr>
          <p:cNvPr id="8" name="Image2"/>
          <p:cNvPicPr/>
          <p:nvPr/>
        </p:nvPicPr>
        <p:blipFill>
          <a:blip r:embed="rId2"/>
          <a:stretch>
            <a:fillRect/>
          </a:stretch>
        </p:blipFill>
        <p:spPr bwMode="auto">
          <a:xfrm>
            <a:off x="647698" y="2856455"/>
            <a:ext cx="10217525" cy="3692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1766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7916" y="353215"/>
            <a:ext cx="108786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hangingPunct="0">
              <a:spcAft>
                <a:spcPts val="0"/>
              </a:spcAft>
            </a:pPr>
            <a:r>
              <a:rPr lang="fr-FR" b="1" dirty="0" err="1"/>
              <a:t>Step</a:t>
            </a:r>
            <a:r>
              <a:rPr lang="fr-FR" b="1" dirty="0"/>
              <a:t> </a:t>
            </a:r>
            <a:r>
              <a:rPr lang="fr-FR" b="1" dirty="0" smtClean="0"/>
              <a:t>4.2.5 – </a:t>
            </a:r>
            <a:r>
              <a:rPr lang="fr-FR" b="1" dirty="0" err="1" smtClean="0"/>
              <a:t>Discard</a:t>
            </a:r>
            <a:r>
              <a:rPr lang="fr-FR" b="1" dirty="0" smtClean="0"/>
              <a:t> the </a:t>
            </a:r>
            <a:r>
              <a:rPr lang="fr-FR" b="1" dirty="0" err="1" smtClean="0"/>
              <a:t>reads</a:t>
            </a:r>
            <a:r>
              <a:rPr lang="fr-FR" b="1" dirty="0" smtClean="0"/>
              <a:t> </a:t>
            </a:r>
            <a:r>
              <a:rPr lang="fr-FR" b="1" dirty="0" err="1" smtClean="0"/>
              <a:t>that</a:t>
            </a:r>
            <a:r>
              <a:rPr lang="fr-FR" b="1" dirty="0" smtClean="0"/>
              <a:t> </a:t>
            </a:r>
            <a:r>
              <a:rPr lang="fr-FR" b="1" dirty="0" err="1" smtClean="0"/>
              <a:t>did</a:t>
            </a:r>
            <a:r>
              <a:rPr lang="fr-FR" b="1" dirty="0" smtClean="0"/>
              <a:t> not </a:t>
            </a:r>
            <a:r>
              <a:rPr lang="fr-FR" b="1" dirty="0" err="1" smtClean="0"/>
              <a:t>align</a:t>
            </a:r>
            <a:endParaRPr lang="fr-FR" b="1" dirty="0"/>
          </a:p>
        </p:txBody>
      </p:sp>
      <p:sp>
        <p:nvSpPr>
          <p:cNvPr id="9" name="Rectangle 8"/>
          <p:cNvSpPr/>
          <p:nvPr/>
        </p:nvSpPr>
        <p:spPr>
          <a:xfrm>
            <a:off x="147917" y="1003158"/>
            <a:ext cx="50964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hangingPunct="0">
              <a:spcAft>
                <a:spcPts val="0"/>
              </a:spcAft>
            </a:pPr>
            <a:r>
              <a:rPr lang="fr-FR" u="sng" dirty="0" smtClean="0"/>
              <a:t>Command </a:t>
            </a:r>
            <a:r>
              <a:rPr lang="fr-FR" u="sng" dirty="0" err="1" smtClean="0"/>
              <a:t>used</a:t>
            </a:r>
            <a:r>
              <a:rPr lang="fr-FR" u="sng" dirty="0" smtClean="0"/>
              <a:t>: </a:t>
            </a:r>
            <a:endParaRPr lang="fr-FR" u="sng" dirty="0"/>
          </a:p>
        </p:txBody>
      </p:sp>
      <p:sp>
        <p:nvSpPr>
          <p:cNvPr id="3" name="Rectangle 2"/>
          <p:cNvSpPr/>
          <p:nvPr/>
        </p:nvSpPr>
        <p:spPr>
          <a:xfrm>
            <a:off x="614083" y="1560606"/>
            <a:ext cx="104125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/>
            <a:r>
              <a:rPr lang="fr-FR" i="1" dirty="0"/>
              <a:t>$ </a:t>
            </a:r>
            <a:r>
              <a:rPr lang="fr-FR" i="1" dirty="0" err="1"/>
              <a:t>samtools</a:t>
            </a:r>
            <a:r>
              <a:rPr lang="fr-FR" i="1" dirty="0"/>
              <a:t> </a:t>
            </a:r>
            <a:r>
              <a:rPr lang="fr-FR" i="1" dirty="0" err="1"/>
              <a:t>view</a:t>
            </a:r>
            <a:r>
              <a:rPr lang="fr-FR" i="1" dirty="0"/>
              <a:t> -F 4 </a:t>
            </a:r>
            <a:r>
              <a:rPr lang="fr-FR" b="1" i="1" dirty="0" smtClean="0"/>
              <a:t>Sample1_</a:t>
            </a:r>
            <a:r>
              <a:rPr lang="fr-FR" b="1" i="1" dirty="0" smtClean="0"/>
              <a:t>Brassica</a:t>
            </a:r>
            <a:r>
              <a:rPr lang="fr-FR" b="1" i="1" dirty="0" smtClean="0"/>
              <a:t>_EXACT_end_to_end</a:t>
            </a:r>
            <a:r>
              <a:rPr lang="fr-FR" i="1" dirty="0" smtClean="0"/>
              <a:t>.sam </a:t>
            </a:r>
            <a:r>
              <a:rPr lang="fr-FR" i="1" dirty="0"/>
              <a:t>&gt; </a:t>
            </a:r>
            <a:r>
              <a:rPr lang="fr-FR" b="1" i="1" dirty="0" err="1"/>
              <a:t>Reads_aligned_to_Mirs</a:t>
            </a:r>
            <a:r>
              <a:rPr lang="fr-FR" i="1" dirty="0" err="1"/>
              <a:t>.sam</a:t>
            </a:r>
            <a:endParaRPr lang="fr-FR" i="1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826" y="3002279"/>
            <a:ext cx="11577917" cy="1456917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47916" y="2444831"/>
            <a:ext cx="64008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hangingPunct="0"/>
            <a:r>
              <a:rPr lang="fr-FR" u="sng" dirty="0" smtClean="0"/>
              <a:t>Output (</a:t>
            </a:r>
            <a:r>
              <a:rPr lang="fr-FR" u="sng" dirty="0" err="1" smtClean="0"/>
              <a:t>screenshot</a:t>
            </a:r>
            <a:r>
              <a:rPr lang="fr-FR" u="sng" dirty="0" smtClean="0"/>
              <a:t> </a:t>
            </a:r>
            <a:r>
              <a:rPr lang="fr-FR" u="sng" dirty="0"/>
              <a:t>of </a:t>
            </a:r>
            <a:r>
              <a:rPr lang="fr-FR" u="sng" dirty="0" err="1" smtClean="0"/>
              <a:t>aligned</a:t>
            </a:r>
            <a:r>
              <a:rPr lang="fr-FR" u="sng" dirty="0" smtClean="0"/>
              <a:t> </a:t>
            </a:r>
            <a:r>
              <a:rPr lang="fr-FR" u="sng" dirty="0" err="1" smtClean="0"/>
              <a:t>reads</a:t>
            </a:r>
            <a:r>
              <a:rPr lang="fr-FR" u="sng" dirty="0" smtClean="0"/>
              <a:t>):</a:t>
            </a:r>
            <a:endParaRPr lang="fr-FR" u="sng" dirty="0"/>
          </a:p>
          <a:p>
            <a:pPr marL="457200" hangingPunct="0">
              <a:spcAft>
                <a:spcPts val="0"/>
              </a:spcAft>
            </a:pPr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4833856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475</Words>
  <Application>Microsoft Office PowerPoint</Application>
  <PresentationFormat>Grand écran</PresentationFormat>
  <Paragraphs>61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CNRS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Erwin VAN DIJK</dc:creator>
  <cp:lastModifiedBy>Erwin VAN DIJK</cp:lastModifiedBy>
  <cp:revision>13</cp:revision>
  <dcterms:created xsi:type="dcterms:W3CDTF">2019-06-18T12:52:30Z</dcterms:created>
  <dcterms:modified xsi:type="dcterms:W3CDTF">2019-06-18T15:26:47Z</dcterms:modified>
</cp:coreProperties>
</file>