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4"/>
  </p:handoutMasterIdLst>
  <p:sldIdLst>
    <p:sldId id="313" r:id="rId2"/>
    <p:sldId id="311" r:id="rId3"/>
  </p:sldIdLst>
  <p:sldSz cx="6858000" cy="9906000" type="A4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22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48" autoAdjust="0"/>
  </p:normalViewPr>
  <p:slideViewPr>
    <p:cSldViewPr snapToGrid="0">
      <p:cViewPr varScale="1">
        <p:scale>
          <a:sx n="79" d="100"/>
          <a:sy n="79" d="100"/>
        </p:scale>
        <p:origin x="3060" y="96"/>
      </p:cViewPr>
      <p:guideLst>
        <p:guide orient="horz" pos="3120"/>
        <p:guide pos="2160"/>
        <p:guide pos="22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1415C-64DA-4C64-9FA9-095B1FCBD71B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4"/>
            <a:ext cx="4029282" cy="351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64FAE-68F1-4991-B733-F7755E5D9A3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8923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522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978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307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4208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301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386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043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190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41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54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8890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57A16-F1CD-4CD5-BE89-E8F86D7910EF}" type="datetimeFigureOut">
              <a:rPr lang="ko-KR" altLang="en-US" smtClean="0"/>
              <a:t>2019-06-14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D458F-DA7C-4C56-A96B-E6EC2C433F5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533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4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image" Target="../media/image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2.png"/><Relationship Id="rId5" Type="http://schemas.microsoft.com/office/2007/relationships/media" Target="../media/media3.mov"/><Relationship Id="rId10" Type="http://schemas.openxmlformats.org/officeDocument/2006/relationships/image" Target="../media/image1.png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) MSC-onl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308" y="3464652"/>
            <a:ext cx="3254959" cy="2448000"/>
          </a:xfrm>
          <a:prstGeom prst="rect">
            <a:avLst/>
          </a:prstGeom>
        </p:spPr>
      </p:pic>
      <p:pic>
        <p:nvPicPr>
          <p:cNvPr id="8" name="A) ECFC only _180910-1951 _Point 2">
            <a:hlinkClick r:id="" action="ppaction://media"/>
          </p:cNvPr>
          <p:cNvPicPr preferRelativeResize="0"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lum bright="20000" contrast="40000"/>
          </a:blip>
          <a:stretch>
            <a:fillRect/>
          </a:stretch>
        </p:blipFill>
        <p:spPr>
          <a:xfrm>
            <a:off x="78308" y="951468"/>
            <a:ext cx="3255264" cy="2450592"/>
          </a:xfrm>
          <a:prstGeom prst="rect">
            <a:avLst/>
          </a:prstGeom>
        </p:spPr>
      </p:pic>
      <p:pic>
        <p:nvPicPr>
          <p:cNvPr id="9" name="B) VEGF 50 ng 180911-2323 _Point4">
            <a:hlinkClick r:id="" action="ppaction://media"/>
          </p:cNvPr>
          <p:cNvPicPr preferRelativeResize="0"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9000" y="941319"/>
            <a:ext cx="3255264" cy="2450592"/>
          </a:xfrm>
          <a:prstGeom prst="rect">
            <a:avLst/>
          </a:prstGeom>
        </p:spPr>
      </p:pic>
      <p:pic>
        <p:nvPicPr>
          <p:cNvPr id="2" name="D) ECFC+MSC_180911-2323_Point2">
            <a:hlinkClick r:id="" action="ppaction://media"/>
          </p:cNvPr>
          <p:cNvPicPr preferRelativeResize="0"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32219" y="3461578"/>
            <a:ext cx="3255264" cy="2450592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0" y="6542294"/>
            <a:ext cx="6858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kern="100" dirty="0" smtClean="0">
                <a:cs typeface="Arial" panose="020B0604020202020204" pitchFamily="34" charset="0"/>
              </a:rPr>
              <a:t>Video </a:t>
            </a:r>
            <a:r>
              <a:rPr lang="en-US" altLang="ko-KR" sz="2000" b="1" kern="100" dirty="0" smtClean="0">
                <a:cs typeface="Arial" panose="020B0604020202020204" pitchFamily="34" charset="0"/>
              </a:rPr>
              <a:t>clips </a:t>
            </a:r>
            <a:r>
              <a:rPr lang="en-US" altLang="ko-KR" sz="2000" b="1" kern="100" dirty="0" smtClean="0">
                <a:cs typeface="Arial" panose="020B0604020202020204" pitchFamily="34" charset="0"/>
              </a:rPr>
              <a:t>of sprout formation from </a:t>
            </a:r>
            <a:r>
              <a:rPr lang="en-US" altLang="ko-KR" sz="2000" b="1" kern="100" dirty="0" smtClean="0">
                <a:cs typeface="Arial" panose="020B0604020202020204" pitchFamily="34" charset="0"/>
              </a:rPr>
              <a:t>each</a:t>
            </a:r>
            <a:r>
              <a:rPr lang="ko-KR" altLang="en-US" sz="2000" b="1" kern="100" dirty="0" smtClean="0">
                <a:cs typeface="Arial" panose="020B0604020202020204" pitchFamily="34" charset="0"/>
              </a:rPr>
              <a:t> </a:t>
            </a:r>
            <a:r>
              <a:rPr lang="en-US" altLang="ko-KR" sz="2000" b="1" kern="100" dirty="0" smtClean="0">
                <a:cs typeface="Arial" panose="020B0604020202020204" pitchFamily="34" charset="0"/>
              </a:rPr>
              <a:t>spheroid</a:t>
            </a:r>
            <a:endParaRPr lang="en-US" altLang="ko-KR" sz="2000" b="1" kern="100" dirty="0" smtClean="0">
              <a:cs typeface="Arial" panose="020B0604020202020204" pitchFamily="34" charset="0"/>
            </a:endParaRPr>
          </a:p>
          <a:p>
            <a:pPr algn="just"/>
            <a:r>
              <a:rPr lang="en-US" altLang="ko-KR" sz="1600" dirty="0"/>
              <a:t>Video clip was generated with 1-hour interval images taken by real-time cell recorder for 24 hours</a:t>
            </a:r>
            <a:r>
              <a:rPr lang="en-US" altLang="ko-KR" sz="1600" dirty="0">
                <a:cs typeface="Arial" panose="020B0604020202020204" pitchFamily="34" charset="0"/>
              </a:rPr>
              <a:t>.</a:t>
            </a:r>
            <a:r>
              <a:rPr lang="en-US" altLang="ko-KR" sz="1600" kern="100" dirty="0">
                <a:cs typeface="Arial" panose="020B0604020202020204" pitchFamily="34" charset="0"/>
              </a:rPr>
              <a:t> </a:t>
            </a:r>
            <a:r>
              <a:rPr lang="en-US" altLang="ko-KR" sz="1600" b="1" kern="100" dirty="0" smtClean="0">
                <a:cs typeface="Arial" panose="020B0604020202020204" pitchFamily="34" charset="0"/>
              </a:rPr>
              <a:t>(A) Sprout formation of an ECFCs-only spheroid. (B) </a:t>
            </a:r>
            <a:r>
              <a:rPr lang="en-US" altLang="ko-KR" sz="1600" b="1" kern="100" dirty="0">
                <a:cs typeface="Arial" panose="020B0604020202020204" pitchFamily="34" charset="0"/>
              </a:rPr>
              <a:t>Sprout formation of </a:t>
            </a:r>
            <a:r>
              <a:rPr lang="en-US" altLang="ko-KR" sz="1600" b="1" kern="100" dirty="0" smtClean="0">
                <a:cs typeface="Arial" panose="020B0604020202020204" pitchFamily="34" charset="0"/>
              </a:rPr>
              <a:t>an ECFCs-only spheroid with VEGF treatment (50ng/mL). (C) </a:t>
            </a:r>
            <a:r>
              <a:rPr lang="en-US" altLang="ko-KR" sz="1600" b="1" kern="100" dirty="0">
                <a:cs typeface="Arial" panose="020B0604020202020204" pitchFamily="34" charset="0"/>
              </a:rPr>
              <a:t>Sprout formation of </a:t>
            </a:r>
            <a:r>
              <a:rPr lang="en-US" altLang="ko-KR" sz="1600" b="1" kern="100" dirty="0" smtClean="0">
                <a:cs typeface="Arial" panose="020B0604020202020204" pitchFamily="34" charset="0"/>
              </a:rPr>
              <a:t>a MSCs-only spheroid. (D) </a:t>
            </a:r>
            <a:r>
              <a:rPr lang="en-US" altLang="ko-KR" sz="1600" b="1" kern="100" dirty="0">
                <a:cs typeface="Arial" panose="020B0604020202020204" pitchFamily="34" charset="0"/>
              </a:rPr>
              <a:t>Sprout formation of </a:t>
            </a:r>
            <a:r>
              <a:rPr lang="en-US" altLang="ko-KR" sz="1600" b="1" kern="100" dirty="0" smtClean="0">
                <a:cs typeface="Arial" panose="020B0604020202020204" pitchFamily="34" charset="0"/>
              </a:rPr>
              <a:t>an </a:t>
            </a:r>
            <a:r>
              <a:rPr lang="en-US" altLang="ko-KR" sz="1600" b="1" kern="100" dirty="0" err="1" smtClean="0">
                <a:cs typeface="Arial" panose="020B0604020202020204" pitchFamily="34" charset="0"/>
              </a:rPr>
              <a:t>ECFCs+MSCs</a:t>
            </a:r>
            <a:r>
              <a:rPr lang="en-US" altLang="ko-KR" sz="1600" b="1" kern="100" dirty="0" smtClean="0">
                <a:cs typeface="Arial" panose="020B0604020202020204" pitchFamily="34" charset="0"/>
              </a:rPr>
              <a:t> spheroid.</a:t>
            </a:r>
            <a:r>
              <a:rPr lang="en-US" altLang="ko-KR" sz="1600" b="1" kern="1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ko-KR" altLang="ko-KR" sz="1600" kern="100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cs typeface="Arial" panose="020B0604020202020204" pitchFamily="34" charset="0"/>
              </a:rPr>
              <a:t>Supplemental Video 1.</a:t>
            </a:r>
            <a:endParaRPr lang="ko-KR" altLang="en-US" sz="2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8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>
          <a:xfrm>
            <a:off x="0" y="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cs typeface="Arial" panose="020B0604020202020204" pitchFamily="34" charset="0"/>
              </a:rPr>
              <a:t>Supplemental Video 2.</a:t>
            </a:r>
            <a:endParaRPr lang="ko-KR" altLang="en-US" sz="2800" b="1" dirty="0">
              <a:cs typeface="Arial" panose="020B0604020202020204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0" y="5264276"/>
            <a:ext cx="6858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000" b="1" kern="100" dirty="0" smtClean="0">
                <a:cs typeface="Arial" panose="020B0604020202020204" pitchFamily="34" charset="0"/>
              </a:rPr>
              <a:t>Video clip of sprout formation from </a:t>
            </a:r>
            <a:r>
              <a:rPr lang="en-US" altLang="ko-KR" sz="2000" b="1" kern="100" dirty="0" err="1" smtClean="0">
                <a:cs typeface="Arial" panose="020B0604020202020204" pitchFamily="34" charset="0"/>
              </a:rPr>
              <a:t>ECFCs+MSCs</a:t>
            </a:r>
            <a:r>
              <a:rPr lang="en-US" altLang="ko-KR" sz="2000" b="1" kern="100" dirty="0" smtClean="0">
                <a:cs typeface="Arial" panose="020B0604020202020204" pitchFamily="34" charset="0"/>
              </a:rPr>
              <a:t> spheroid with fluorescence labeling</a:t>
            </a:r>
            <a:r>
              <a:rPr lang="en-US" altLang="ko-KR" sz="2000" b="1" kern="100" dirty="0" smtClean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altLang="ko-KR" sz="1600" kern="100" dirty="0" smtClean="0">
                <a:cs typeface="Arial" panose="020B0604020202020204" pitchFamily="34" charset="0"/>
              </a:rPr>
              <a:t>Live </a:t>
            </a:r>
            <a:r>
              <a:rPr lang="en-US" altLang="ko-KR" sz="1600" kern="100" dirty="0">
                <a:cs typeface="Arial" panose="020B0604020202020204" pitchFamily="34" charset="0"/>
              </a:rPr>
              <a:t>cell </a:t>
            </a:r>
            <a:r>
              <a:rPr lang="en-US" altLang="ko-KR" sz="1600" kern="100" dirty="0" smtClean="0">
                <a:cs typeface="Arial" panose="020B0604020202020204" pitchFamily="34" charset="0"/>
              </a:rPr>
              <a:t>fluorescence labeling of </a:t>
            </a:r>
            <a:r>
              <a:rPr lang="en-US" altLang="ko-KR" sz="1600" kern="100" dirty="0">
                <a:cs typeface="Arial" panose="020B0604020202020204" pitchFamily="34" charset="0"/>
              </a:rPr>
              <a:t>ECFCs and MSCs was performed before spheroid formation using PKH67 (green) and PKH26 (red), respectively. </a:t>
            </a:r>
            <a:r>
              <a:rPr lang="en-US" altLang="ko-KR" sz="1600" dirty="0" smtClean="0"/>
              <a:t>Video </a:t>
            </a:r>
            <a:r>
              <a:rPr lang="en-US" altLang="ko-KR" sz="1600" dirty="0"/>
              <a:t>clip was generated with </a:t>
            </a:r>
            <a:r>
              <a:rPr lang="en-US" altLang="ko-KR" sz="1600" dirty="0" smtClean="0"/>
              <a:t>1-hour interval </a:t>
            </a:r>
            <a:r>
              <a:rPr lang="en-US" altLang="ko-KR" sz="1600" dirty="0"/>
              <a:t>images taken by real-time cell </a:t>
            </a:r>
            <a:r>
              <a:rPr lang="en-US" altLang="ko-KR" sz="1600" dirty="0" smtClean="0"/>
              <a:t>recorder </a:t>
            </a:r>
            <a:r>
              <a:rPr lang="en-US" altLang="ko-KR" sz="1600" dirty="0"/>
              <a:t>for 24 </a:t>
            </a:r>
            <a:r>
              <a:rPr lang="en-US" altLang="ko-KR" sz="1600" dirty="0" smtClean="0"/>
              <a:t>hours</a:t>
            </a:r>
            <a:r>
              <a:rPr lang="en-US" altLang="ko-KR" sz="1600" dirty="0" smtClean="0">
                <a:cs typeface="Arial" panose="020B0604020202020204" pitchFamily="34" charset="0"/>
              </a:rPr>
              <a:t>.</a:t>
            </a:r>
            <a:r>
              <a:rPr lang="en-US" altLang="ko-KR" sz="1600" kern="100" dirty="0">
                <a:cs typeface="Arial" panose="020B0604020202020204" pitchFamily="34" charset="0"/>
              </a:rPr>
              <a:t> </a:t>
            </a:r>
            <a:endParaRPr lang="ko-KR" altLang="ko-KR" sz="1600" kern="100" dirty="0">
              <a:cs typeface="Arial" panose="020B0604020202020204" pitchFamily="34" charset="0"/>
            </a:endParaRPr>
          </a:p>
        </p:txBody>
      </p:sp>
      <p:pic>
        <p:nvPicPr>
          <p:cNvPr id="7" name="E) ECFC+MSC with stai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648" y="1032193"/>
            <a:ext cx="478670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13407</TotalTime>
  <Words>87</Words>
  <Application>Microsoft Office PowerPoint</Application>
  <PresentationFormat>A4 용지(210x297mm)</PresentationFormat>
  <Paragraphs>6</Paragraphs>
  <Slides>2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7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DS</cp:lastModifiedBy>
  <cp:revision>709</cp:revision>
  <cp:lastPrinted>2018-07-12T11:19:40Z</cp:lastPrinted>
  <dcterms:created xsi:type="dcterms:W3CDTF">2017-11-07T03:37:52Z</dcterms:created>
  <dcterms:modified xsi:type="dcterms:W3CDTF">2019-06-14T07:57:27Z</dcterms:modified>
</cp:coreProperties>
</file>