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58" r:id="rId2"/>
    <p:sldId id="265" r:id="rId3"/>
    <p:sldId id="360" r:id="rId4"/>
    <p:sldId id="363" r:id="rId5"/>
    <p:sldId id="369" r:id="rId6"/>
    <p:sldId id="364" r:id="rId7"/>
    <p:sldId id="367" r:id="rId8"/>
    <p:sldId id="3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166"/>
    <a:srgbClr val="009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8"/>
    <p:restoredTop sz="78371"/>
  </p:normalViewPr>
  <p:slideViewPr>
    <p:cSldViewPr snapToGrid="0" snapToObjects="1">
      <p:cViewPr varScale="1">
        <p:scale>
          <a:sx n="95" d="100"/>
          <a:sy n="95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E00E-6669-D94E-92CD-5F669BBF76FA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06D21-976E-BA40-A7E4-BDCB1715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06D21-976E-BA40-A7E4-BDCB1715BA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6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1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3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3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4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1.jpe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av"/><Relationship Id="rId7" Type="http://schemas.openxmlformats.org/officeDocument/2006/relationships/image" Target="../media/image7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819456" y="151910"/>
            <a:ext cx="7809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After the training, all participants got several comprehension tests to see how well they had learned the alien language.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tests at the end were the same for all participants.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first test was a forced choice single word vocabulary test.</a:t>
            </a:r>
          </a:p>
          <a:p>
            <a:pPr algn="ctr"/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10381-5A2E-6948-A9EA-C2C40918C4BB}"/>
              </a:ext>
            </a:extLst>
          </p:cNvPr>
          <p:cNvSpPr txBox="1"/>
          <p:nvPr/>
        </p:nvSpPr>
        <p:spPr>
          <a:xfrm>
            <a:off x="819456" y="3198898"/>
            <a:ext cx="7809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Instructions for participants: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Next, you’ll see two pictures on the screen and hear a description. 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Click on the picture that matches the speech you hear.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Unlike earlier, you will not receive any sort of feedback after you answer.</a:t>
            </a:r>
          </a:p>
        </p:txBody>
      </p:sp>
    </p:spTree>
    <p:extLst>
      <p:ext uri="{BB962C8B-B14F-4D97-AF65-F5344CB8AC3E}">
        <p14:creationId xmlns:p14="http://schemas.microsoft.com/office/powerpoint/2010/main" val="41942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5"/>
    </mc:Choice>
    <mc:Fallback xmlns="">
      <p:transition spd="slow" advTm="969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exLgoc4.jpeg">
            <a:extLst>
              <a:ext uri="{FF2B5EF4-FFF2-40B4-BE49-F238E27FC236}">
                <a16:creationId xmlns:a16="http://schemas.microsoft.com/office/drawing/2014/main" id="{2D753E74-7980-6447-84A7-19D4D9FA1C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/>
          <a:stretch/>
        </p:blipFill>
        <p:spPr>
          <a:xfrm>
            <a:off x="1165036" y="4522994"/>
            <a:ext cx="1163139" cy="1084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E028A6-F3C5-2843-82FD-45F96C1FD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82" y="1769335"/>
            <a:ext cx="2420471" cy="18153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72B403-A61E-A744-BCCA-15BFF554F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0457" y="1769335"/>
            <a:ext cx="2420471" cy="18153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D6144C-B71D-D042-BA23-ADFF380E4E90}"/>
              </a:ext>
            </a:extLst>
          </p:cNvPr>
          <p:cNvSpPr txBox="1"/>
          <p:nvPr/>
        </p:nvSpPr>
        <p:spPr>
          <a:xfrm>
            <a:off x="1304365" y="3886200"/>
            <a:ext cx="129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798DFA-C5A4-9843-82A4-38EDDD5C6C4F}"/>
              </a:ext>
            </a:extLst>
          </p:cNvPr>
          <p:cNvSpPr txBox="1"/>
          <p:nvPr/>
        </p:nvSpPr>
        <p:spPr>
          <a:xfrm>
            <a:off x="7411162" y="3886200"/>
            <a:ext cx="129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pic>
        <p:nvPicPr>
          <p:cNvPr id="19" name="Online Media 18" descr="t7w3">
            <a:hlinkClick r:id="" action="ppaction://media"/>
            <a:extLst>
              <a:ext uri="{FF2B5EF4-FFF2-40B4-BE49-F238E27FC236}">
                <a16:creationId xmlns:a16="http://schemas.microsoft.com/office/drawing/2014/main" id="{16E9FAE1-BE8D-0544-8054-AECD28AB4B4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1565" y="48738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7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6"/>
    </mc:Choice>
    <mc:Fallback xmlns="">
      <p:transition spd="slow" advTm="8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29" objId="4"/>
        <p14:stopEvt time="2456" objId="4"/>
        <p14:playEvt time="3179" objId="5"/>
        <p14:stopEvt time="4093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819456" y="703240"/>
            <a:ext cx="7809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After the vocabulary test, participants did another forced choice test of the same format, this time with longer phrases.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example trial in this demo shows a grammar test trial. In order to pick the correct answer, the participant has to know how singular and plural are encoded in the alien language.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4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3"/>
    </mc:Choice>
    <mc:Fallback xmlns="">
      <p:transition spd="slow" advTm="695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94A29-A2C3-3440-9DFC-4CF7C7C7C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153" y="2247607"/>
            <a:ext cx="2253049" cy="16897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4B4B01-6211-EF46-ACAC-0A33A043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391" y="2247606"/>
            <a:ext cx="2253049" cy="1689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462D12-359D-0246-9E58-89852840B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8" y="2247607"/>
            <a:ext cx="2253049" cy="1689787"/>
          </a:xfrm>
          <a:prstGeom prst="rect">
            <a:avLst/>
          </a:prstGeom>
        </p:spPr>
      </p:pic>
      <p:pic>
        <p:nvPicPr>
          <p:cNvPr id="7" name="1111100111211311110000">
            <a:hlinkClick r:id="" action="ppaction://media"/>
            <a:extLst>
              <a:ext uri="{FF2B5EF4-FFF2-40B4-BE49-F238E27FC236}">
                <a16:creationId xmlns:a16="http://schemas.microsoft.com/office/drawing/2014/main" id="{1DF741E7-4E3A-DB46-B367-176BD43BDB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474" y="418277"/>
            <a:ext cx="812800" cy="812800"/>
          </a:xfrm>
          <a:prstGeom prst="rect">
            <a:avLst/>
          </a:prstGeom>
        </p:spPr>
      </p:pic>
      <p:pic>
        <p:nvPicPr>
          <p:cNvPr id="6" name="Picture 5" descr="acexLgoc4.jpeg">
            <a:extLst>
              <a:ext uri="{FF2B5EF4-FFF2-40B4-BE49-F238E27FC236}">
                <a16:creationId xmlns:a16="http://schemas.microsoft.com/office/drawing/2014/main" id="{B59C9468-4260-CA41-B735-0CEE488953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/>
          <a:stretch/>
        </p:blipFill>
        <p:spPr>
          <a:xfrm>
            <a:off x="1070907" y="4409420"/>
            <a:ext cx="1163139" cy="1084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3A5387-5D83-5945-B132-587E123F1087}"/>
              </a:ext>
            </a:extLst>
          </p:cNvPr>
          <p:cNvSpPr txBox="1"/>
          <p:nvPr/>
        </p:nvSpPr>
        <p:spPr>
          <a:xfrm>
            <a:off x="1304365" y="3886200"/>
            <a:ext cx="129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FD43A-CC63-334B-96CF-4BFDEB4B8E2A}"/>
              </a:ext>
            </a:extLst>
          </p:cNvPr>
          <p:cNvSpPr txBox="1"/>
          <p:nvPr/>
        </p:nvSpPr>
        <p:spPr>
          <a:xfrm>
            <a:off x="7290139" y="3886200"/>
            <a:ext cx="129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8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1"/>
    </mc:Choice>
    <mc:Fallback xmlns="">
      <p:transition spd="slow" advTm="8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85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22" objId="7"/>
        <p14:stopEvt time="4898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819456" y="703240"/>
            <a:ext cx="78094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Here’s the sentence of that demo forced choice trial written out, with the grammatical information highlighted: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“</a:t>
            </a:r>
            <a:r>
              <a:rPr lang="en-US" sz="2400" dirty="0" err="1"/>
              <a:t>V</a:t>
            </a:r>
            <a:r>
              <a:rPr lang="en-US" sz="2400" b="1" dirty="0" err="1">
                <a:solidFill>
                  <a:srgbClr val="9BBB59"/>
                </a:solidFill>
              </a:rPr>
              <a:t>us</a:t>
            </a:r>
            <a:r>
              <a:rPr lang="en-US" sz="2400" dirty="0"/>
              <a:t> </a:t>
            </a:r>
            <a:r>
              <a:rPr lang="en-US" sz="2400" dirty="0" err="1"/>
              <a:t>Saf</a:t>
            </a:r>
            <a:r>
              <a:rPr lang="en-US" sz="2400" b="1" dirty="0" err="1">
                <a:solidFill>
                  <a:srgbClr val="9BBB59"/>
                </a:solidFill>
              </a:rPr>
              <a:t>us</a:t>
            </a:r>
            <a:r>
              <a:rPr lang="en-US" sz="2400" dirty="0"/>
              <a:t> </a:t>
            </a:r>
            <a:r>
              <a:rPr lang="en-US" sz="2400" dirty="0" err="1"/>
              <a:t>Weem</a:t>
            </a:r>
            <a:r>
              <a:rPr lang="en-US" sz="2400" b="1" dirty="0" err="1">
                <a:solidFill>
                  <a:srgbClr val="9BBB59"/>
                </a:solidFill>
              </a:rPr>
              <a:t>us</a:t>
            </a:r>
            <a:r>
              <a:rPr lang="en-US" sz="2400" dirty="0"/>
              <a:t> </a:t>
            </a:r>
            <a:r>
              <a:rPr lang="en-US" sz="2400" dirty="0" err="1"/>
              <a:t>Traw</a:t>
            </a:r>
            <a:r>
              <a:rPr lang="en-US" sz="2400" dirty="0"/>
              <a:t> </a:t>
            </a:r>
            <a:r>
              <a:rPr lang="en-US" sz="2400" dirty="0" err="1"/>
              <a:t>Ot</a:t>
            </a:r>
            <a:r>
              <a:rPr lang="en-US" sz="2400" dirty="0"/>
              <a:t>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Specifically, words ending in –us and –ok are singular, words ending in –</a:t>
            </a:r>
            <a:r>
              <a:rPr lang="en-US" sz="2400" dirty="0" err="1"/>
              <a:t>usu</a:t>
            </a:r>
            <a:r>
              <a:rPr lang="en-US" sz="2400" dirty="0"/>
              <a:t> and –</a:t>
            </a:r>
            <a:r>
              <a:rPr lang="en-US" sz="2400" dirty="0" err="1"/>
              <a:t>oko</a:t>
            </a:r>
            <a:r>
              <a:rPr lang="en-US" sz="2400" dirty="0"/>
              <a:t> are plural.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Thus, the correct answer here was the single alien on the left side of the screen.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Participants never explicitly get told this rule, but have to pick up on it implicitly through the passive exposure and active learning training. </a:t>
            </a:r>
          </a:p>
        </p:txBody>
      </p:sp>
    </p:spTree>
    <p:extLst>
      <p:ext uri="{BB962C8B-B14F-4D97-AF65-F5344CB8AC3E}">
        <p14:creationId xmlns:p14="http://schemas.microsoft.com/office/powerpoint/2010/main" val="19056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8"/>
    </mc:Choice>
    <mc:Fallback xmlns="">
      <p:transition spd="slow" advTm="85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After the full forced choice test, participants did an error monitoring test.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In this test, they heard a sentence in the alien language and had to indicate whether it was grammatical or not.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8A75E-1DEE-3345-A6CC-EAA9BF5D624C}"/>
              </a:ext>
            </a:extLst>
          </p:cNvPr>
          <p:cNvSpPr txBox="1"/>
          <p:nvPr/>
        </p:nvSpPr>
        <p:spPr>
          <a:xfrm>
            <a:off x="779115" y="2232369"/>
            <a:ext cx="78094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Instructions for participants: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In this final test, you will hear a sentence. 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Your job is to indicate whether this could be a correct sentence in the novel language (by clicking =) or whether there is a mistake in the sentence (by clicking ≠).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Note that you will </a:t>
            </a:r>
            <a:r>
              <a:rPr lang="en-US" sz="2400" i="1" dirty="0" err="1"/>
              <a:t>ony</a:t>
            </a:r>
            <a:r>
              <a:rPr lang="en-US" sz="2400" i="1" dirty="0"/>
              <a:t> HEAR a sentence, you will not see a picture on the screen! </a:t>
            </a:r>
          </a:p>
        </p:txBody>
      </p:sp>
    </p:spTree>
    <p:extLst>
      <p:ext uri="{BB962C8B-B14F-4D97-AF65-F5344CB8AC3E}">
        <p14:creationId xmlns:p14="http://schemas.microsoft.com/office/powerpoint/2010/main" val="11701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3"/>
    </mc:Choice>
    <mc:Fallback xmlns="">
      <p:transition spd="slow" advTm="1037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74356-F8A9-A047-8064-33CB212FF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070" y="3027489"/>
            <a:ext cx="786318" cy="471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73254-D970-BE42-B434-59AF8080F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30" y="2812020"/>
            <a:ext cx="902730" cy="902730"/>
          </a:xfrm>
          <a:prstGeom prst="rect">
            <a:avLst/>
          </a:prstGeom>
        </p:spPr>
      </p:pic>
      <p:pic>
        <p:nvPicPr>
          <p:cNvPr id="14" name="errorexample.wav">
            <a:hlinkClick r:id="" action="ppaction://media"/>
            <a:extLst>
              <a:ext uri="{FF2B5EF4-FFF2-40B4-BE49-F238E27FC236}">
                <a16:creationId xmlns:a16="http://schemas.microsoft.com/office/drawing/2014/main" id="{21D0BF61-7AB4-D245-8CE5-1189A751A6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6032" y="409874"/>
            <a:ext cx="812800" cy="812800"/>
          </a:xfrm>
          <a:prstGeom prst="rect">
            <a:avLst/>
          </a:prstGeom>
        </p:spPr>
      </p:pic>
      <p:pic>
        <p:nvPicPr>
          <p:cNvPr id="5" name="Picture 4" descr="acexLgoc4.jpeg">
            <a:extLst>
              <a:ext uri="{FF2B5EF4-FFF2-40B4-BE49-F238E27FC236}">
                <a16:creationId xmlns:a16="http://schemas.microsoft.com/office/drawing/2014/main" id="{D0EB2F22-B147-4D4D-A12E-09B31D8F6E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/>
          <a:stretch/>
        </p:blipFill>
        <p:spPr>
          <a:xfrm>
            <a:off x="815412" y="3608594"/>
            <a:ext cx="1163139" cy="1084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0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8"/>
    </mc:Choice>
    <mc:Fallback xmlns="">
      <p:transition spd="slow" advTm="9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45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25" objId="14"/>
        <p14:stopEvt time="6532" objId="1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819456" y="703240"/>
            <a:ext cx="78094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Here’s the sentence of that demo error monitoring trial written out, with the grammatical error highlighted: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“</a:t>
            </a:r>
            <a:r>
              <a:rPr lang="en-US" sz="2400" dirty="0" err="1"/>
              <a:t>V</a:t>
            </a:r>
            <a:r>
              <a:rPr lang="en-US" sz="2400" b="1" dirty="0" err="1">
                <a:solidFill>
                  <a:srgbClr val="9BBB59"/>
                </a:solidFill>
              </a:rPr>
              <a:t>ok</a:t>
            </a:r>
            <a:r>
              <a:rPr lang="en-US" sz="2400" dirty="0"/>
              <a:t> </a:t>
            </a:r>
            <a:r>
              <a:rPr lang="en-US" sz="2400" dirty="0" err="1"/>
              <a:t>Fum</a:t>
            </a:r>
            <a:r>
              <a:rPr lang="en-US" sz="2400" b="1" dirty="0" err="1">
                <a:solidFill>
                  <a:srgbClr val="9BBB59"/>
                </a:solidFill>
              </a:rPr>
              <a:t>ok</a:t>
            </a:r>
            <a:r>
              <a:rPr lang="en-US" sz="2400" dirty="0"/>
              <a:t> </a:t>
            </a:r>
            <a:r>
              <a:rPr lang="en-US" sz="2400" dirty="0" err="1"/>
              <a:t>Zout</a:t>
            </a:r>
            <a:r>
              <a:rPr lang="en-US" sz="2400" b="1" dirty="0" err="1">
                <a:solidFill>
                  <a:srgbClr val="FF0000"/>
                </a:solidFill>
              </a:rPr>
              <a:t>oko</a:t>
            </a:r>
            <a:r>
              <a:rPr lang="en-US" sz="2400" dirty="0"/>
              <a:t> </a:t>
            </a:r>
            <a:r>
              <a:rPr lang="en-US" sz="2400" dirty="0" err="1"/>
              <a:t>Stam</a:t>
            </a:r>
            <a:r>
              <a:rPr lang="en-US" sz="2400" dirty="0"/>
              <a:t> </a:t>
            </a:r>
            <a:r>
              <a:rPr lang="en-US" sz="2400" dirty="0" err="1"/>
              <a:t>Ot</a:t>
            </a:r>
            <a:r>
              <a:rPr lang="en-US" sz="2400" dirty="0"/>
              <a:t> </a:t>
            </a:r>
            <a:r>
              <a:rPr lang="en-US" sz="2400" dirty="0" err="1"/>
              <a:t>Pav</a:t>
            </a:r>
            <a:r>
              <a:rPr lang="en-US" sz="2400" b="1" dirty="0" err="1">
                <a:solidFill>
                  <a:srgbClr val="9BBB59"/>
                </a:solidFill>
              </a:rPr>
              <a:t>ok</a:t>
            </a:r>
            <a:r>
              <a:rPr lang="en-US" sz="2400" dirty="0"/>
              <a:t> </a:t>
            </a:r>
            <a:r>
              <a:rPr lang="en-US" sz="2400" dirty="0" err="1"/>
              <a:t>Kredel</a:t>
            </a:r>
            <a:r>
              <a:rPr lang="en-US" sz="2400" dirty="0"/>
              <a:t>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So, this sentence contains an error because the suffix ‘</a:t>
            </a:r>
            <a:r>
              <a:rPr lang="en-US" sz="2400" dirty="0" err="1"/>
              <a:t>oko</a:t>
            </a:r>
            <a:r>
              <a:rPr lang="en-US" sz="2400" dirty="0"/>
              <a:t>’ is plural and doesn’t agree with the suffix on the other words in the sentence like the determiner ‘ok’.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Note that real participants never saw the alien language written, they only ever heard it.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5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6"/>
    </mc:Choice>
    <mc:Fallback xmlns="">
      <p:transition spd="slow" advTm="767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78EA7B-8274-F540-82FF-49CE17928BFC}"/>
              </a:ext>
            </a:extLst>
          </p:cNvPr>
          <p:cNvSpPr txBox="1"/>
          <p:nvPr/>
        </p:nvSpPr>
        <p:spPr>
          <a:xfrm>
            <a:off x="0" y="11206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End of testing demo</a:t>
            </a:r>
          </a:p>
        </p:txBody>
      </p:sp>
    </p:spTree>
    <p:extLst>
      <p:ext uri="{BB962C8B-B14F-4D97-AF65-F5344CB8AC3E}">
        <p14:creationId xmlns:p14="http://schemas.microsoft.com/office/powerpoint/2010/main" val="6931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8"/>
    </mc:Choice>
    <mc:Fallback xmlns="">
      <p:transition spd="slow" advTm="214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1645</TotalTime>
  <Words>431</Words>
  <Application>Microsoft Macintosh PowerPoint</Application>
  <PresentationFormat>On-screen Show (4:3)</PresentationFormat>
  <Paragraphs>50</Paragraphs>
  <Slides>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Hopman</dc:creator>
  <cp:lastModifiedBy>Elise Hopman</cp:lastModifiedBy>
  <cp:revision>56</cp:revision>
  <dcterms:created xsi:type="dcterms:W3CDTF">2019-06-24T14:44:41Z</dcterms:created>
  <dcterms:modified xsi:type="dcterms:W3CDTF">2019-07-30T20:13:03Z</dcterms:modified>
</cp:coreProperties>
</file>