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30" r:id="rId2"/>
    <p:sldId id="333" r:id="rId3"/>
    <p:sldId id="279" r:id="rId4"/>
    <p:sldId id="256" r:id="rId5"/>
    <p:sldId id="287" r:id="rId6"/>
    <p:sldId id="288" r:id="rId7"/>
    <p:sldId id="335" r:id="rId8"/>
    <p:sldId id="258" r:id="rId9"/>
    <p:sldId id="290" r:id="rId10"/>
    <p:sldId id="292" r:id="rId11"/>
    <p:sldId id="337" r:id="rId12"/>
    <p:sldId id="338" r:id="rId13"/>
    <p:sldId id="339" r:id="rId14"/>
    <p:sldId id="341" r:id="rId15"/>
    <p:sldId id="342" r:id="rId16"/>
    <p:sldId id="350" r:id="rId17"/>
    <p:sldId id="371" r:id="rId18"/>
    <p:sldId id="370" r:id="rId19"/>
    <p:sldId id="372" r:id="rId20"/>
    <p:sldId id="285" r:id="rId21"/>
    <p:sldId id="286" r:id="rId22"/>
    <p:sldId id="373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2166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0"/>
    <p:restoredTop sz="78371"/>
  </p:normalViewPr>
  <p:slideViewPr>
    <p:cSldViewPr snapToGrid="0" snapToObjects="1">
      <p:cViewPr varScale="1">
        <p:scale>
          <a:sx n="95" d="100"/>
          <a:sy n="9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E00E-6669-D94E-92CD-5F669BBF76FA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06D21-976E-BA40-A7E4-BDCB1715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PARTICIPANT CLICKS ISNOT ON THE LET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vus</a:t>
            </a:r>
            <a:r>
              <a:rPr lang="en-US" dirty="0"/>
              <a:t> </a:t>
            </a:r>
            <a:r>
              <a:rPr lang="en-US" dirty="0" err="1"/>
              <a:t>pexus</a:t>
            </a:r>
            <a:r>
              <a:rPr lang="en-US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ummm</a:t>
            </a:r>
            <a:r>
              <a:rPr lang="en-US" dirty="0"/>
              <a:t> ok </a:t>
            </a:r>
            <a:r>
              <a:rPr lang="en-US" dirty="0" err="1"/>
              <a:t>ummm</a:t>
            </a:r>
            <a:r>
              <a:rPr lang="en-US" dirty="0"/>
              <a:t> </a:t>
            </a:r>
            <a:r>
              <a:rPr lang="en-US" dirty="0" err="1"/>
              <a:t>Vus</a:t>
            </a:r>
            <a:r>
              <a:rPr lang="en-US" dirty="0"/>
              <a:t> </a:t>
            </a:r>
            <a:r>
              <a:rPr lang="en-US" dirty="0" err="1"/>
              <a:t>Weemus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6D21-976E-BA40-A7E4-BDCB1715BA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1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C99B-6312-234E-B731-FEB298BF019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C7AD-2837-EE43-8C85-630F4E3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av"/><Relationship Id="rId7" Type="http://schemas.openxmlformats.org/officeDocument/2006/relationships/image" Target="../media/image4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demo will give you an example of all training trial-types from the artificial language experiment.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original experiment had 2 between subjects conditions: </a:t>
            </a:r>
          </a:p>
          <a:p>
            <a:pPr algn="ctr"/>
            <a:r>
              <a:rPr lang="en-US" sz="2400" dirty="0">
                <a:solidFill>
                  <a:srgbClr val="CC2166"/>
                </a:solidFill>
              </a:rPr>
              <a:t>production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9ACC"/>
                </a:solidFill>
              </a:rPr>
              <a:t>comprehension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only difference between the two conditions was in the active training trials.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This demo will include both </a:t>
            </a:r>
            <a:r>
              <a:rPr lang="en-US" sz="2400" dirty="0">
                <a:solidFill>
                  <a:srgbClr val="CC2166"/>
                </a:solidFill>
              </a:rPr>
              <a:t>active production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9ACC"/>
                </a:solidFill>
              </a:rPr>
              <a:t>active comprehension</a:t>
            </a:r>
            <a:r>
              <a:rPr lang="en-US" sz="2400" dirty="0"/>
              <a:t> training trials, but remember that in the original experiment, participants only ever got one of these two types of training trials.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this demo you will only learn a couple of words. Remember that real participants got more trials and learned many more new words.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4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0"/>
    </mc:Choice>
    <mc:Fallback xmlns="">
      <p:transition spd="slow" advTm="125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7433C9-2172-8642-B28E-318F83BE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nline Media 2" descr="1010000121000621000000">
            <a:hlinkClick r:id="" action="ppaction://media"/>
            <a:extLst>
              <a:ext uri="{FF2B5EF4-FFF2-40B4-BE49-F238E27FC236}">
                <a16:creationId xmlns:a16="http://schemas.microsoft.com/office/drawing/2014/main" id="{23D56B9E-A5D5-994C-A5BB-1D82C31FB0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599" y="635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0"/>
    </mc:Choice>
    <mc:Fallback xmlns="">
      <p:transition spd="slow" advTm="4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16" objId="10"/>
        <p14:stopEvt time="1357" objId="10"/>
        <p14:playEvt time="2183" objId="11"/>
        <p14:stopEvt time="3098" objId="11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So in this first demo trial, the speech initially </a:t>
            </a:r>
            <a:r>
              <a:rPr lang="en-US" sz="2400" u="sng" dirty="0"/>
              <a:t>did not </a:t>
            </a:r>
            <a:r>
              <a:rPr lang="en-US" sz="2400" dirty="0"/>
              <a:t>match the picture.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demo participant correctly clicked ≠.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So, they got feedback that their choice was correct.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Then, they heard the same speech and saw the picture that does match the speech, with a green square around it.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Let’s view another demo trial, since there is a lot going on in these active comprehension trials.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9679B-B7AA-BA46-81B9-61AE9BA1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138" y="2037144"/>
            <a:ext cx="265916" cy="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0"/>
    </mc:Choice>
    <mc:Fallback xmlns="">
      <p:transition spd="slow" advTm="104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"/>
    </mc:Choice>
    <mc:Fallback xmlns="">
      <p:transition spd="slow" advTm="15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74356-F8A9-A047-8064-33CB212FF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070" y="3027489"/>
            <a:ext cx="786318" cy="471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73254-D970-BE42-B434-59AF8080F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30" y="2812020"/>
            <a:ext cx="902730" cy="902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39B96-2DB3-E243-8885-3A783DD73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327" y="5240834"/>
            <a:ext cx="951621" cy="951621"/>
          </a:xfrm>
          <a:prstGeom prst="rect">
            <a:avLst/>
          </a:prstGeom>
        </p:spPr>
      </p:pic>
      <p:pic>
        <p:nvPicPr>
          <p:cNvPr id="10" name="Picture 9" descr="acexLgoc4.jpeg">
            <a:extLst>
              <a:ext uri="{FF2B5EF4-FFF2-40B4-BE49-F238E27FC236}">
                <a16:creationId xmlns:a16="http://schemas.microsoft.com/office/drawing/2014/main" id="{81DB7DCF-7E93-FE41-8BF2-4E6647AC96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815412" y="3608594"/>
            <a:ext cx="1163139" cy="1084430"/>
          </a:xfrm>
          <a:prstGeom prst="rect">
            <a:avLst/>
          </a:prstGeom>
        </p:spPr>
      </p:pic>
      <p:pic>
        <p:nvPicPr>
          <p:cNvPr id="11" name="Online Media 5" descr="1010000111000311000000">
            <a:hlinkClick r:id="" action="ppaction://media"/>
            <a:extLst>
              <a:ext uri="{FF2B5EF4-FFF2-40B4-BE49-F238E27FC236}">
                <a16:creationId xmlns:a16="http://schemas.microsoft.com/office/drawing/2014/main" id="{A26815F1-D91B-6044-BA6A-4BDABFB0AD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4810" y="66366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2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3"/>
    </mc:Choice>
    <mc:Fallback xmlns="">
      <p:transition spd="slow" advTm="9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27" objId="9"/>
        <p14:stopEvt time="2588" objId="9"/>
        <p14:playEvt time="3297" objId="12"/>
        <p14:stopEvt time="4318" objId="1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nline Media 5" descr="1010000111000311000000">
            <a:hlinkClick r:id="" action="ppaction://media"/>
            <a:extLst>
              <a:ext uri="{FF2B5EF4-FFF2-40B4-BE49-F238E27FC236}">
                <a16:creationId xmlns:a16="http://schemas.microsoft.com/office/drawing/2014/main" id="{F9B40513-DF2D-5F4B-ADB6-0070EBBE0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10" y="6636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"/>
    </mc:Choice>
    <mc:Fallback xmlns="">
      <p:transition spd="slow" advTm="4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32" objId="2"/>
        <p14:stopEvt time="1494" objId="2"/>
        <p14:playEvt time="2298" objId="4"/>
        <p14:stopEvt time="331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So in this second demo trial, the speech initially </a:t>
            </a:r>
            <a:r>
              <a:rPr lang="en-US" sz="2400" u="sng" dirty="0"/>
              <a:t>did</a:t>
            </a:r>
            <a:r>
              <a:rPr lang="en-US" sz="2400" dirty="0"/>
              <a:t> match the picture.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demo participant incorrectly clicked ≠.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So, they got feedback that their choice was incorrect.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Then, they heard the same speech and saw the same picture, </a:t>
            </a:r>
          </a:p>
          <a:p>
            <a:pPr algn="ctr"/>
            <a:r>
              <a:rPr lang="en-US" sz="2400" dirty="0"/>
              <a:t>with a green square around it.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Let’s look at two more demo trials, this time without explanation.</a:t>
            </a:r>
          </a:p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C2CA2-7990-0048-8DD5-09602A8F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306" y="1948571"/>
            <a:ext cx="372178" cy="3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2"/>
    </mc:Choice>
    <mc:Fallback xmlns="">
      <p:transition spd="slow" advTm="75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-3180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Remember that active learning trials were different for participants in different conditions.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demo will now move to the </a:t>
            </a:r>
            <a:r>
              <a:rPr lang="en-US" sz="2400" dirty="0">
                <a:solidFill>
                  <a:srgbClr val="CC2166"/>
                </a:solidFill>
              </a:rPr>
              <a:t>active production </a:t>
            </a:r>
            <a:r>
              <a:rPr lang="en-US" sz="2400" dirty="0"/>
              <a:t>training trials that </a:t>
            </a:r>
            <a:r>
              <a:rPr lang="en-US" sz="2400" dirty="0">
                <a:solidFill>
                  <a:srgbClr val="CC2166"/>
                </a:solidFill>
              </a:rPr>
              <a:t>production</a:t>
            </a:r>
            <a:r>
              <a:rPr lang="en-US" sz="2400" dirty="0"/>
              <a:t> participants got.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87C97-BD1B-EE4F-A225-9AEF4A2308FA}"/>
              </a:ext>
            </a:extLst>
          </p:cNvPr>
          <p:cNvSpPr txBox="1"/>
          <p:nvPr/>
        </p:nvSpPr>
        <p:spPr>
          <a:xfrm>
            <a:off x="0" y="24764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Instructions for participants: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In these active production trials, you will see a picture and a microphone icon.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Your job is to try to describe the picture out loud in the alien language.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After you are done speaking you will hear the correct description of the picture. </a:t>
            </a:r>
          </a:p>
        </p:txBody>
      </p:sp>
    </p:spTree>
    <p:extLst>
      <p:ext uri="{BB962C8B-B14F-4D97-AF65-F5344CB8AC3E}">
        <p14:creationId xmlns:p14="http://schemas.microsoft.com/office/powerpoint/2010/main" val="1823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2"/>
    </mc:Choice>
    <mc:Fallback xmlns="">
      <p:transition spd="slow" advTm="89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7433C9-2172-8642-B28E-318F83BEF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7707A-E434-A74E-84F7-56D7828F1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040" y="5632364"/>
            <a:ext cx="677734" cy="677734"/>
          </a:xfrm>
          <a:prstGeom prst="rect">
            <a:avLst/>
          </a:prstGeom>
        </p:spPr>
      </p:pic>
      <p:pic>
        <p:nvPicPr>
          <p:cNvPr id="3" name="vuspexus">
            <a:hlinkClick r:id="" action="ppaction://media"/>
            <a:extLst>
              <a:ext uri="{FF2B5EF4-FFF2-40B4-BE49-F238E27FC236}">
                <a16:creationId xmlns:a16="http://schemas.microsoft.com/office/drawing/2014/main" id="{C1B8690E-A628-1940-98AB-A4A234749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"/>
    </mc:Choice>
    <mc:Fallback xmlns="">
      <p:transition spd="slow" advTm="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23" objId="3"/>
        <p14:stopEvt time="4999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7433C9-2172-8642-B28E-318F83BE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nline Media 2" descr="1010000121000621000000">
            <a:hlinkClick r:id="" action="ppaction://media"/>
            <a:extLst>
              <a:ext uri="{FF2B5EF4-FFF2-40B4-BE49-F238E27FC236}">
                <a16:creationId xmlns:a16="http://schemas.microsoft.com/office/drawing/2014/main" id="{BBC7D494-B358-2D4B-8D86-717EED067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599" y="635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"/>
    </mc:Choice>
    <mc:Fallback xmlns="">
      <p:transition spd="slow" advTm="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1" objId="10"/>
        <p14:stopEvt time="1357" objId="10"/>
        <p14:playEvt time="2187" objId="11"/>
        <p14:stopEvt time="3098" objId="11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So in this production trial, we hear the demo participant say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“… </a:t>
            </a:r>
            <a:r>
              <a:rPr lang="en-US" sz="2400" dirty="0" err="1"/>
              <a:t>vus</a:t>
            </a:r>
            <a:r>
              <a:rPr lang="en-US" sz="2400" dirty="0"/>
              <a:t> .. </a:t>
            </a:r>
            <a:r>
              <a:rPr lang="en-US" sz="2400" dirty="0" err="1"/>
              <a:t>pexus</a:t>
            </a:r>
            <a:r>
              <a:rPr lang="en-US" sz="2400" dirty="0"/>
              <a:t> …”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After that, we hear the target phrase 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</a:t>
            </a:r>
            <a:r>
              <a:rPr lang="en-US" sz="2400" dirty="0" err="1"/>
              <a:t>vok</a:t>
            </a:r>
            <a:r>
              <a:rPr lang="en-US" sz="2400" dirty="0"/>
              <a:t> </a:t>
            </a:r>
            <a:r>
              <a:rPr lang="en-US" sz="2400" dirty="0" err="1"/>
              <a:t>pexok</a:t>
            </a:r>
            <a:r>
              <a:rPr lang="en-US" sz="2400" dirty="0"/>
              <a:t>”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2"/>
    </mc:Choice>
    <mc:Fallback xmlns="">
      <p:transition spd="slow" advTm="75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The demo starts with passive exposure trials.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Participants in all conditions started with this type of trial.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1E76B-5F97-FE4F-AB24-DE9366CAFE57}"/>
              </a:ext>
            </a:extLst>
          </p:cNvPr>
          <p:cNvSpPr txBox="1"/>
          <p:nvPr/>
        </p:nvSpPr>
        <p:spPr>
          <a:xfrm>
            <a:off x="0" y="284581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Instructions for participants: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In what follows, you'll see a picture and hear the word for it in a new language.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To help you learn each word, you will see the picture and hear the word </a:t>
            </a:r>
            <a:r>
              <a:rPr lang="en-US" sz="2400" i="1" u="sng" dirty="0"/>
              <a:t>twice in a row</a:t>
            </a:r>
            <a:r>
              <a:rPr lang="en-US" sz="2400" i="1" dirty="0"/>
              <a:t>.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You do not need to do anything in this part, just try to learn the words.</a:t>
            </a:r>
          </a:p>
        </p:txBody>
      </p:sp>
    </p:spTree>
    <p:extLst>
      <p:ext uri="{BB962C8B-B14F-4D97-AF65-F5344CB8AC3E}">
        <p14:creationId xmlns:p14="http://schemas.microsoft.com/office/powerpoint/2010/main" val="37970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2"/>
    </mc:Choice>
    <mc:Fallback xmlns="">
      <p:transition spd="slow" advTm="109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D435C-ADDB-C04D-BBBF-E3880B516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040" y="5632364"/>
            <a:ext cx="677734" cy="677734"/>
          </a:xfrm>
          <a:prstGeom prst="rect">
            <a:avLst/>
          </a:prstGeom>
        </p:spPr>
      </p:pic>
      <p:pic>
        <p:nvPicPr>
          <p:cNvPr id="10" name="vusweemusummm">
            <a:hlinkClick r:id="" action="ppaction://media"/>
            <a:extLst>
              <a:ext uri="{FF2B5EF4-FFF2-40B4-BE49-F238E27FC236}">
                <a16:creationId xmlns:a16="http://schemas.microsoft.com/office/drawing/2014/main" id="{236E18E2-C595-974E-A602-906D08C6B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7"/>
    </mc:Choice>
    <mc:Fallback xmlns=""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3" objId="10"/>
        <p14:stopEvt time="8287" objId="10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nline Media 5" descr="1010000111000311000000">
            <a:hlinkClick r:id="" action="ppaction://media"/>
            <a:extLst>
              <a:ext uri="{FF2B5EF4-FFF2-40B4-BE49-F238E27FC236}">
                <a16:creationId xmlns:a16="http://schemas.microsoft.com/office/drawing/2014/main" id="{CE431892-3B66-7447-B3C7-C75DA0C43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10" y="6636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1"/>
    </mc:Choice>
    <mc:Fallback xmlns="">
      <p:transition spd="slow" advTm="4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6" objId="2"/>
        <p14:stopEvt time="1496" objId="2"/>
        <p14:playEvt time="2310" objId="4"/>
        <p14:stopEvt time="3342" objId="4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9885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So in this second demo trial, we hear the demo participant say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“… uhm…. ok … uhm … </a:t>
            </a:r>
            <a:r>
              <a:rPr lang="en-US" sz="2400" dirty="0" err="1"/>
              <a:t>vus</a:t>
            </a:r>
            <a:r>
              <a:rPr lang="en-US" sz="2400" dirty="0"/>
              <a:t> .. </a:t>
            </a:r>
            <a:r>
              <a:rPr lang="en-US" sz="2400" dirty="0" err="1"/>
              <a:t>weemus</a:t>
            </a:r>
            <a:r>
              <a:rPr lang="en-US" sz="2400" dirty="0"/>
              <a:t> …”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After that, we hear the target phrase 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“</a:t>
            </a:r>
            <a:r>
              <a:rPr lang="en-US" sz="2400" dirty="0" err="1"/>
              <a:t>vus</a:t>
            </a:r>
            <a:r>
              <a:rPr lang="en-US" sz="2400" dirty="0"/>
              <a:t> </a:t>
            </a:r>
            <a:r>
              <a:rPr lang="en-US" sz="2400" dirty="0" err="1"/>
              <a:t>weemus</a:t>
            </a:r>
            <a:r>
              <a:rPr lang="en-US" sz="2400" dirty="0"/>
              <a:t>”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2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2"/>
    </mc:Choice>
    <mc:Fallback xmlns="">
      <p:transition spd="slow" advTm="75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8EA7B-8274-F540-82FF-49CE17928BFC}"/>
              </a:ext>
            </a:extLst>
          </p:cNvPr>
          <p:cNvSpPr txBox="1"/>
          <p:nvPr/>
        </p:nvSpPr>
        <p:spPr>
          <a:xfrm>
            <a:off x="0" y="11206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End of training demo</a:t>
            </a:r>
          </a:p>
        </p:txBody>
      </p:sp>
    </p:spTree>
    <p:extLst>
      <p:ext uri="{BB962C8B-B14F-4D97-AF65-F5344CB8AC3E}">
        <p14:creationId xmlns:p14="http://schemas.microsoft.com/office/powerpoint/2010/main" val="4226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"/>
    </mc:Choice>
    <mc:Fallback xmlns="">
      <p:transition spd="slow" advTm="39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descr="1010000111000311000000">
            <a:hlinkClick r:id="" action="ppaction://media"/>
            <a:extLst>
              <a:ext uri="{FF2B5EF4-FFF2-40B4-BE49-F238E27FC236}">
                <a16:creationId xmlns:a16="http://schemas.microsoft.com/office/drawing/2014/main" id="{099A0D7E-5F2E-B549-B037-63C18CC19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10" y="6636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6"/>
    </mc:Choice>
    <mc:Fallback xmlns="">
      <p:transition spd="slow" advTm="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31" objId="2"/>
        <p14:stopEvt time="1585" objId="2"/>
        <p14:playEvt time="2310" objId="4"/>
        <p14:stopEvt time="3327" objId="4"/>
        <p14:playEvt time="4645" objId="2"/>
        <p14:stopEvt time="5614" objId="2"/>
        <p14:playEvt time="6417" objId="8"/>
        <p14:stopEvt time="7437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"/>
    </mc:Choice>
    <mc:Fallback xmlns="">
      <p:transition spd="slow" advTm="9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7433C9-2172-8642-B28E-318F83BEF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4FA1E-41F2-C84A-8466-20BE297FC0BA}"/>
              </a:ext>
            </a:extLst>
          </p:cNvPr>
          <p:cNvSpPr/>
          <p:nvPr/>
        </p:nvSpPr>
        <p:spPr>
          <a:xfrm>
            <a:off x="679621" y="406400"/>
            <a:ext cx="7933037" cy="60067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1010000121000621000000">
            <a:hlinkClick r:id="" action="ppaction://media"/>
            <a:extLst>
              <a:ext uri="{FF2B5EF4-FFF2-40B4-BE49-F238E27FC236}">
                <a16:creationId xmlns:a16="http://schemas.microsoft.com/office/drawing/2014/main" id="{0C053E2D-DBB9-4749-BC65-D67ECA5BC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599" y="635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9"/>
    </mc:Choice>
    <mc:Fallback xmlns="">
      <p:transition spd="slow" advTm="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18" objId="10"/>
        <p14:stopEvt time="1361" objId="10"/>
        <p14:playEvt time="2171" objId="11"/>
        <p14:stopEvt time="3091" objId="11"/>
        <p14:playEvt time="4421" objId="12"/>
        <p14:stopEvt time="5262" objId="12"/>
        <p14:playEvt time="6071" objId="13"/>
        <p14:stopEvt time="6992" objId="1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0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"/>
    </mc:Choice>
    <mc:Fallback xmlns="">
      <p:transition spd="slow" advTm="11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D4A30-E4B8-0048-9CBD-B7A493DFF47B}"/>
              </a:ext>
            </a:extLst>
          </p:cNvPr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Active learning trials were different for participants in different conditions. This demo will start with showing the </a:t>
            </a:r>
            <a:r>
              <a:rPr lang="en-US" sz="2400" dirty="0">
                <a:solidFill>
                  <a:srgbClr val="009ACC"/>
                </a:solidFill>
              </a:rPr>
              <a:t>active comprehension </a:t>
            </a:r>
            <a:r>
              <a:rPr lang="en-US" sz="2400" dirty="0"/>
              <a:t>trials that </a:t>
            </a:r>
            <a:r>
              <a:rPr lang="en-US" sz="2400" dirty="0">
                <a:solidFill>
                  <a:srgbClr val="009ACC"/>
                </a:solidFill>
              </a:rPr>
              <a:t>comprehension</a:t>
            </a:r>
            <a:r>
              <a:rPr lang="en-US" sz="2400" dirty="0"/>
              <a:t> participants got.</a:t>
            </a:r>
          </a:p>
          <a:p>
            <a:pPr algn="ctr"/>
            <a:endParaRPr lang="en-US" sz="2400" i="1" dirty="0"/>
          </a:p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BA6D4-CFC9-D047-8120-1E63AA676DC1}"/>
              </a:ext>
            </a:extLst>
          </p:cNvPr>
          <p:cNvSpPr txBox="1"/>
          <p:nvPr/>
        </p:nvSpPr>
        <p:spPr>
          <a:xfrm>
            <a:off x="0" y="125301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i="1" dirty="0"/>
              <a:t>Instructions for participants: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In these active comprehension trials, you will see a picture and hear some speech. Your job is to decide whether the picture and the speech match (=) or do not match (≠) by clicking on one of the two buttons next to the picture.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After you make your choice, you will get feedback: </a:t>
            </a:r>
          </a:p>
          <a:p>
            <a:pPr algn="ctr"/>
            <a:r>
              <a:rPr lang="en-US" sz="2400" i="1" dirty="0"/>
              <a:t>you will see a green checkmark if you were correct</a:t>
            </a:r>
          </a:p>
          <a:p>
            <a:pPr algn="ctr"/>
            <a:r>
              <a:rPr lang="en-US" sz="2400" i="1" dirty="0"/>
              <a:t>you will see a red cross if you were wrong.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After the feedback, you will hear the same speech again and you will see the picture that matches that speech. </a:t>
            </a:r>
          </a:p>
          <a:p>
            <a:pPr algn="ctr"/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4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0"/>
    </mc:Choice>
    <mc:Fallback xmlns="">
      <p:transition spd="slow" advTm="135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2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"/>
    </mc:Choice>
    <mc:Fallback xmlns="">
      <p:transition spd="slow" advTm="8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D105-6E8B-374D-B161-7746E120E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614" y="2564884"/>
            <a:ext cx="2253049" cy="1689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74356-F8A9-A047-8064-33CB212FF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070" y="3027489"/>
            <a:ext cx="786318" cy="471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73254-D970-BE42-B434-59AF8080F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30" y="2812020"/>
            <a:ext cx="902730" cy="902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D64D0-7BB2-944A-96AE-1EB6C3EA4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6956" y="5369107"/>
            <a:ext cx="546957" cy="521117"/>
          </a:xfrm>
          <a:prstGeom prst="rect">
            <a:avLst/>
          </a:prstGeom>
        </p:spPr>
      </p:pic>
      <p:pic>
        <p:nvPicPr>
          <p:cNvPr id="9" name="Picture 8" descr="acexLgoc4.jpeg">
            <a:extLst>
              <a:ext uri="{FF2B5EF4-FFF2-40B4-BE49-F238E27FC236}">
                <a16:creationId xmlns:a16="http://schemas.microsoft.com/office/drawing/2014/main" id="{9FFC4407-BF9C-E147-9040-270229B39D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815412" y="3608594"/>
            <a:ext cx="1163139" cy="1084430"/>
          </a:xfrm>
          <a:prstGeom prst="rect">
            <a:avLst/>
          </a:prstGeom>
        </p:spPr>
      </p:pic>
      <p:pic>
        <p:nvPicPr>
          <p:cNvPr id="12" name="Online Media 2" descr="1010000121000621000000">
            <a:hlinkClick r:id="" action="ppaction://media"/>
            <a:extLst>
              <a:ext uri="{FF2B5EF4-FFF2-40B4-BE49-F238E27FC236}">
                <a16:creationId xmlns:a16="http://schemas.microsoft.com/office/drawing/2014/main" id="{168C3000-9FCA-0D4D-8C48-76782F2EFC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8599" y="63518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"/>
    </mc:Choice>
    <mc:Fallback xmlns="">
      <p:transition spd="slow" advTm="11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17" objId="8"/>
        <p14:stopEvt time="2441" objId="8"/>
        <p14:playEvt time="3184" objId="10"/>
        <p14:stopEvt time="4101" objId="1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636</Words>
  <Application>Microsoft Macintosh PowerPoint</Application>
  <PresentationFormat>On-screen Show (4:3)</PresentationFormat>
  <Paragraphs>92</Paragraphs>
  <Slides>23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Hopman</dc:creator>
  <cp:lastModifiedBy>Elise Hopman</cp:lastModifiedBy>
  <cp:revision>69</cp:revision>
  <dcterms:created xsi:type="dcterms:W3CDTF">2019-06-24T14:44:41Z</dcterms:created>
  <dcterms:modified xsi:type="dcterms:W3CDTF">2019-07-30T20:30:07Z</dcterms:modified>
</cp:coreProperties>
</file>