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7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3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8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7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3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4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5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3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9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7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8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27AD8-7F34-4FE5-96A9-8CAA87B3EF61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B47-D9E1-41FD-91CD-8CBAA6D4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6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Skupina 39"/>
          <p:cNvGrpSpPr/>
          <p:nvPr/>
        </p:nvGrpSpPr>
        <p:grpSpPr>
          <a:xfrm>
            <a:off x="827584" y="2183572"/>
            <a:ext cx="1944216" cy="2086350"/>
            <a:chOff x="5069513" y="3645024"/>
            <a:chExt cx="2022767" cy="1872208"/>
          </a:xfrm>
        </p:grpSpPr>
        <p:pic>
          <p:nvPicPr>
            <p:cNvPr id="16" name="Picture 2" descr="http://4.bp.blogspot.com/--bWWxNDIuWs/VUJZAUGkBbI/AAAAAAAAA24/bTDIRCEsOMk/s1600/Halteria%2Bgrandinella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9513" y="3645024"/>
              <a:ext cx="2022767" cy="18722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7" name="Skupina 36"/>
            <p:cNvGrpSpPr/>
            <p:nvPr/>
          </p:nvGrpSpPr>
          <p:grpSpPr>
            <a:xfrm>
              <a:off x="5940152" y="4804536"/>
              <a:ext cx="224408" cy="208640"/>
              <a:chOff x="7740352" y="4292517"/>
              <a:chExt cx="296416" cy="224988"/>
            </a:xfrm>
          </p:grpSpPr>
          <p:sp>
            <p:nvSpPr>
              <p:cNvPr id="31" name="Ovál 30"/>
              <p:cNvSpPr/>
              <p:nvPr/>
            </p:nvSpPr>
            <p:spPr>
              <a:xfrm>
                <a:off x="7740352" y="4292517"/>
                <a:ext cx="144016" cy="72587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ál 31"/>
              <p:cNvSpPr/>
              <p:nvPr/>
            </p:nvSpPr>
            <p:spPr>
              <a:xfrm>
                <a:off x="7892752" y="4365105"/>
                <a:ext cx="144016" cy="15240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Skupina 38"/>
            <p:cNvGrpSpPr/>
            <p:nvPr/>
          </p:nvGrpSpPr>
          <p:grpSpPr>
            <a:xfrm>
              <a:off x="6084168" y="4580548"/>
              <a:ext cx="288032" cy="288611"/>
              <a:chOff x="7740352" y="5085185"/>
              <a:chExt cx="288032" cy="360040"/>
            </a:xfrm>
          </p:grpSpPr>
          <p:sp>
            <p:nvSpPr>
              <p:cNvPr id="38" name="Ovál 37"/>
              <p:cNvSpPr/>
              <p:nvPr/>
            </p:nvSpPr>
            <p:spPr>
              <a:xfrm>
                <a:off x="7740352" y="5085185"/>
                <a:ext cx="288032" cy="36004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Skupina 35"/>
              <p:cNvGrpSpPr/>
              <p:nvPr/>
            </p:nvGrpSpPr>
            <p:grpSpPr>
              <a:xfrm>
                <a:off x="7812360" y="5160795"/>
                <a:ext cx="144016" cy="198119"/>
                <a:chOff x="7812360" y="5160795"/>
                <a:chExt cx="144016" cy="198119"/>
              </a:xfrm>
            </p:grpSpPr>
            <p:sp>
              <p:nvSpPr>
                <p:cNvPr id="33" name="Ovál 32"/>
                <p:cNvSpPr/>
                <p:nvPr/>
              </p:nvSpPr>
              <p:spPr>
                <a:xfrm>
                  <a:off x="7812360" y="5160795"/>
                  <a:ext cx="72008" cy="45719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solidFill>
                    <a:srgbClr val="8E6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ál 33"/>
                <p:cNvSpPr/>
                <p:nvPr/>
              </p:nvSpPr>
              <p:spPr>
                <a:xfrm>
                  <a:off x="7884368" y="5255489"/>
                  <a:ext cx="72008" cy="45719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solidFill>
                    <a:srgbClr val="8E6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ál 34"/>
                <p:cNvSpPr/>
                <p:nvPr/>
              </p:nvSpPr>
              <p:spPr>
                <a:xfrm>
                  <a:off x="7820744" y="5307277"/>
                  <a:ext cx="72008" cy="51637"/>
                </a:xfrm>
                <a:prstGeom prst="ellipse">
                  <a:avLst/>
                </a:prstGeom>
                <a:solidFill>
                  <a:srgbClr val="00FF00"/>
                </a:solidFill>
                <a:ln w="15875">
                  <a:solidFill>
                    <a:srgbClr val="8E6C00"/>
                  </a:solidFill>
                </a:ln>
                <a:scene3d>
                  <a:camera prst="orthographicFront">
                    <a:rot lat="0" lon="1200000" rev="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" name="Skupina 4"/>
          <p:cNvGrpSpPr/>
          <p:nvPr/>
        </p:nvGrpSpPr>
        <p:grpSpPr>
          <a:xfrm>
            <a:off x="1529634" y="2996952"/>
            <a:ext cx="306062" cy="427509"/>
            <a:chOff x="3644122" y="4029805"/>
            <a:chExt cx="401147" cy="519815"/>
          </a:xfrm>
        </p:grpSpPr>
        <p:sp>
          <p:nvSpPr>
            <p:cNvPr id="4" name="Ovál 3"/>
            <p:cNvSpPr/>
            <p:nvPr/>
          </p:nvSpPr>
          <p:spPr>
            <a:xfrm rot="1621780">
              <a:off x="3644122" y="4029805"/>
              <a:ext cx="263600" cy="519815"/>
            </a:xfrm>
            <a:prstGeom prst="ellipse">
              <a:avLst/>
            </a:prstGeom>
            <a:solidFill>
              <a:srgbClr val="0066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ál 48"/>
            <p:cNvSpPr/>
            <p:nvPr/>
          </p:nvSpPr>
          <p:spPr>
            <a:xfrm rot="1621780">
              <a:off x="3855099" y="4049362"/>
              <a:ext cx="190170" cy="145498"/>
            </a:xfrm>
            <a:prstGeom prst="ellipse">
              <a:avLst/>
            </a:prstGeom>
            <a:solidFill>
              <a:srgbClr val="0066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-99392"/>
            <a:ext cx="6840760" cy="1143000"/>
          </a:xfrm>
        </p:spPr>
        <p:txBody>
          <a:bodyPr/>
          <a:lstStyle/>
          <a:p>
            <a:r>
              <a:rPr lang="en-US" sz="3000" b="1" u="sng" dirty="0" smtClean="0">
                <a:solidFill>
                  <a:schemeClr val="tx1">
                    <a:lumMod val="50000"/>
                  </a:schemeClr>
                </a:solidFill>
              </a:rPr>
              <a:t>Ciliate feeding ecology in diverse habitats</a:t>
            </a:r>
            <a:endParaRPr lang="en-US" sz="3000" b="1" u="sng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" name="Kosoúhelník 10"/>
          <p:cNvSpPr/>
          <p:nvPr/>
        </p:nvSpPr>
        <p:spPr>
          <a:xfrm rot="2330684">
            <a:off x="544733" y="3325808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Kosoúhelník 18"/>
          <p:cNvSpPr/>
          <p:nvPr/>
        </p:nvSpPr>
        <p:spPr>
          <a:xfrm rot="2330684">
            <a:off x="544733" y="3195400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Kosoúhelník 19"/>
          <p:cNvSpPr/>
          <p:nvPr/>
        </p:nvSpPr>
        <p:spPr>
          <a:xfrm rot="2330684">
            <a:off x="544733" y="3051384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Kosoúhelník 20"/>
          <p:cNvSpPr/>
          <p:nvPr/>
        </p:nvSpPr>
        <p:spPr>
          <a:xfrm rot="2330684">
            <a:off x="544733" y="2763352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Kosoúhelník 21"/>
          <p:cNvSpPr/>
          <p:nvPr/>
        </p:nvSpPr>
        <p:spPr>
          <a:xfrm rot="2330684">
            <a:off x="544733" y="2907368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Kosoúhelník 22"/>
          <p:cNvSpPr/>
          <p:nvPr/>
        </p:nvSpPr>
        <p:spPr>
          <a:xfrm rot="2330684">
            <a:off x="544733" y="2461712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Kosoúhelník 23"/>
          <p:cNvSpPr/>
          <p:nvPr/>
        </p:nvSpPr>
        <p:spPr>
          <a:xfrm rot="2330684">
            <a:off x="544733" y="2619336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Kosoúhelník 24"/>
          <p:cNvSpPr/>
          <p:nvPr/>
        </p:nvSpPr>
        <p:spPr>
          <a:xfrm rot="2330684">
            <a:off x="544733" y="2173680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Kosoúhelník 25"/>
          <p:cNvSpPr/>
          <p:nvPr/>
        </p:nvSpPr>
        <p:spPr>
          <a:xfrm rot="2330684">
            <a:off x="544733" y="2029664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Kosoúhelník 26"/>
          <p:cNvSpPr/>
          <p:nvPr/>
        </p:nvSpPr>
        <p:spPr>
          <a:xfrm rot="2330684">
            <a:off x="544733" y="1741632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Kosoúhelník 27"/>
          <p:cNvSpPr/>
          <p:nvPr/>
        </p:nvSpPr>
        <p:spPr>
          <a:xfrm rot="2330684">
            <a:off x="544733" y="2317696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Kosoúhelník 28"/>
          <p:cNvSpPr/>
          <p:nvPr/>
        </p:nvSpPr>
        <p:spPr>
          <a:xfrm rot="2330684">
            <a:off x="544733" y="1597616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Kosoúhelník 29"/>
          <p:cNvSpPr/>
          <p:nvPr/>
        </p:nvSpPr>
        <p:spPr>
          <a:xfrm rot="2330684">
            <a:off x="544733" y="1899256"/>
            <a:ext cx="2437910" cy="1335338"/>
          </a:xfrm>
          <a:prstGeom prst="parallelogram">
            <a:avLst>
              <a:gd name="adj" fmla="val 63653"/>
            </a:avLst>
          </a:prstGeom>
          <a:noFill/>
          <a:ln w="12700">
            <a:solidFill>
              <a:srgbClr val="1A2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ovéPole 40"/>
          <p:cNvSpPr txBox="1"/>
          <p:nvPr/>
        </p:nvSpPr>
        <p:spPr>
          <a:xfrm>
            <a:off x="3534575" y="2060848"/>
            <a:ext cx="1379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0099"/>
                </a:solidFill>
              </a:rPr>
              <a:t>DAPI</a:t>
            </a:r>
            <a:r>
              <a:rPr lang="cs-CZ" sz="1800" dirty="0" smtClean="0">
                <a:solidFill>
                  <a:srgbClr val="000099"/>
                </a:solidFill>
              </a:rPr>
              <a:t>, </a:t>
            </a:r>
            <a:r>
              <a:rPr lang="cs-CZ" sz="1800" dirty="0" err="1" smtClean="0">
                <a:solidFill>
                  <a:srgbClr val="000099"/>
                </a:solidFill>
              </a:rPr>
              <a:t>nuclei</a:t>
            </a:r>
            <a:r>
              <a:rPr lang="en-US" sz="1800" dirty="0" smtClean="0">
                <a:solidFill>
                  <a:srgbClr val="000099"/>
                </a:solidFill>
              </a:rPr>
              <a:t> </a:t>
            </a:r>
            <a:endParaRPr lang="en-US" sz="1800" dirty="0">
              <a:solidFill>
                <a:srgbClr val="000099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3534575" y="3223041"/>
            <a:ext cx="1752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 smtClean="0">
                <a:solidFill>
                  <a:srgbClr val="800000"/>
                </a:solidFill>
              </a:rPr>
              <a:t>Chlorophyll</a:t>
            </a:r>
            <a:r>
              <a:rPr lang="cs-CZ" sz="1800" dirty="0" smtClean="0">
                <a:solidFill>
                  <a:srgbClr val="800000"/>
                </a:solidFill>
              </a:rPr>
              <a:t>, </a:t>
            </a:r>
            <a:r>
              <a:rPr lang="cs-CZ" sz="1800" dirty="0" err="1" smtClean="0">
                <a:solidFill>
                  <a:srgbClr val="800000"/>
                </a:solidFill>
              </a:rPr>
              <a:t>red</a:t>
            </a:r>
            <a:r>
              <a:rPr lang="en-US" sz="1800" dirty="0" smtClean="0">
                <a:solidFill>
                  <a:srgbClr val="800000"/>
                </a:solidFill>
              </a:rPr>
              <a:t> </a:t>
            </a:r>
            <a:endParaRPr lang="en-US" sz="1800" dirty="0">
              <a:solidFill>
                <a:srgbClr val="800000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534575" y="2636912"/>
            <a:ext cx="1401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 smtClean="0">
                <a:solidFill>
                  <a:schemeClr val="tx1">
                    <a:lumMod val="50000"/>
                  </a:schemeClr>
                </a:solidFill>
              </a:rPr>
              <a:t>FLBs</a:t>
            </a:r>
            <a:r>
              <a:rPr lang="cs-CZ" sz="1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cs-CZ" sz="1800" dirty="0" err="1" smtClean="0">
                <a:solidFill>
                  <a:schemeClr val="tx1">
                    <a:lumMod val="50000"/>
                  </a:schemeClr>
                </a:solidFill>
              </a:rPr>
              <a:t>yellow</a:t>
            </a:r>
            <a:r>
              <a:rPr lang="en-US" sz="1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endParaRPr lang="en-US" sz="1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3059832" y="886966"/>
            <a:ext cx="28500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i="1" dirty="0">
                <a:solidFill>
                  <a:srgbClr val="000000"/>
                </a:solidFill>
              </a:rPr>
              <a:t>Z</a:t>
            </a:r>
            <a:r>
              <a:rPr lang="en-US" sz="2400" b="1" i="1" dirty="0" smtClean="0">
                <a:solidFill>
                  <a:srgbClr val="000000"/>
                </a:solidFill>
              </a:rPr>
              <a:t>-stack </a:t>
            </a:r>
            <a:r>
              <a:rPr lang="en-US" sz="2400" b="1" i="1" dirty="0">
                <a:solidFill>
                  <a:srgbClr val="000000"/>
                </a:solidFill>
              </a:rPr>
              <a:t>of multicolor </a:t>
            </a:r>
            <a:endParaRPr lang="en-US" sz="2400" b="1" i="1" dirty="0" smtClean="0">
              <a:solidFill>
                <a:srgbClr val="000000"/>
              </a:solidFill>
            </a:endParaRPr>
          </a:p>
          <a:p>
            <a:r>
              <a:rPr lang="en-US" sz="2400" b="1" i="1" dirty="0" smtClean="0">
                <a:solidFill>
                  <a:srgbClr val="000000"/>
                </a:solidFill>
              </a:rPr>
              <a:t>fluorescence </a:t>
            </a:r>
            <a:r>
              <a:rPr lang="en-US" sz="2400" b="1" i="1" dirty="0">
                <a:solidFill>
                  <a:srgbClr val="000000"/>
                </a:solidFill>
              </a:rPr>
              <a:t>images</a:t>
            </a:r>
            <a:endParaRPr lang="cs-CZ" sz="2400" b="1" i="1" dirty="0">
              <a:solidFill>
                <a:srgbClr val="000000"/>
              </a:solidFill>
            </a:endParaRPr>
          </a:p>
          <a:p>
            <a:endParaRPr lang="en-US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9874"/>
            <a:ext cx="1584176" cy="17453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042481"/>
            <a:ext cx="1944216" cy="20957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690" y="4213031"/>
            <a:ext cx="1809181" cy="22403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0" name="Obrázek 5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89" t="4263" r="6549" b="76449"/>
          <a:stretch/>
        </p:blipFill>
        <p:spPr>
          <a:xfrm>
            <a:off x="6321765" y="3993477"/>
            <a:ext cx="2498707" cy="2459859"/>
          </a:xfrm>
          <a:prstGeom prst="rect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</p:pic>
      <p:pic>
        <p:nvPicPr>
          <p:cNvPr id="5735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290" y="4977994"/>
            <a:ext cx="1239751" cy="14753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7345" name="TextovéPole 57344"/>
          <p:cNvSpPr txBox="1"/>
          <p:nvPr/>
        </p:nvSpPr>
        <p:spPr>
          <a:xfrm>
            <a:off x="566474" y="5229200"/>
            <a:ext cx="2587631" cy="967957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000" b="1" i="1" dirty="0" err="1" smtClean="0">
                <a:solidFill>
                  <a:srgbClr val="000000"/>
                </a:solidFill>
              </a:rPr>
              <a:t>Bacterivory</a:t>
            </a:r>
            <a:r>
              <a:rPr lang="cs-CZ" sz="2000" b="1" i="1" dirty="0" smtClean="0">
                <a:solidFill>
                  <a:srgbClr val="000000"/>
                </a:solidFill>
              </a:rPr>
              <a:t> </a:t>
            </a:r>
            <a:r>
              <a:rPr lang="cs-CZ" sz="2000" b="1" i="1" dirty="0" err="1" smtClean="0">
                <a:solidFill>
                  <a:schemeClr val="tx1">
                    <a:lumMod val="50000"/>
                  </a:schemeClr>
                </a:solidFill>
              </a:rPr>
              <a:t>vs</a:t>
            </a:r>
            <a:r>
              <a:rPr lang="cs-CZ" sz="2000" b="1" i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2000" b="1" i="1" dirty="0" err="1" smtClean="0">
                <a:solidFill>
                  <a:schemeClr val="tx1">
                    <a:lumMod val="50000"/>
                  </a:schemeClr>
                </a:solidFill>
              </a:rPr>
              <a:t>algivory</a:t>
            </a:r>
            <a:endParaRPr lang="cs-CZ" sz="20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cs-CZ" sz="2000" b="1" i="1" dirty="0" smtClean="0">
                <a:solidFill>
                  <a:srgbClr val="800000"/>
                </a:solidFill>
              </a:rPr>
              <a:t>Role </a:t>
            </a:r>
            <a:r>
              <a:rPr lang="cs-CZ" sz="2000" b="1" i="1" dirty="0" err="1" smtClean="0">
                <a:solidFill>
                  <a:srgbClr val="800000"/>
                </a:solidFill>
              </a:rPr>
              <a:t>of</a:t>
            </a:r>
            <a:r>
              <a:rPr lang="cs-CZ" sz="2000" b="1" i="1" dirty="0" smtClean="0">
                <a:solidFill>
                  <a:srgbClr val="800000"/>
                </a:solidFill>
              </a:rPr>
              <a:t> omnivory</a:t>
            </a:r>
            <a:endParaRPr lang="en-US" sz="2000" b="1" i="1" dirty="0">
              <a:solidFill>
                <a:srgbClr val="800000"/>
              </a:solidFill>
            </a:endParaRPr>
          </a:p>
        </p:txBody>
      </p:sp>
      <p:sp>
        <p:nvSpPr>
          <p:cNvPr id="3" name="Šipka doprava 2"/>
          <p:cNvSpPr/>
          <p:nvPr/>
        </p:nvSpPr>
        <p:spPr>
          <a:xfrm>
            <a:off x="3635896" y="2420888"/>
            <a:ext cx="1224136" cy="182243"/>
          </a:xfrm>
          <a:prstGeom prst="rightArrow">
            <a:avLst>
              <a:gd name="adj1" fmla="val 50000"/>
              <a:gd name="adj2" fmla="val 52620"/>
            </a:avLst>
          </a:prstGeom>
          <a:solidFill>
            <a:srgbClr val="0066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Šipka doprava 41"/>
          <p:cNvSpPr/>
          <p:nvPr/>
        </p:nvSpPr>
        <p:spPr>
          <a:xfrm>
            <a:off x="3635896" y="3592373"/>
            <a:ext cx="1224136" cy="196667"/>
          </a:xfrm>
          <a:prstGeom prst="rightArrow">
            <a:avLst>
              <a:gd name="adj1" fmla="val 50000"/>
              <a:gd name="adj2" fmla="val 52620"/>
            </a:avLst>
          </a:prstGeom>
          <a:solidFill>
            <a:srgbClr val="C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Šipka doprava 47"/>
          <p:cNvSpPr/>
          <p:nvPr/>
        </p:nvSpPr>
        <p:spPr>
          <a:xfrm>
            <a:off x="3635896" y="2982928"/>
            <a:ext cx="1224136" cy="196667"/>
          </a:xfrm>
          <a:prstGeom prst="rightArrow">
            <a:avLst>
              <a:gd name="adj1" fmla="val 50000"/>
              <a:gd name="adj2" fmla="val 52620"/>
            </a:avLst>
          </a:prstGeom>
          <a:solidFill>
            <a:srgbClr val="78B50B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Skupina 12"/>
          <p:cNvGrpSpPr/>
          <p:nvPr/>
        </p:nvGrpSpPr>
        <p:grpSpPr>
          <a:xfrm>
            <a:off x="3707904" y="5733256"/>
            <a:ext cx="929937" cy="781055"/>
            <a:chOff x="3707904" y="5733256"/>
            <a:chExt cx="929937" cy="781055"/>
          </a:xfrm>
        </p:grpSpPr>
        <p:sp>
          <p:nvSpPr>
            <p:cNvPr id="6" name="Ovál 5"/>
            <p:cNvSpPr/>
            <p:nvPr/>
          </p:nvSpPr>
          <p:spPr>
            <a:xfrm>
              <a:off x="3707904" y="5733256"/>
              <a:ext cx="372491" cy="367591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3923928" y="6237312"/>
              <a:ext cx="7139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tx1">
                      <a:lumMod val="20000"/>
                      <a:lumOff val="80000"/>
                    </a:schemeClr>
                  </a:solidFill>
                </a:rPr>
                <a:t>bacteria</a:t>
              </a:r>
              <a:endParaRPr lang="en-US" sz="1200" dirty="0">
                <a:solidFill>
                  <a:schemeClr val="tx1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9" name="Přímá spojnice se šipkou 8"/>
            <p:cNvCxnSpPr/>
            <p:nvPr/>
          </p:nvCxnSpPr>
          <p:spPr>
            <a:xfrm flipH="1" flipV="1">
              <a:off x="4061849" y="6093296"/>
              <a:ext cx="150111" cy="190297"/>
            </a:xfrm>
            <a:prstGeom prst="straightConnector1">
              <a:avLst/>
            </a:prstGeom>
            <a:ln w="158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Skupina 55"/>
          <p:cNvGrpSpPr/>
          <p:nvPr/>
        </p:nvGrpSpPr>
        <p:grpSpPr>
          <a:xfrm>
            <a:off x="4953000" y="5570614"/>
            <a:ext cx="1421287" cy="796444"/>
            <a:chOff x="3440832" y="5733256"/>
            <a:chExt cx="1421287" cy="796444"/>
          </a:xfrm>
        </p:grpSpPr>
        <p:sp>
          <p:nvSpPr>
            <p:cNvPr id="57" name="Ovál 56"/>
            <p:cNvSpPr/>
            <p:nvPr/>
          </p:nvSpPr>
          <p:spPr>
            <a:xfrm>
              <a:off x="3707904" y="5733256"/>
              <a:ext cx="372491" cy="367591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ovéPole 57"/>
            <p:cNvSpPr txBox="1"/>
            <p:nvPr/>
          </p:nvSpPr>
          <p:spPr>
            <a:xfrm>
              <a:off x="3440832" y="6237312"/>
              <a:ext cx="1421287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300" dirty="0" err="1" smtClean="0">
                  <a:solidFill>
                    <a:schemeClr val="tx1">
                      <a:lumMod val="20000"/>
                      <a:lumOff val="80000"/>
                    </a:schemeClr>
                  </a:solidFill>
                </a:rPr>
                <a:t>picocyanobacteria</a:t>
              </a:r>
              <a:endParaRPr lang="en-US" sz="1300" dirty="0">
                <a:solidFill>
                  <a:schemeClr val="tx1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59" name="Přímá spojnice se šipkou 58"/>
            <p:cNvCxnSpPr/>
            <p:nvPr/>
          </p:nvCxnSpPr>
          <p:spPr>
            <a:xfrm flipH="1" flipV="1">
              <a:off x="4061849" y="6093296"/>
              <a:ext cx="150111" cy="190297"/>
            </a:xfrm>
            <a:prstGeom prst="straightConnector1">
              <a:avLst/>
            </a:prstGeom>
            <a:ln w="158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Skupina 44"/>
          <p:cNvGrpSpPr/>
          <p:nvPr/>
        </p:nvGrpSpPr>
        <p:grpSpPr>
          <a:xfrm>
            <a:off x="6861967" y="1741112"/>
            <a:ext cx="1358888" cy="1615880"/>
            <a:chOff x="6861967" y="1741112"/>
            <a:chExt cx="1358888" cy="1615880"/>
          </a:xfrm>
        </p:grpSpPr>
        <p:sp>
          <p:nvSpPr>
            <p:cNvPr id="53" name="Ovál 52"/>
            <p:cNvSpPr/>
            <p:nvPr/>
          </p:nvSpPr>
          <p:spPr>
            <a:xfrm>
              <a:off x="7848364" y="1741112"/>
              <a:ext cx="372491" cy="367591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6861967" y="2060848"/>
              <a:ext cx="6623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dirty="0" err="1" smtClean="0">
                  <a:solidFill>
                    <a:schemeClr val="tx1">
                      <a:lumMod val="20000"/>
                      <a:lumOff val="80000"/>
                    </a:schemeClr>
                  </a:solidFill>
                </a:rPr>
                <a:t>algae</a:t>
              </a:r>
              <a:endParaRPr lang="en-US" sz="1600" dirty="0">
                <a:solidFill>
                  <a:schemeClr val="tx1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55" name="Přímá spojnice se šipkou 54"/>
            <p:cNvCxnSpPr>
              <a:endCxn id="57347" idx="0"/>
            </p:cNvCxnSpPr>
            <p:nvPr/>
          </p:nvCxnSpPr>
          <p:spPr>
            <a:xfrm flipV="1">
              <a:off x="7452320" y="2042481"/>
              <a:ext cx="396044" cy="366821"/>
            </a:xfrm>
            <a:prstGeom prst="straightConnector1">
              <a:avLst/>
            </a:prstGeom>
            <a:ln w="158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se šipkou 60"/>
            <p:cNvCxnSpPr/>
            <p:nvPr/>
          </p:nvCxnSpPr>
          <p:spPr>
            <a:xfrm flipH="1">
              <a:off x="7350533" y="2420888"/>
              <a:ext cx="101787" cy="553712"/>
            </a:xfrm>
            <a:prstGeom prst="straightConnector1">
              <a:avLst/>
            </a:prstGeom>
            <a:ln w="15875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ál 62"/>
            <p:cNvSpPr/>
            <p:nvPr/>
          </p:nvSpPr>
          <p:spPr>
            <a:xfrm>
              <a:off x="7164288" y="2989401"/>
              <a:ext cx="372491" cy="367591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422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53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83" t="6492" r="12947" b="8692"/>
          <a:stretch/>
        </p:blipFill>
        <p:spPr bwMode="auto">
          <a:xfrm>
            <a:off x="152400" y="152400"/>
            <a:ext cx="4791317" cy="64782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bdélník 2"/>
          <p:cNvSpPr/>
          <p:nvPr/>
        </p:nvSpPr>
        <p:spPr>
          <a:xfrm>
            <a:off x="914400" y="838200"/>
            <a:ext cx="3733800" cy="68580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Skupina 8"/>
          <p:cNvGrpSpPr/>
          <p:nvPr/>
        </p:nvGrpSpPr>
        <p:grpSpPr>
          <a:xfrm>
            <a:off x="4721010" y="838200"/>
            <a:ext cx="4141606" cy="1708160"/>
            <a:chOff x="4724401" y="838200"/>
            <a:chExt cx="4141606" cy="1708160"/>
          </a:xfrm>
        </p:grpSpPr>
        <p:sp>
          <p:nvSpPr>
            <p:cNvPr id="5" name="Line 119"/>
            <p:cNvSpPr>
              <a:spLocks noChangeShapeType="1"/>
            </p:cNvSpPr>
            <p:nvPr/>
          </p:nvSpPr>
          <p:spPr bwMode="auto">
            <a:xfrm flipV="1">
              <a:off x="4724401" y="1181100"/>
              <a:ext cx="381000" cy="0"/>
            </a:xfrm>
            <a:prstGeom prst="line">
              <a:avLst/>
            </a:prstGeom>
            <a:noFill/>
            <a:ln w="47625">
              <a:solidFill>
                <a:srgbClr val="8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5181600" y="838200"/>
              <a:ext cx="3684407" cy="1708160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700" b="1" dirty="0" smtClean="0">
                  <a:solidFill>
                    <a:srgbClr val="800000"/>
                  </a:solidFill>
                </a:rPr>
                <a:t>To optimize a number of FLB per ciliate</a:t>
              </a:r>
            </a:p>
            <a:p>
              <a:pPr>
                <a:spcAft>
                  <a:spcPts val="600"/>
                </a:spcAft>
              </a:pPr>
              <a:r>
                <a:rPr lang="en-US" sz="1700" dirty="0"/>
                <a:t>c</a:t>
              </a:r>
              <a:r>
                <a:rPr lang="en-US" sz="1700" dirty="0" smtClean="0"/>
                <a:t>ell under different water temperature</a:t>
              </a:r>
              <a:endParaRPr lang="cs-CZ" sz="1700" dirty="0" smtClean="0"/>
            </a:p>
            <a:p>
              <a:pPr>
                <a:spcAft>
                  <a:spcPts val="600"/>
                </a:spcAft>
              </a:pPr>
              <a:r>
                <a:rPr lang="en-US" sz="1700" b="1" dirty="0" smtClean="0">
                  <a:solidFill>
                    <a:srgbClr val="800000"/>
                  </a:solidFill>
                </a:rPr>
                <a:t>- </a:t>
              </a:r>
              <a:r>
                <a:rPr lang="cs-CZ" sz="1700" b="1" dirty="0" err="1" smtClean="0">
                  <a:solidFill>
                    <a:srgbClr val="800000"/>
                  </a:solidFill>
                </a:rPr>
                <a:t>one</a:t>
              </a:r>
              <a:r>
                <a:rPr lang="cs-CZ" sz="1700" b="1" dirty="0" smtClean="0">
                  <a:solidFill>
                    <a:srgbClr val="800000"/>
                  </a:solidFill>
                </a:rPr>
                <a:t> </a:t>
              </a:r>
              <a:r>
                <a:rPr lang="cs-CZ" sz="1700" b="1" dirty="0" err="1" smtClean="0">
                  <a:solidFill>
                    <a:srgbClr val="800000"/>
                  </a:solidFill>
                </a:rPr>
                <a:t>can</a:t>
              </a:r>
              <a:r>
                <a:rPr lang="cs-CZ" sz="1700" b="1" dirty="0" smtClean="0">
                  <a:solidFill>
                    <a:srgbClr val="800000"/>
                  </a:solidFill>
                </a:rPr>
                <a:t> </a:t>
              </a:r>
              <a:r>
                <a:rPr lang="cs-CZ" sz="1700" b="1" dirty="0" err="1" smtClean="0">
                  <a:solidFill>
                    <a:srgbClr val="800000"/>
                  </a:solidFill>
                </a:rPr>
                <a:t>manipulate</a:t>
              </a:r>
              <a:r>
                <a:rPr lang="cs-CZ" sz="1700" b="1" dirty="0" smtClean="0">
                  <a:solidFill>
                    <a:srgbClr val="800000"/>
                  </a:solidFill>
                </a:rPr>
                <a:t>:</a:t>
              </a:r>
            </a:p>
            <a:p>
              <a:pPr>
                <a:spcAft>
                  <a:spcPts val="600"/>
                </a:spcAft>
              </a:pPr>
              <a:r>
                <a:rPr lang="en-US" sz="1700" dirty="0" smtClean="0"/>
                <a:t>1. Tracer amount of </a:t>
              </a:r>
              <a:r>
                <a:rPr lang="cs-CZ" sz="1700" dirty="0" smtClean="0"/>
                <a:t>FLB </a:t>
              </a:r>
              <a:r>
                <a:rPr lang="en-US" sz="1700" dirty="0" smtClean="0"/>
                <a:t>(%) added</a:t>
              </a:r>
            </a:p>
            <a:p>
              <a:pPr>
                <a:spcAft>
                  <a:spcPts val="600"/>
                </a:spcAft>
              </a:pPr>
              <a:r>
                <a:rPr lang="en-US" sz="1700" dirty="0" smtClean="0"/>
                <a:t>2. Exposition time (in minutes) with FLB</a:t>
              </a:r>
              <a:endParaRPr lang="en-US" sz="1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7309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66</Words>
  <Application>Microsoft Office PowerPoint</Application>
  <PresentationFormat>Předvádění na obrazovce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systému Office</vt:lpstr>
      <vt:lpstr>Ciliate feeding ecology in diverse habitats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Ciliate feeding ecology in diverse habitats</dc:title>
  <dc:creator>KS</dc:creator>
  <cp:lastModifiedBy>KS</cp:lastModifiedBy>
  <cp:revision>4</cp:revision>
  <dcterms:created xsi:type="dcterms:W3CDTF">2019-05-23T10:57:33Z</dcterms:created>
  <dcterms:modified xsi:type="dcterms:W3CDTF">2019-05-23T11:42:28Z</dcterms:modified>
</cp:coreProperties>
</file>