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3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8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9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4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42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2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1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9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3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F261E-A1C9-4444-AF58-EA24690FF13B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B77EC-A070-4475-BC5B-FB168C399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1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805003"/>
              </p:ext>
            </p:extLst>
          </p:nvPr>
        </p:nvGraphicFramePr>
        <p:xfrm>
          <a:off x="441435" y="407621"/>
          <a:ext cx="11335405" cy="605624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028400">
                  <a:extLst>
                    <a:ext uri="{9D8B030D-6E8A-4147-A177-3AD203B41FA5}">
                      <a16:colId xmlns:a16="http://schemas.microsoft.com/office/drawing/2014/main" val="1070378295"/>
                    </a:ext>
                  </a:extLst>
                </a:gridCol>
                <a:gridCol w="208755">
                  <a:extLst>
                    <a:ext uri="{9D8B030D-6E8A-4147-A177-3AD203B41FA5}">
                      <a16:colId xmlns:a16="http://schemas.microsoft.com/office/drawing/2014/main" val="3336591789"/>
                    </a:ext>
                  </a:extLst>
                </a:gridCol>
                <a:gridCol w="4471211">
                  <a:extLst>
                    <a:ext uri="{9D8B030D-6E8A-4147-A177-3AD203B41FA5}">
                      <a16:colId xmlns:a16="http://schemas.microsoft.com/office/drawing/2014/main" val="2521446525"/>
                    </a:ext>
                  </a:extLst>
                </a:gridCol>
                <a:gridCol w="232414">
                  <a:extLst>
                    <a:ext uri="{9D8B030D-6E8A-4147-A177-3AD203B41FA5}">
                      <a16:colId xmlns:a16="http://schemas.microsoft.com/office/drawing/2014/main" val="2791395703"/>
                    </a:ext>
                  </a:extLst>
                </a:gridCol>
                <a:gridCol w="4394625">
                  <a:extLst>
                    <a:ext uri="{9D8B030D-6E8A-4147-A177-3AD203B41FA5}">
                      <a16:colId xmlns:a16="http://schemas.microsoft.com/office/drawing/2014/main" val="2185256084"/>
                    </a:ext>
                  </a:extLst>
                </a:gridCol>
              </a:tblGrid>
              <a:tr h="728138"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1" u="none" strike="noStrike" dirty="0">
                          <a:effectLst/>
                        </a:rPr>
                        <a:t>t-values must be positive when:</a:t>
                      </a:r>
                      <a:endParaRPr lang="en-US" sz="22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1" u="none" strike="noStrike" dirty="0">
                          <a:effectLst/>
                        </a:rPr>
                        <a:t>t-values must be negative when:</a:t>
                      </a:r>
                      <a:endParaRPr lang="en-US" sz="22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420004"/>
                  </a:ext>
                </a:extLst>
              </a:tr>
              <a:tr h="15850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 smtClean="0">
                          <a:effectLst/>
                        </a:rPr>
                        <a:t>One-sample</a:t>
                      </a:r>
                    </a:p>
                    <a:p>
                      <a:pPr algn="ctr" fontAlgn="ctr"/>
                      <a:r>
                        <a:rPr lang="en-US" sz="2200" b="1" u="none" strike="noStrike" dirty="0" smtClean="0">
                          <a:effectLst/>
                        </a:rPr>
                        <a:t>fMRI </a:t>
                      </a:r>
                      <a:r>
                        <a:rPr lang="en-US" sz="2200" b="1" u="none" strike="noStrike" dirty="0">
                          <a:effectLst/>
                        </a:rPr>
                        <a:t>studies</a:t>
                      </a:r>
                      <a:endParaRPr lang="en-US" sz="2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task &gt;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baseline</a:t>
                      </a:r>
                    </a:p>
                    <a:p>
                      <a:pPr algn="ctr" fontAlgn="ctr"/>
                      <a:r>
                        <a:rPr lang="en-US" sz="2200" u="none" strike="noStrike" dirty="0" smtClean="0">
                          <a:effectLst/>
                        </a:rPr>
                        <a:t>(activation</a:t>
                      </a:r>
                      <a:r>
                        <a:rPr lang="en-US" sz="2200" u="none" strike="noStrike" dirty="0">
                          <a:effectLst/>
                        </a:rPr>
                        <a:t>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task &lt;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baseline</a:t>
                      </a:r>
                    </a:p>
                    <a:p>
                      <a:pPr algn="ctr" fontAlgn="ctr"/>
                      <a:r>
                        <a:rPr lang="en-US" sz="2200" u="none" strike="noStrike" dirty="0" smtClean="0">
                          <a:effectLst/>
                        </a:rPr>
                        <a:t>(deactivation</a:t>
                      </a:r>
                      <a:r>
                        <a:rPr lang="en-US" sz="2200" u="none" strike="noStrike" dirty="0">
                          <a:effectLst/>
                        </a:rPr>
                        <a:t>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947701"/>
                  </a:ext>
                </a:extLst>
              </a:tr>
              <a:tr h="9291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 smtClean="0">
                          <a:effectLst/>
                        </a:rPr>
                        <a:t>Two-sample</a:t>
                      </a:r>
                    </a:p>
                    <a:p>
                      <a:pPr algn="ctr" fontAlgn="ctr"/>
                      <a:r>
                        <a:rPr lang="en-US" sz="2200" b="1" u="none" strike="noStrike" dirty="0" smtClean="0">
                          <a:effectLst/>
                        </a:rPr>
                        <a:t>fMRI </a:t>
                      </a:r>
                      <a:r>
                        <a:rPr lang="en-US" sz="2200" b="1" u="none" strike="noStrike" dirty="0">
                          <a:effectLst/>
                        </a:rPr>
                        <a:t>studies</a:t>
                      </a:r>
                      <a:endParaRPr lang="en-US" sz="2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patients &gt;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controls </a:t>
                      </a:r>
                      <a:r>
                        <a:rPr lang="en-US" sz="2200" i="1" u="none" strike="noStrike" dirty="0" smtClean="0">
                          <a:effectLst/>
                        </a:rPr>
                        <a:t>in</a:t>
                      </a:r>
                      <a:r>
                        <a:rPr lang="en-US" sz="2200" u="none" strike="noStrike" dirty="0" smtClean="0">
                          <a:effectLst/>
                        </a:rPr>
                        <a:t> </a:t>
                      </a:r>
                      <a:r>
                        <a:rPr lang="en-US" sz="2200" b="1" u="none" strike="noStrike" dirty="0" smtClean="0">
                          <a:effectLst/>
                        </a:rPr>
                        <a:t>task </a:t>
                      </a:r>
                      <a:r>
                        <a:rPr lang="en-US" sz="2200" b="1" u="none" strike="noStrike" dirty="0">
                          <a:effectLst/>
                        </a:rPr>
                        <a:t>&gt;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baseline </a:t>
                      </a:r>
                      <a:r>
                        <a:rPr lang="en-US" sz="2200" u="none" strike="noStrike" dirty="0" smtClean="0">
                          <a:effectLst/>
                        </a:rPr>
                        <a:t>(hyper-activation</a:t>
                      </a:r>
                      <a:r>
                        <a:rPr lang="en-US" sz="2200" u="none" strike="noStrike" dirty="0">
                          <a:effectLst/>
                        </a:rPr>
                        <a:t>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patients &lt; controls </a:t>
                      </a:r>
                      <a:r>
                        <a:rPr lang="en-US" sz="2200" i="1" u="none" strike="noStrike" dirty="0">
                          <a:effectLst/>
                        </a:rPr>
                        <a:t>in</a:t>
                      </a:r>
                      <a:r>
                        <a:rPr lang="en-US" sz="2200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>
                          <a:effectLst/>
                        </a:rPr>
                        <a:t>task &gt; baseline </a:t>
                      </a:r>
                      <a:r>
                        <a:rPr lang="en-US" sz="2200" u="none" strike="noStrike" dirty="0">
                          <a:effectLst/>
                        </a:rPr>
                        <a:t>(hypo-activation)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1725"/>
                  </a:ext>
                </a:extLst>
              </a:tr>
              <a:tr h="1565453">
                <a:tc>
                  <a:txBody>
                    <a:bodyPr/>
                    <a:lstStyle/>
                    <a:p>
                      <a:pPr algn="ctr" fontAlgn="ctr"/>
                      <a:endParaRPr lang="en-US" sz="2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patients &lt; controls </a:t>
                      </a:r>
                      <a:r>
                        <a:rPr lang="en-US" sz="2200" i="1" u="none" strike="noStrike" dirty="0">
                          <a:effectLst/>
                        </a:rPr>
                        <a:t>in</a:t>
                      </a:r>
                      <a:r>
                        <a:rPr lang="en-US" sz="2200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>
                          <a:effectLst/>
                        </a:rPr>
                        <a:t>task &lt;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baseline</a:t>
                      </a:r>
                    </a:p>
                    <a:p>
                      <a:pPr algn="ctr" fontAlgn="ctr"/>
                      <a:r>
                        <a:rPr lang="en-US" sz="2200" u="none" strike="noStrike" dirty="0" smtClean="0">
                          <a:effectLst/>
                        </a:rPr>
                        <a:t>(failure </a:t>
                      </a:r>
                      <a:r>
                        <a:rPr lang="en-US" sz="2200" u="none" strike="noStrike" dirty="0">
                          <a:effectLst/>
                        </a:rPr>
                        <a:t>of deactivation)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patients &gt; controls </a:t>
                      </a:r>
                      <a:r>
                        <a:rPr lang="en-US" sz="2200" i="1" u="none" strike="noStrike" dirty="0">
                          <a:effectLst/>
                        </a:rPr>
                        <a:t>in</a:t>
                      </a:r>
                      <a:r>
                        <a:rPr lang="en-US" sz="2200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>
                          <a:effectLst/>
                        </a:rPr>
                        <a:t>task &lt;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baseline</a:t>
                      </a:r>
                    </a:p>
                    <a:p>
                      <a:pPr algn="ctr" fontAlgn="ctr"/>
                      <a:r>
                        <a:rPr lang="en-US" sz="2200" u="none" strike="noStrike" dirty="0" smtClean="0">
                          <a:effectLst/>
                        </a:rPr>
                        <a:t>(hyper-deactivation</a:t>
                      </a:r>
                      <a:r>
                        <a:rPr lang="en-US" sz="2200" u="none" strike="noStrike" dirty="0">
                          <a:effectLst/>
                        </a:rPr>
                        <a:t>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8402756"/>
                  </a:ext>
                </a:extLst>
              </a:tr>
              <a:tr h="1248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 smtClean="0">
                          <a:effectLst/>
                        </a:rPr>
                        <a:t>Two-sample</a:t>
                      </a:r>
                    </a:p>
                    <a:p>
                      <a:pPr algn="ctr" fontAlgn="ctr"/>
                      <a:r>
                        <a:rPr lang="en-US" sz="2200" b="1" u="none" strike="noStrike" dirty="0" smtClean="0">
                          <a:effectLst/>
                        </a:rPr>
                        <a:t>VBM </a:t>
                      </a:r>
                      <a:r>
                        <a:rPr lang="en-US" sz="2200" b="1" u="none" strike="noStrike" dirty="0">
                          <a:effectLst/>
                        </a:rPr>
                        <a:t>/ FA studies</a:t>
                      </a:r>
                      <a:endParaRPr lang="en-US" sz="2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200" b="1" u="none" strike="noStrike" dirty="0">
                          <a:effectLst/>
                        </a:rPr>
                        <a:t>patients &gt; </a:t>
                      </a:r>
                      <a:r>
                        <a:rPr lang="fr-FR" sz="2200" b="1" u="none" strike="noStrike" dirty="0" err="1" smtClean="0">
                          <a:effectLst/>
                        </a:rPr>
                        <a:t>controls</a:t>
                      </a:r>
                      <a:endParaRPr lang="fr-FR" sz="22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fr-FR" sz="2200" u="none" strike="noStrike" dirty="0" smtClean="0">
                          <a:effectLst/>
                        </a:rPr>
                        <a:t>(</a:t>
                      </a:r>
                      <a:r>
                        <a:rPr lang="fr-FR" sz="2200" u="none" strike="noStrike" dirty="0" err="1" smtClean="0">
                          <a:effectLst/>
                        </a:rPr>
                        <a:t>larger</a:t>
                      </a:r>
                      <a:r>
                        <a:rPr lang="fr-FR" sz="2200" u="none" strike="noStrike" dirty="0" smtClean="0">
                          <a:effectLst/>
                        </a:rPr>
                        <a:t> </a:t>
                      </a:r>
                      <a:r>
                        <a:rPr lang="fr-FR" sz="2200" u="none" strike="noStrike" dirty="0">
                          <a:effectLst/>
                        </a:rPr>
                        <a:t>volume / FA)</a:t>
                      </a:r>
                      <a:endParaRPr lang="fr-F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u="none" strike="noStrike" dirty="0">
                          <a:effectLst/>
                        </a:rPr>
                        <a:t>patients &lt; </a:t>
                      </a:r>
                      <a:r>
                        <a:rPr lang="en-US" sz="2200" b="1" u="none" strike="noStrike" dirty="0" smtClean="0">
                          <a:effectLst/>
                        </a:rPr>
                        <a:t>controls</a:t>
                      </a:r>
                    </a:p>
                    <a:p>
                      <a:pPr algn="ctr" fontAlgn="ctr"/>
                      <a:r>
                        <a:rPr lang="en-US" sz="2200" u="none" strike="noStrike" dirty="0" smtClean="0">
                          <a:effectLst/>
                        </a:rPr>
                        <a:t>(smaller </a:t>
                      </a:r>
                      <a:r>
                        <a:rPr lang="en-US" sz="2200" u="none" strike="noStrike" dirty="0">
                          <a:effectLst/>
                        </a:rPr>
                        <a:t>volume / FA)</a:t>
                      </a:r>
                      <a:endParaRPr lang="en-US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391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98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Joaquim Radua</dc:creator>
  <cp:lastModifiedBy>Joaquim Radua</cp:lastModifiedBy>
  <cp:revision>2</cp:revision>
  <dcterms:created xsi:type="dcterms:W3CDTF">2019-07-25T10:50:22Z</dcterms:created>
  <dcterms:modified xsi:type="dcterms:W3CDTF">2019-07-25T10:51:48Z</dcterms:modified>
</cp:coreProperties>
</file>