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8288000" cy="18288000"/>
  <p:notesSz cx="6858000" cy="9144000"/>
  <p:defaultTextStyle>
    <a:defPPr>
      <a:defRPr lang="en-US"/>
    </a:defPPr>
    <a:lvl1pPr marL="0" algn="l" defTabSz="2090044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1pPr>
    <a:lvl2pPr marL="1045022" algn="l" defTabSz="2090044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2pPr>
    <a:lvl3pPr marL="2090044" algn="l" defTabSz="2090044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3pPr>
    <a:lvl4pPr marL="3135066" algn="l" defTabSz="2090044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4pPr>
    <a:lvl5pPr marL="4180088" algn="l" defTabSz="2090044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5pPr>
    <a:lvl6pPr marL="5225110" algn="l" defTabSz="2090044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6pPr>
    <a:lvl7pPr marL="6270132" algn="l" defTabSz="2090044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7pPr>
    <a:lvl8pPr marL="7315154" algn="l" defTabSz="2090044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8pPr>
    <a:lvl9pPr marL="8360176" algn="l" defTabSz="2090044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6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24" d="100"/>
          <a:sy n="24" d="100"/>
        </p:scale>
        <p:origin x="1586" y="26"/>
      </p:cViewPr>
      <p:guideLst>
        <p:guide orient="horz" pos="576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5681135"/>
            <a:ext cx="15544800" cy="39200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0363200"/>
            <a:ext cx="12801600" cy="4673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45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90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13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180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225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270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315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360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E6FA-BF55-40E0-B611-1917CD20D19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C66BE-E80C-49CD-A6D0-EF27735C8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04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E6FA-BF55-40E0-B611-1917CD20D19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C66BE-E80C-49CD-A6D0-EF27735C8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7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517600" y="1951569"/>
            <a:ext cx="8229600" cy="416136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951569"/>
            <a:ext cx="24384000" cy="416136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E6FA-BF55-40E0-B611-1917CD20D19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C66BE-E80C-49CD-A6D0-EF27735C8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15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E6FA-BF55-40E0-B611-1917CD20D19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C66BE-E80C-49CD-A6D0-EF27735C8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11751735"/>
            <a:ext cx="15544800" cy="3632200"/>
          </a:xfrm>
        </p:spPr>
        <p:txBody>
          <a:bodyPr anchor="t"/>
          <a:lstStyle>
            <a:lvl1pPr algn="l">
              <a:defRPr sz="9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7751236"/>
            <a:ext cx="15544800" cy="4000499"/>
          </a:xfrm>
        </p:spPr>
        <p:txBody>
          <a:bodyPr anchor="b"/>
          <a:lstStyle>
            <a:lvl1pPr marL="0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1pPr>
            <a:lvl2pPr marL="1045022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2pPr>
            <a:lvl3pPr marL="2090044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3pPr>
            <a:lvl4pPr marL="313506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418008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52251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627013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731515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836017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E6FA-BF55-40E0-B611-1917CD20D19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C66BE-E80C-49CD-A6D0-EF27735C8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56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1379201"/>
            <a:ext cx="16306800" cy="32186035"/>
          </a:xfrm>
        </p:spPr>
        <p:txBody>
          <a:bodyPr/>
          <a:lstStyle>
            <a:lvl1pPr>
              <a:defRPr sz="6400"/>
            </a:lvl1pPr>
            <a:lvl2pPr>
              <a:defRPr sz="5500"/>
            </a:lvl2pPr>
            <a:lvl3pPr>
              <a:defRPr sz="46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440400" y="11379201"/>
            <a:ext cx="16306800" cy="32186035"/>
          </a:xfrm>
        </p:spPr>
        <p:txBody>
          <a:bodyPr/>
          <a:lstStyle>
            <a:lvl1pPr>
              <a:defRPr sz="6400"/>
            </a:lvl1pPr>
            <a:lvl2pPr>
              <a:defRPr sz="5500"/>
            </a:lvl2pPr>
            <a:lvl3pPr>
              <a:defRPr sz="46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E6FA-BF55-40E0-B611-1917CD20D19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C66BE-E80C-49CD-A6D0-EF27735C8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07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32368"/>
            <a:ext cx="16459200" cy="304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093635"/>
            <a:ext cx="8080376" cy="1706032"/>
          </a:xfrm>
        </p:spPr>
        <p:txBody>
          <a:bodyPr anchor="b"/>
          <a:lstStyle>
            <a:lvl1pPr marL="0" indent="0">
              <a:buNone/>
              <a:defRPr sz="5500" b="1"/>
            </a:lvl1pPr>
            <a:lvl2pPr marL="1045022" indent="0">
              <a:buNone/>
              <a:defRPr sz="4600" b="1"/>
            </a:lvl2pPr>
            <a:lvl3pPr marL="2090044" indent="0">
              <a:buNone/>
              <a:defRPr sz="4100" b="1"/>
            </a:lvl3pPr>
            <a:lvl4pPr marL="3135066" indent="0">
              <a:buNone/>
              <a:defRPr sz="3700" b="1"/>
            </a:lvl4pPr>
            <a:lvl5pPr marL="4180088" indent="0">
              <a:buNone/>
              <a:defRPr sz="3700" b="1"/>
            </a:lvl5pPr>
            <a:lvl6pPr marL="5225110" indent="0">
              <a:buNone/>
              <a:defRPr sz="3700" b="1"/>
            </a:lvl6pPr>
            <a:lvl7pPr marL="6270132" indent="0">
              <a:buNone/>
              <a:defRPr sz="3700" b="1"/>
            </a:lvl7pPr>
            <a:lvl8pPr marL="7315154" indent="0">
              <a:buNone/>
              <a:defRPr sz="3700" b="1"/>
            </a:lvl8pPr>
            <a:lvl9pPr marL="8360176" indent="0">
              <a:buNone/>
              <a:defRPr sz="3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5799667"/>
            <a:ext cx="8080376" cy="10536768"/>
          </a:xfrm>
        </p:spPr>
        <p:txBody>
          <a:bodyPr/>
          <a:lstStyle>
            <a:lvl1pPr>
              <a:defRPr sz="5500"/>
            </a:lvl1pPr>
            <a:lvl2pPr>
              <a:defRPr sz="4600"/>
            </a:lvl2pPr>
            <a:lvl3pPr>
              <a:defRPr sz="41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4093635"/>
            <a:ext cx="8083550" cy="1706032"/>
          </a:xfrm>
        </p:spPr>
        <p:txBody>
          <a:bodyPr anchor="b"/>
          <a:lstStyle>
            <a:lvl1pPr marL="0" indent="0">
              <a:buNone/>
              <a:defRPr sz="5500" b="1"/>
            </a:lvl1pPr>
            <a:lvl2pPr marL="1045022" indent="0">
              <a:buNone/>
              <a:defRPr sz="4600" b="1"/>
            </a:lvl2pPr>
            <a:lvl3pPr marL="2090044" indent="0">
              <a:buNone/>
              <a:defRPr sz="4100" b="1"/>
            </a:lvl3pPr>
            <a:lvl4pPr marL="3135066" indent="0">
              <a:buNone/>
              <a:defRPr sz="3700" b="1"/>
            </a:lvl4pPr>
            <a:lvl5pPr marL="4180088" indent="0">
              <a:buNone/>
              <a:defRPr sz="3700" b="1"/>
            </a:lvl5pPr>
            <a:lvl6pPr marL="5225110" indent="0">
              <a:buNone/>
              <a:defRPr sz="3700" b="1"/>
            </a:lvl6pPr>
            <a:lvl7pPr marL="6270132" indent="0">
              <a:buNone/>
              <a:defRPr sz="3700" b="1"/>
            </a:lvl7pPr>
            <a:lvl8pPr marL="7315154" indent="0">
              <a:buNone/>
              <a:defRPr sz="3700" b="1"/>
            </a:lvl8pPr>
            <a:lvl9pPr marL="8360176" indent="0">
              <a:buNone/>
              <a:defRPr sz="3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5799667"/>
            <a:ext cx="8083550" cy="10536768"/>
          </a:xfrm>
        </p:spPr>
        <p:txBody>
          <a:bodyPr/>
          <a:lstStyle>
            <a:lvl1pPr>
              <a:defRPr sz="5500"/>
            </a:lvl1pPr>
            <a:lvl2pPr>
              <a:defRPr sz="4600"/>
            </a:lvl2pPr>
            <a:lvl3pPr>
              <a:defRPr sz="41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E6FA-BF55-40E0-B611-1917CD20D19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C66BE-E80C-49CD-A6D0-EF27735C8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10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E6FA-BF55-40E0-B611-1917CD20D19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C66BE-E80C-49CD-A6D0-EF27735C8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62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E6FA-BF55-40E0-B611-1917CD20D19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C66BE-E80C-49CD-A6D0-EF27735C8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6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728133"/>
            <a:ext cx="6016626" cy="30988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728135"/>
            <a:ext cx="10223500" cy="15608301"/>
          </a:xfrm>
        </p:spPr>
        <p:txBody>
          <a:bodyPr/>
          <a:lstStyle>
            <a:lvl1pPr>
              <a:defRPr sz="7300"/>
            </a:lvl1pPr>
            <a:lvl2pPr>
              <a:defRPr sz="6400"/>
            </a:lvl2pPr>
            <a:lvl3pPr>
              <a:defRPr sz="5500"/>
            </a:lvl3pPr>
            <a:lvl4pPr>
              <a:defRPr sz="4600"/>
            </a:lvl4pPr>
            <a:lvl5pPr>
              <a:defRPr sz="4600"/>
            </a:lvl5pPr>
            <a:lvl6pPr>
              <a:defRPr sz="4600"/>
            </a:lvl6pPr>
            <a:lvl7pPr>
              <a:defRPr sz="4600"/>
            </a:lvl7pPr>
            <a:lvl8pPr>
              <a:defRPr sz="4600"/>
            </a:lvl8pPr>
            <a:lvl9pPr>
              <a:defRPr sz="4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3826935"/>
            <a:ext cx="6016626" cy="12509501"/>
          </a:xfrm>
        </p:spPr>
        <p:txBody>
          <a:bodyPr/>
          <a:lstStyle>
            <a:lvl1pPr marL="0" indent="0">
              <a:buNone/>
              <a:defRPr sz="3200"/>
            </a:lvl1pPr>
            <a:lvl2pPr marL="1045022" indent="0">
              <a:buNone/>
              <a:defRPr sz="2700"/>
            </a:lvl2pPr>
            <a:lvl3pPr marL="2090044" indent="0">
              <a:buNone/>
              <a:defRPr sz="2300"/>
            </a:lvl3pPr>
            <a:lvl4pPr marL="3135066" indent="0">
              <a:buNone/>
              <a:defRPr sz="2100"/>
            </a:lvl4pPr>
            <a:lvl5pPr marL="4180088" indent="0">
              <a:buNone/>
              <a:defRPr sz="2100"/>
            </a:lvl5pPr>
            <a:lvl6pPr marL="5225110" indent="0">
              <a:buNone/>
              <a:defRPr sz="2100"/>
            </a:lvl6pPr>
            <a:lvl7pPr marL="6270132" indent="0">
              <a:buNone/>
              <a:defRPr sz="2100"/>
            </a:lvl7pPr>
            <a:lvl8pPr marL="7315154" indent="0">
              <a:buNone/>
              <a:defRPr sz="2100"/>
            </a:lvl8pPr>
            <a:lvl9pPr marL="8360176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E6FA-BF55-40E0-B611-1917CD20D19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C66BE-E80C-49CD-A6D0-EF27735C8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46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12801600"/>
            <a:ext cx="10972800" cy="1511301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1634067"/>
            <a:ext cx="10972800" cy="10972800"/>
          </a:xfrm>
        </p:spPr>
        <p:txBody>
          <a:bodyPr/>
          <a:lstStyle>
            <a:lvl1pPr marL="0" indent="0">
              <a:buNone/>
              <a:defRPr sz="7300"/>
            </a:lvl1pPr>
            <a:lvl2pPr marL="1045022" indent="0">
              <a:buNone/>
              <a:defRPr sz="6400"/>
            </a:lvl2pPr>
            <a:lvl3pPr marL="2090044" indent="0">
              <a:buNone/>
              <a:defRPr sz="5500"/>
            </a:lvl3pPr>
            <a:lvl4pPr marL="3135066" indent="0">
              <a:buNone/>
              <a:defRPr sz="4600"/>
            </a:lvl4pPr>
            <a:lvl5pPr marL="4180088" indent="0">
              <a:buNone/>
              <a:defRPr sz="4600"/>
            </a:lvl5pPr>
            <a:lvl6pPr marL="5225110" indent="0">
              <a:buNone/>
              <a:defRPr sz="4600"/>
            </a:lvl6pPr>
            <a:lvl7pPr marL="6270132" indent="0">
              <a:buNone/>
              <a:defRPr sz="4600"/>
            </a:lvl7pPr>
            <a:lvl8pPr marL="7315154" indent="0">
              <a:buNone/>
              <a:defRPr sz="4600"/>
            </a:lvl8pPr>
            <a:lvl9pPr marL="8360176" indent="0">
              <a:buNone/>
              <a:defRPr sz="4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14312901"/>
            <a:ext cx="10972800" cy="2146299"/>
          </a:xfrm>
        </p:spPr>
        <p:txBody>
          <a:bodyPr/>
          <a:lstStyle>
            <a:lvl1pPr marL="0" indent="0">
              <a:buNone/>
              <a:defRPr sz="3200"/>
            </a:lvl1pPr>
            <a:lvl2pPr marL="1045022" indent="0">
              <a:buNone/>
              <a:defRPr sz="2700"/>
            </a:lvl2pPr>
            <a:lvl3pPr marL="2090044" indent="0">
              <a:buNone/>
              <a:defRPr sz="2300"/>
            </a:lvl3pPr>
            <a:lvl4pPr marL="3135066" indent="0">
              <a:buNone/>
              <a:defRPr sz="2100"/>
            </a:lvl4pPr>
            <a:lvl5pPr marL="4180088" indent="0">
              <a:buNone/>
              <a:defRPr sz="2100"/>
            </a:lvl5pPr>
            <a:lvl6pPr marL="5225110" indent="0">
              <a:buNone/>
              <a:defRPr sz="2100"/>
            </a:lvl6pPr>
            <a:lvl7pPr marL="6270132" indent="0">
              <a:buNone/>
              <a:defRPr sz="2100"/>
            </a:lvl7pPr>
            <a:lvl8pPr marL="7315154" indent="0">
              <a:buNone/>
              <a:defRPr sz="2100"/>
            </a:lvl8pPr>
            <a:lvl9pPr marL="8360176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E6FA-BF55-40E0-B611-1917CD20D19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C66BE-E80C-49CD-A6D0-EF27735C8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07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32368"/>
            <a:ext cx="16459200" cy="3048000"/>
          </a:xfrm>
          <a:prstGeom prst="rect">
            <a:avLst/>
          </a:prstGeom>
        </p:spPr>
        <p:txBody>
          <a:bodyPr vert="horz" lIns="209004" tIns="104502" rIns="209004" bIns="10450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267201"/>
            <a:ext cx="16459200" cy="12069235"/>
          </a:xfrm>
          <a:prstGeom prst="rect">
            <a:avLst/>
          </a:prstGeom>
        </p:spPr>
        <p:txBody>
          <a:bodyPr vert="horz" lIns="209004" tIns="104502" rIns="209004" bIns="10450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16950268"/>
            <a:ext cx="4267200" cy="973667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7E6FA-BF55-40E0-B611-1917CD20D19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16950268"/>
            <a:ext cx="5791200" cy="973667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16950268"/>
            <a:ext cx="4267200" cy="973667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C66BE-E80C-49CD-A6D0-EF27735C8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090044" rtl="0" eaLnBrk="1" latinLnBrk="0" hangingPunct="1">
        <a:spcBef>
          <a:spcPct val="0"/>
        </a:spcBef>
        <a:buNone/>
        <a:defRPr sz="1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83767" indent="-783767" algn="l" defTabSz="2090044" rtl="0" eaLnBrk="1" latinLnBrk="0" hangingPunct="1">
        <a:spcBef>
          <a:spcPct val="20000"/>
        </a:spcBef>
        <a:buFont typeface="Arial" panose="020B0604020202020204" pitchFamily="34" charset="0"/>
        <a:buChar char="•"/>
        <a:defRPr sz="7300" kern="1200">
          <a:solidFill>
            <a:schemeClr val="tx1"/>
          </a:solidFill>
          <a:latin typeface="+mn-lt"/>
          <a:ea typeface="+mn-ea"/>
          <a:cs typeface="+mn-cs"/>
        </a:defRPr>
      </a:lvl1pPr>
      <a:lvl2pPr marL="1698161" indent="-653139" algn="l" defTabSz="2090044" rtl="0" eaLnBrk="1" latinLnBrk="0" hangingPunct="1">
        <a:spcBef>
          <a:spcPct val="20000"/>
        </a:spcBef>
        <a:buFont typeface="Arial" panose="020B0604020202020204" pitchFamily="34" charset="0"/>
        <a:buChar char="–"/>
        <a:defRPr sz="6400" kern="1200">
          <a:solidFill>
            <a:schemeClr val="tx1"/>
          </a:solidFill>
          <a:latin typeface="+mn-lt"/>
          <a:ea typeface="+mn-ea"/>
          <a:cs typeface="+mn-cs"/>
        </a:defRPr>
      </a:lvl2pPr>
      <a:lvl3pPr marL="2612555" indent="-522511" algn="l" defTabSz="2090044" rtl="0" eaLnBrk="1" latinLnBrk="0" hangingPunct="1">
        <a:spcBef>
          <a:spcPct val="20000"/>
        </a:spcBef>
        <a:buFont typeface="Arial" panose="020B0604020202020204" pitchFamily="34" charset="0"/>
        <a:buChar char="•"/>
        <a:defRPr sz="55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577" indent="-522511" algn="l" defTabSz="2090044" rtl="0" eaLnBrk="1" latinLnBrk="0" hangingPunct="1">
        <a:spcBef>
          <a:spcPct val="20000"/>
        </a:spcBef>
        <a:buFont typeface="Arial" panose="020B0604020202020204" pitchFamily="34" charset="0"/>
        <a:buChar char="–"/>
        <a:defRPr sz="4600" kern="1200">
          <a:solidFill>
            <a:schemeClr val="tx1"/>
          </a:solidFill>
          <a:latin typeface="+mn-lt"/>
          <a:ea typeface="+mn-ea"/>
          <a:cs typeface="+mn-cs"/>
        </a:defRPr>
      </a:lvl4pPr>
      <a:lvl5pPr marL="4702599" indent="-522511" algn="l" defTabSz="2090044" rtl="0" eaLnBrk="1" latinLnBrk="0" hangingPunct="1">
        <a:spcBef>
          <a:spcPct val="20000"/>
        </a:spcBef>
        <a:buFont typeface="Arial" panose="020B0604020202020204" pitchFamily="34" charset="0"/>
        <a:buChar char="»"/>
        <a:defRPr sz="4600" kern="1200">
          <a:solidFill>
            <a:schemeClr val="tx1"/>
          </a:solidFill>
          <a:latin typeface="+mn-lt"/>
          <a:ea typeface="+mn-ea"/>
          <a:cs typeface="+mn-cs"/>
        </a:defRPr>
      </a:lvl5pPr>
      <a:lvl6pPr marL="5747621" indent="-522511" algn="l" defTabSz="2090044" rtl="0" eaLnBrk="1" latinLnBrk="0" hangingPunct="1">
        <a:spcBef>
          <a:spcPct val="20000"/>
        </a:spcBef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6pPr>
      <a:lvl7pPr marL="6792643" indent="-522511" algn="l" defTabSz="2090044" rtl="0" eaLnBrk="1" latinLnBrk="0" hangingPunct="1">
        <a:spcBef>
          <a:spcPct val="20000"/>
        </a:spcBef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7pPr>
      <a:lvl8pPr marL="7837665" indent="-522511" algn="l" defTabSz="2090044" rtl="0" eaLnBrk="1" latinLnBrk="0" hangingPunct="1">
        <a:spcBef>
          <a:spcPct val="20000"/>
        </a:spcBef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8pPr>
      <a:lvl9pPr marL="8882687" indent="-522511" algn="l" defTabSz="2090044" rtl="0" eaLnBrk="1" latinLnBrk="0" hangingPunct="1">
        <a:spcBef>
          <a:spcPct val="20000"/>
        </a:spcBef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90044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1045022" algn="l" defTabSz="2090044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2pPr>
      <a:lvl3pPr marL="2090044" algn="l" defTabSz="2090044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3135066" algn="l" defTabSz="2090044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4pPr>
      <a:lvl5pPr marL="4180088" algn="l" defTabSz="2090044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5pPr>
      <a:lvl6pPr marL="5225110" algn="l" defTabSz="2090044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6pPr>
      <a:lvl7pPr marL="6270132" algn="l" defTabSz="2090044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7pPr>
      <a:lvl8pPr marL="7315154" algn="l" defTabSz="2090044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8pPr>
      <a:lvl9pPr marL="8360176" algn="l" defTabSz="2090044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A4724A1-0918-40A0-B871-B59634CB30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998" y="3657600"/>
            <a:ext cx="5486400" cy="548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A8AACE-515B-473F-87C6-C4AC9E022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14" y="3657600"/>
            <a:ext cx="5486400" cy="5486400"/>
          </a:xfrm>
          <a:prstGeom prst="rect">
            <a:avLst/>
          </a:prstGeom>
        </p:spPr>
      </p:pic>
      <p:pic>
        <p:nvPicPr>
          <p:cNvPr id="7176" name="Picture 8" descr="C:\Users\wilsonk2\Desktop\IF 3.9.16\Tumor + Iso Ab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614" y="9230637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381000"/>
            <a:ext cx="176784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1. IVIL of B7-H3 Accumulation in Murine Mammary Glands</a:t>
            </a:r>
          </a:p>
        </p:txBody>
      </p:sp>
      <p:pic>
        <p:nvPicPr>
          <p:cNvPr id="3074" name="Picture 2" descr="C:\Users\wilsonk2\Desktop\B7-H3-ICG Paper\B7--H3-ICG No Primary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998" y="9230637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6"/>
          <p:cNvSpPr txBox="1"/>
          <p:nvPr/>
        </p:nvSpPr>
        <p:spPr>
          <a:xfrm rot="16200000">
            <a:off x="-1961525" y="11250562"/>
            <a:ext cx="54863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/>
              <a:t>Invasive Mammary</a:t>
            </a:r>
          </a:p>
          <a:p>
            <a:pPr algn="ctr"/>
            <a:r>
              <a:rPr lang="en-US" sz="4400" dirty="0"/>
              <a:t>Tumors (20X)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316200" y="368883"/>
            <a:ext cx="430151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Scale Bar =100 µm</a:t>
            </a:r>
          </a:p>
        </p:txBody>
      </p:sp>
      <p:sp>
        <p:nvSpPr>
          <p:cNvPr id="23" name="TextBox 6"/>
          <p:cNvSpPr txBox="1"/>
          <p:nvPr/>
        </p:nvSpPr>
        <p:spPr>
          <a:xfrm rot="16200000">
            <a:off x="-1961526" y="5677527"/>
            <a:ext cx="5486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/>
              <a:t>Normal Mammary </a:t>
            </a:r>
          </a:p>
          <a:p>
            <a:pPr algn="ctr"/>
            <a:r>
              <a:rPr lang="en-US" sz="4400" dirty="0"/>
              <a:t>Glands (20X)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68614" y="3657600"/>
            <a:ext cx="4293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3300"/>
                </a:solidFill>
              </a:rPr>
              <a:t>Iso-Ab</a:t>
            </a:r>
          </a:p>
          <a:p>
            <a:r>
              <a:rPr lang="en-US" sz="4000" dirty="0">
                <a:solidFill>
                  <a:srgbClr val="92D050"/>
                </a:solidFill>
              </a:rPr>
              <a:t>CD31</a:t>
            </a:r>
            <a:endParaRPr lang="en-US" sz="4000" dirty="0"/>
          </a:p>
        </p:txBody>
      </p:sp>
      <p:sp>
        <p:nvSpPr>
          <p:cNvPr id="28" name="TextBox 27"/>
          <p:cNvSpPr txBox="1"/>
          <p:nvPr/>
        </p:nvSpPr>
        <p:spPr>
          <a:xfrm>
            <a:off x="1472238" y="9230634"/>
            <a:ext cx="4293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3300"/>
                </a:solidFill>
              </a:rPr>
              <a:t>Iso-Ab</a:t>
            </a:r>
          </a:p>
          <a:p>
            <a:r>
              <a:rPr lang="en-US" sz="4000" dirty="0">
                <a:solidFill>
                  <a:srgbClr val="92D050"/>
                </a:solidFill>
              </a:rPr>
              <a:t>CD31</a:t>
            </a:r>
            <a:endParaRPr lang="en-US" sz="4000" dirty="0"/>
          </a:p>
        </p:txBody>
      </p:sp>
      <p:sp>
        <p:nvSpPr>
          <p:cNvPr id="29" name="TextBox 28"/>
          <p:cNvSpPr txBox="1"/>
          <p:nvPr/>
        </p:nvSpPr>
        <p:spPr>
          <a:xfrm>
            <a:off x="6993114" y="3657599"/>
            <a:ext cx="4293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3300"/>
                </a:solidFill>
              </a:rPr>
              <a:t>B7-H3-Ab</a:t>
            </a:r>
          </a:p>
          <a:p>
            <a:r>
              <a:rPr lang="en-US" sz="4000" dirty="0">
                <a:solidFill>
                  <a:srgbClr val="92D050"/>
                </a:solidFill>
              </a:rPr>
              <a:t>CD31</a:t>
            </a:r>
            <a:endParaRPr lang="en-US" sz="4000" dirty="0"/>
          </a:p>
        </p:txBody>
      </p:sp>
      <p:sp>
        <p:nvSpPr>
          <p:cNvPr id="30" name="TextBox 29"/>
          <p:cNvSpPr txBox="1"/>
          <p:nvPr/>
        </p:nvSpPr>
        <p:spPr>
          <a:xfrm>
            <a:off x="6990998" y="9230634"/>
            <a:ext cx="4293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3300"/>
                </a:solidFill>
              </a:rPr>
              <a:t>B7-H3-Ab</a:t>
            </a:r>
          </a:p>
          <a:p>
            <a:r>
              <a:rPr lang="en-US" sz="4000" dirty="0">
                <a:solidFill>
                  <a:srgbClr val="92D050"/>
                </a:solidFill>
              </a:rPr>
              <a:t>CD31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064D14-A65B-4FDA-AF7C-9D73F2F7D57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14" t="3324" r="165" b="19255"/>
          <a:stretch/>
        </p:blipFill>
        <p:spPr>
          <a:xfrm>
            <a:off x="12517411" y="3657600"/>
            <a:ext cx="5486400" cy="548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D70AB4-FF4B-42A8-9C75-2496477E6FA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4" t="-361" r="68" b="361"/>
          <a:stretch/>
        </p:blipFill>
        <p:spPr>
          <a:xfrm>
            <a:off x="12556958" y="9230637"/>
            <a:ext cx="5486400" cy="54864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09996ED-9AB3-4B3E-94E3-40FBFECEC77F}"/>
              </a:ext>
            </a:extLst>
          </p:cNvPr>
          <p:cNvSpPr txBox="1"/>
          <p:nvPr/>
        </p:nvSpPr>
        <p:spPr>
          <a:xfrm>
            <a:off x="12556958" y="3677281"/>
            <a:ext cx="4293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3300"/>
                </a:solidFill>
              </a:rPr>
              <a:t>B7-H3-Ab</a:t>
            </a:r>
          </a:p>
          <a:p>
            <a:r>
              <a:rPr lang="en-US" sz="4000" dirty="0">
                <a:solidFill>
                  <a:srgbClr val="92D050"/>
                </a:solidFill>
              </a:rPr>
              <a:t>CD31</a:t>
            </a:r>
            <a:endParaRPr lang="en-US" sz="4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5DE0FD-ED22-411B-9762-43B7E6867039}"/>
              </a:ext>
            </a:extLst>
          </p:cNvPr>
          <p:cNvSpPr txBox="1"/>
          <p:nvPr/>
        </p:nvSpPr>
        <p:spPr>
          <a:xfrm>
            <a:off x="12546325" y="9220200"/>
            <a:ext cx="4293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3300"/>
                </a:solidFill>
              </a:rPr>
              <a:t>B7-H3-Ab</a:t>
            </a:r>
          </a:p>
          <a:p>
            <a:r>
              <a:rPr lang="en-US" sz="4000" dirty="0">
                <a:solidFill>
                  <a:srgbClr val="92D050"/>
                </a:solidFill>
              </a:rPr>
              <a:t>CD31</a:t>
            </a:r>
            <a:endParaRPr lang="en-US" sz="4000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6566712" y="14444332"/>
            <a:ext cx="1218699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6">
            <a:extLst>
              <a:ext uri="{FF2B5EF4-FFF2-40B4-BE49-F238E27FC236}">
                <a16:creationId xmlns:a16="http://schemas.microsoft.com/office/drawing/2014/main" id="{CBBCC16B-E635-4B6B-A9EA-377C423EDC72}"/>
              </a:ext>
            </a:extLst>
          </p:cNvPr>
          <p:cNvSpPr txBox="1"/>
          <p:nvPr/>
        </p:nvSpPr>
        <p:spPr>
          <a:xfrm>
            <a:off x="1309488" y="2907840"/>
            <a:ext cx="5681509" cy="78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/>
              <a:t>IVIL Method - Isotype</a:t>
            </a: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E0AF67EB-7EDC-46B5-8E06-CCF1019F11D7}"/>
              </a:ext>
            </a:extLst>
          </p:cNvPr>
          <p:cNvSpPr txBox="1"/>
          <p:nvPr/>
        </p:nvSpPr>
        <p:spPr>
          <a:xfrm>
            <a:off x="12399850" y="2922775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/>
              <a:t>Standard IF</a:t>
            </a: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84B88C7A-5898-46B2-88A4-2B08717C5F20}"/>
              </a:ext>
            </a:extLst>
          </p:cNvPr>
          <p:cNvSpPr txBox="1"/>
          <p:nvPr/>
        </p:nvSpPr>
        <p:spPr>
          <a:xfrm>
            <a:off x="6913450" y="2922775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/>
              <a:t>IVIL Method - Specific</a:t>
            </a:r>
          </a:p>
        </p:txBody>
      </p:sp>
    </p:spTree>
    <p:extLst>
      <p:ext uri="{BB962C8B-B14F-4D97-AF65-F5344CB8AC3E}">
        <p14:creationId xmlns:p14="http://schemas.microsoft.com/office/powerpoint/2010/main" val="400054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3326</TotalTime>
  <Words>50</Words>
  <Application>Microsoft Office PowerPoint</Application>
  <PresentationFormat>Custom</PresentationFormat>
  <Paragraphs>21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Wilson</dc:creator>
  <cp:lastModifiedBy>Katheryne Wilson</cp:lastModifiedBy>
  <cp:revision>17</cp:revision>
  <dcterms:created xsi:type="dcterms:W3CDTF">2019-01-28T22:30:18Z</dcterms:created>
  <dcterms:modified xsi:type="dcterms:W3CDTF">2019-04-16T03:58:04Z</dcterms:modified>
</cp:coreProperties>
</file>