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338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2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6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3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7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2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170E-4F75-406E-8B00-B0C81CBE2C2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8A9A-C544-4421-98A8-43A37FA0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e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2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1907" y="355600"/>
            <a:ext cx="6784829" cy="5283200"/>
            <a:chOff x="811907" y="355600"/>
            <a:chExt cx="6784829" cy="52832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8390753"/>
                </p:ext>
              </p:extLst>
            </p:nvPr>
          </p:nvGraphicFramePr>
          <p:xfrm>
            <a:off x="4525232" y="3247651"/>
            <a:ext cx="3071504" cy="2350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Graph" r:id="rId3" imgW="3920760" imgH="3000960" progId="Origin95.Graph">
                    <p:embed/>
                  </p:oleObj>
                </mc:Choice>
                <mc:Fallback>
                  <p:oleObj name="Graph" r:id="rId3" imgW="3920760" imgH="30009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25232" y="3247651"/>
                          <a:ext cx="3071504" cy="23502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920943"/>
                </p:ext>
              </p:extLst>
            </p:nvPr>
          </p:nvGraphicFramePr>
          <p:xfrm>
            <a:off x="4587240" y="1396527"/>
            <a:ext cx="2804160" cy="2145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Graph" r:id="rId5" imgW="3920760" imgH="3000960" progId="Origin50.Graph">
                    <p:embed/>
                  </p:oleObj>
                </mc:Choice>
                <mc:Fallback>
                  <p:oleObj name="Graph" r:id="rId5" imgW="3920760" imgH="30009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87240" y="1396527"/>
                          <a:ext cx="2804160" cy="2145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002407" y="1600200"/>
              <a:ext cx="3493393" cy="1840227"/>
              <a:chOff x="3986863" y="216932"/>
              <a:chExt cx="4774771" cy="2667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86863" y="216932"/>
                <a:ext cx="4166082" cy="2667000"/>
                <a:chOff x="3986863" y="216932"/>
                <a:chExt cx="5562600" cy="3686391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6863" y="216932"/>
                  <a:ext cx="5562600" cy="3686391"/>
                </a:xfrm>
                <a:prstGeom prst="rect">
                  <a:avLst/>
                </a:prstGeom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5663263" y="216932"/>
                  <a:ext cx="313321" cy="3686391"/>
                </a:xfrm>
                <a:prstGeom prst="rect">
                  <a:avLst/>
                </a:prstGeom>
                <a:solidFill>
                  <a:srgbClr val="FF0000">
                    <a:alpha val="2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825063" y="216932"/>
                  <a:ext cx="474241" cy="3686391"/>
                </a:xfrm>
                <a:prstGeom prst="rect">
                  <a:avLst/>
                </a:prstGeom>
                <a:solidFill>
                  <a:srgbClr val="00B0F0">
                    <a:alpha val="2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162345" y="369332"/>
                <a:ext cx="1599289" cy="429639"/>
                <a:chOff x="7162345" y="369332"/>
                <a:chExt cx="2919437" cy="6477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2345" y="369332"/>
                  <a:ext cx="2919437" cy="647700"/>
                </a:xfrm>
                <a:prstGeom prst="rect">
                  <a:avLst/>
                </a:prstGeom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8964922" y="494171"/>
                  <a:ext cx="70567" cy="65452"/>
                </a:xfrm>
                <a:prstGeom prst="ellipse">
                  <a:avLst/>
                </a:prstGeom>
                <a:solidFill>
                  <a:srgbClr val="00B0F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269377" y="523758"/>
                  <a:ext cx="70567" cy="65452"/>
                </a:xfrm>
                <a:prstGeom prst="ellipse">
                  <a:avLst/>
                </a:prstGeom>
                <a:solidFill>
                  <a:srgbClr val="FF000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838200" y="5588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a)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1907" y="3429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768" y="1472086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3429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e)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1524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73633"/>
                </p:ext>
              </p:extLst>
            </p:nvPr>
          </p:nvGraphicFramePr>
          <p:xfrm>
            <a:off x="1002406" y="3308238"/>
            <a:ext cx="3045761" cy="233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Graph" r:id="rId9" imgW="3920760" imgH="3000960" progId="Origin50.Graph">
                    <p:embed/>
                  </p:oleObj>
                </mc:Choice>
                <mc:Fallback>
                  <p:oleObj name="Graph" r:id="rId9" imgW="3920760" imgH="30009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2406" y="3308238"/>
                          <a:ext cx="3045761" cy="233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67175"/>
                </p:ext>
              </p:extLst>
            </p:nvPr>
          </p:nvGraphicFramePr>
          <p:xfrm>
            <a:off x="1238832" y="355600"/>
            <a:ext cx="5788025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CS ChemDraw Drawing" r:id="rId11" imgW="5788099" imgH="1168335" progId="ChemDraw.Document.6.0">
                    <p:embed/>
                  </p:oleObj>
                </mc:Choice>
                <mc:Fallback>
                  <p:oleObj name="CS ChemDraw Drawing" r:id="rId11" imgW="5788099" imgH="116833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38832" y="355600"/>
                          <a:ext cx="5788025" cy="1168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/>
            <p:nvPr/>
          </p:nvSpPr>
          <p:spPr>
            <a:xfrm>
              <a:off x="4114800" y="1905000"/>
              <a:ext cx="28283" cy="29957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4191000" y="1752600"/>
              <a:ext cx="28283" cy="29957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315117" y="1752600"/>
              <a:ext cx="28283" cy="29957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267200" y="1905000"/>
              <a:ext cx="28283" cy="29957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71514" y="1600200"/>
              <a:ext cx="171686" cy="1840227"/>
            </a:xfrm>
            <a:prstGeom prst="rect">
              <a:avLst/>
            </a:prstGeom>
            <a:solidFill>
              <a:srgbClr val="FFC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799" y="1600200"/>
              <a:ext cx="152401" cy="1840227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24200" y="1600200"/>
              <a:ext cx="152401" cy="1840227"/>
            </a:xfrm>
            <a:prstGeom prst="rect">
              <a:avLst/>
            </a:prstGeom>
            <a:solidFill>
              <a:srgbClr val="7030A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696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1907" y="152400"/>
            <a:ext cx="7445474" cy="5505271"/>
            <a:chOff x="811907" y="152400"/>
            <a:chExt cx="7445474" cy="55052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352800"/>
              <a:ext cx="3019182" cy="230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589861"/>
                </p:ext>
              </p:extLst>
            </p:nvPr>
          </p:nvGraphicFramePr>
          <p:xfrm>
            <a:off x="886619" y="152400"/>
            <a:ext cx="7370762" cy="1230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CS ChemDraw Drawing" r:id="rId4" imgW="7371021" imgH="1231082" progId="ChemDraw.Document.6.0">
                    <p:embed/>
                  </p:oleObj>
                </mc:Choice>
                <mc:Fallback>
                  <p:oleObj name="CS ChemDraw Drawing" r:id="rId4" imgW="7371021" imgH="12310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86619" y="152400"/>
                          <a:ext cx="7370762" cy="1230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38200" y="381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a)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1907" y="347555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2579" y="13716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5800" y="3534975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168574"/>
                </p:ext>
              </p:extLst>
            </p:nvPr>
          </p:nvGraphicFramePr>
          <p:xfrm>
            <a:off x="4858986" y="3355769"/>
            <a:ext cx="3008305" cy="230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Graph" r:id="rId6" imgW="3920760" imgH="3000960" progId="Origin50.Graph">
                    <p:embed/>
                  </p:oleObj>
                </mc:Choice>
                <mc:Fallback>
                  <p:oleObj name="Graph" r:id="rId6" imgW="3920760" imgH="30009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58986" y="3355769"/>
                          <a:ext cx="3008305" cy="23019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507044"/>
              <a:ext cx="2986209" cy="196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354115" y="1507044"/>
              <a:ext cx="114731" cy="1952547"/>
            </a:xfrm>
            <a:prstGeom prst="rect">
              <a:avLst/>
            </a:prstGeom>
            <a:solidFill>
              <a:srgbClr val="00B0F0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8539" y="1507044"/>
              <a:ext cx="165261" cy="1952547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164008"/>
                </p:ext>
              </p:extLst>
            </p:nvPr>
          </p:nvGraphicFramePr>
          <p:xfrm>
            <a:off x="4648199" y="1603992"/>
            <a:ext cx="1627427" cy="453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CS ChemDraw Drawing" r:id="rId9" imgW="3094517" imgH="862111" progId="ChemDraw.Document.6.0">
                    <p:embed/>
                  </p:oleObj>
                </mc:Choice>
                <mc:Fallback>
                  <p:oleObj name="CS ChemDraw Drawing" r:id="rId9" imgW="3094517" imgH="86211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48199" y="1603992"/>
                          <a:ext cx="1627427" cy="453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3"/>
            <p:cNvSpPr/>
            <p:nvPr/>
          </p:nvSpPr>
          <p:spPr>
            <a:xfrm>
              <a:off x="5105400" y="1550279"/>
              <a:ext cx="45719" cy="499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715000" y="1778879"/>
              <a:ext cx="45719" cy="4992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059681" y="1981200"/>
              <a:ext cx="45719" cy="499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135881" y="1931279"/>
              <a:ext cx="45719" cy="49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867400" y="1778879"/>
              <a:ext cx="45719" cy="4992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050281" y="1778879"/>
              <a:ext cx="45719" cy="499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974081" y="1931279"/>
              <a:ext cx="45719" cy="499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1931279"/>
              <a:ext cx="45719" cy="499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0539" y="1524000"/>
              <a:ext cx="165261" cy="1952547"/>
            </a:xfrm>
            <a:prstGeom prst="rect">
              <a:avLst/>
            </a:prstGeom>
            <a:solidFill>
              <a:srgbClr val="FFC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2133600"/>
              <a:ext cx="165261" cy="1342947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37261" y="2133600"/>
              <a:ext cx="152400" cy="1342947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89661" y="2133600"/>
              <a:ext cx="152400" cy="1342947"/>
            </a:xfrm>
            <a:prstGeom prst="rect">
              <a:avLst/>
            </a:prstGeom>
            <a:solidFill>
              <a:srgbClr val="7030A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2539" y="2133600"/>
              <a:ext cx="241461" cy="1342947"/>
            </a:xfrm>
            <a:prstGeom prst="rect">
              <a:avLst/>
            </a:prstGeom>
            <a:solidFill>
              <a:schemeClr val="bg1">
                <a:lumMod val="75000"/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1507044"/>
              <a:ext cx="534715" cy="68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436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304800"/>
            <a:ext cx="8224837" cy="5257800"/>
            <a:chOff x="304800" y="304800"/>
            <a:chExt cx="8224837" cy="52578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0244274"/>
                </p:ext>
              </p:extLst>
            </p:nvPr>
          </p:nvGraphicFramePr>
          <p:xfrm>
            <a:off x="614362" y="304800"/>
            <a:ext cx="7915275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CS ChemDraw Drawing" r:id="rId3" imgW="7915497" imgH="1125472" progId="ChemDraw.Document.6.0">
                    <p:embed/>
                  </p:oleObj>
                </mc:Choice>
                <mc:Fallback>
                  <p:oleObj name="CS ChemDraw Drawing" r:id="rId3" imgW="7915497" imgH="112547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4362" y="304800"/>
                          <a:ext cx="7915275" cy="1125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734780"/>
                </p:ext>
              </p:extLst>
            </p:nvPr>
          </p:nvGraphicFramePr>
          <p:xfrm>
            <a:off x="4615140" y="2971800"/>
            <a:ext cx="3385860" cy="259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Graph" r:id="rId5" imgW="3920760" imgH="3000960" progId="Origin95.Graph">
                    <p:embed/>
                  </p:oleObj>
                </mc:Choice>
                <mc:Fallback>
                  <p:oleObj name="Graph" r:id="rId5" imgW="3920760" imgH="30009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15140" y="2971800"/>
                          <a:ext cx="3385860" cy="2590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929331"/>
                </p:ext>
              </p:extLst>
            </p:nvPr>
          </p:nvGraphicFramePr>
          <p:xfrm>
            <a:off x="1142748" y="2995133"/>
            <a:ext cx="3353052" cy="2565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Graph" r:id="rId7" imgW="3920760" imgH="3000960" progId="Origin95.Graph">
                    <p:embed/>
                  </p:oleObj>
                </mc:Choice>
                <mc:Fallback>
                  <p:oleObj name="Graph" r:id="rId7" imgW="3920760" imgH="30009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2748" y="2995133"/>
                          <a:ext cx="3353052" cy="25656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1" t="4762" r="16952"/>
            <a:stretch/>
          </p:blipFill>
          <p:spPr bwMode="auto">
            <a:xfrm>
              <a:off x="2895600" y="1435890"/>
              <a:ext cx="3082607" cy="176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105400" y="1622347"/>
              <a:ext cx="45719" cy="49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1622346"/>
              <a:ext cx="45719" cy="499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67400" y="1778879"/>
              <a:ext cx="45719" cy="4992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8139" y="1532371"/>
              <a:ext cx="153261" cy="1571547"/>
            </a:xfrm>
            <a:prstGeom prst="rect">
              <a:avLst/>
            </a:prstGeom>
            <a:solidFill>
              <a:srgbClr val="00B0F0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3456" y="1524000"/>
              <a:ext cx="363744" cy="1571547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6739" y="1532208"/>
              <a:ext cx="153261" cy="1571547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014441"/>
                </p:ext>
              </p:extLst>
            </p:nvPr>
          </p:nvGraphicFramePr>
          <p:xfrm>
            <a:off x="4800600" y="1672268"/>
            <a:ext cx="1524000" cy="37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CS ChemDraw Drawing" r:id="rId10" imgW="3514060" imgH="856366" progId="ChemDraw.Document.6.0">
                    <p:embed/>
                  </p:oleObj>
                </mc:Choice>
                <mc:Fallback>
                  <p:oleObj name="CS ChemDraw Drawing" r:id="rId10" imgW="3514060" imgH="85636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00600" y="1672268"/>
                          <a:ext cx="1524000" cy="3710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304800" y="381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a)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1748" y="347555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c)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8400" y="1456807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6790" y="347555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d)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6230" y="1524000"/>
              <a:ext cx="76631" cy="1571547"/>
            </a:xfrm>
            <a:prstGeom prst="rect">
              <a:avLst/>
            </a:prstGeom>
            <a:solidFill>
              <a:srgbClr val="FFC000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46320" y="2133600"/>
              <a:ext cx="182880" cy="961947"/>
            </a:xfrm>
            <a:prstGeom prst="rect">
              <a:avLst/>
            </a:prstGeom>
            <a:solidFill>
              <a:srgbClr val="FFFF00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4456" y="1524000"/>
              <a:ext cx="211774" cy="1571547"/>
            </a:xfrm>
            <a:prstGeom prst="rect">
              <a:avLst/>
            </a:prstGeom>
            <a:solidFill>
              <a:srgbClr val="00206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2133600"/>
              <a:ext cx="121919" cy="961947"/>
            </a:xfrm>
            <a:prstGeom prst="rect">
              <a:avLst/>
            </a:prstGeom>
            <a:solidFill>
              <a:srgbClr val="7030A0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8281" y="2133600"/>
              <a:ext cx="167638" cy="961947"/>
            </a:xfrm>
            <a:prstGeom prst="rect">
              <a:avLst/>
            </a:prstGeom>
            <a:solidFill>
              <a:schemeClr val="bg2">
                <a:lumMod val="50000"/>
                <a:alpha val="2470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135881" y="1905000"/>
              <a:ext cx="45719" cy="499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334000" y="1981200"/>
              <a:ext cx="45719" cy="499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008879" y="1778879"/>
              <a:ext cx="45719" cy="4992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49340" y="1774238"/>
              <a:ext cx="45719" cy="499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080762" y="1954859"/>
              <a:ext cx="45719" cy="499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5929951" y="1954860"/>
              <a:ext cx="45719" cy="499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47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192" y="827836"/>
            <a:ext cx="6614600" cy="2194560"/>
            <a:chOff x="502192" y="827836"/>
            <a:chExt cx="6614600" cy="2194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4" y="827836"/>
              <a:ext cx="2194560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95"/>
            <a:stretch/>
          </p:blipFill>
          <p:spPr>
            <a:xfrm>
              <a:off x="2667000" y="827836"/>
              <a:ext cx="2215551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609600" y="2819400"/>
              <a:ext cx="6096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02192" y="8278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a)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4490" y="82783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b)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11"/>
            <a:stretch/>
          </p:blipFill>
          <p:spPr>
            <a:xfrm>
              <a:off x="4882551" y="827836"/>
              <a:ext cx="2234241" cy="21880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876800" y="8278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</a:t>
              </a:r>
              <a:r>
                <a:rPr lang="en-GB" dirty="0" smtClean="0">
                  <a:solidFill>
                    <a:schemeClr val="bg1"/>
                  </a:solidFill>
                </a:rPr>
                <a:t>)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7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257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5: a) scheme depicting the sonication and living CDSA of </a:t>
            </a:r>
            <a:r>
              <a:rPr lang="en-GB" dirty="0"/>
              <a:t> </a:t>
            </a:r>
            <a:r>
              <a:rPr lang="en-GB" dirty="0" smtClean="0"/>
              <a:t>the triblock copolymer, b-g) TEM images of the living CDSA up to 500 nm, h) the properties of the particles and </a:t>
            </a:r>
            <a:r>
              <a:rPr lang="en-GB" dirty="0" err="1" smtClean="0"/>
              <a:t>i</a:t>
            </a:r>
            <a:r>
              <a:rPr lang="en-GB" dirty="0" smtClean="0"/>
              <a:t>) the relationship between the average length of the micelles and seed/unimer mass ratio. Figure reproduced by from 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7" y="609600"/>
            <a:ext cx="817357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5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956259"/>
            <a:ext cx="8458200" cy="5682071"/>
            <a:chOff x="457200" y="956259"/>
            <a:chExt cx="8458200" cy="5682071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5715000"/>
              <a:ext cx="845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Figure 6: TEM images of structures a) formed by CDSA of a triblock copolymer with a low molecular weight shoulder, b) formed by the incorrect sonication of long cylinders and c) formed by the addition of a high volume of common solvent to the seed dispersion.</a:t>
              </a:r>
              <a:endParaRPr lang="en-GB" dirty="0"/>
            </a:p>
          </p:txBody>
        </p:sp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704" y="976387"/>
              <a:ext cx="2209800" cy="21993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65"/>
            <a:stretch/>
          </p:blipFill>
          <p:spPr>
            <a:xfrm>
              <a:off x="2677840" y="976387"/>
              <a:ext cx="2219864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76387"/>
              <a:ext cx="2207700" cy="21945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" y="100226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a)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4900" y="9562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b)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7704" y="9562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</a:t>
              </a:r>
              <a:r>
                <a:rPr lang="en-GB" dirty="0" smtClean="0">
                  <a:solidFill>
                    <a:schemeClr val="bg1"/>
                  </a:solidFill>
                </a:rPr>
                <a:t>)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65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18225</TotalTime>
  <Words>148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Graph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</dc:creator>
  <cp:lastModifiedBy>Zachary</cp:lastModifiedBy>
  <cp:revision>34</cp:revision>
  <dcterms:created xsi:type="dcterms:W3CDTF">2019-01-15T10:52:31Z</dcterms:created>
  <dcterms:modified xsi:type="dcterms:W3CDTF">2019-03-17T17:54:27Z</dcterms:modified>
</cp:coreProperties>
</file>