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62" r:id="rId3"/>
    <p:sldId id="260" r:id="rId4"/>
    <p:sldId id="256" r:id="rId5"/>
    <p:sldId id="257" r:id="rId6"/>
    <p:sldId id="258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4920"/>
    <p:restoredTop sz="93174"/>
  </p:normalViewPr>
  <p:slideViewPr>
    <p:cSldViewPr snapToGrid="0" snapToObjects="1">
      <p:cViewPr varScale="1">
        <p:scale>
          <a:sx n="38" d="100"/>
          <a:sy n="38" d="100"/>
        </p:scale>
        <p:origin x="200" y="13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58DE0-91CA-5B47-AE9D-0D9AA232FF09}" type="datetimeFigureOut">
              <a:rPr lang="en-US" smtClean="0"/>
              <a:t>5/1/19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7CBA7-0834-9740-9319-90AEDFF9AF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668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58DE0-91CA-5B47-AE9D-0D9AA232FF09}" type="datetimeFigureOut">
              <a:rPr lang="en-US" smtClean="0"/>
              <a:t>5/1/19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7CBA7-0834-9740-9319-90AEDFF9AF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16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58DE0-91CA-5B47-AE9D-0D9AA232FF09}" type="datetimeFigureOut">
              <a:rPr lang="en-US" smtClean="0"/>
              <a:t>5/1/19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7CBA7-0834-9740-9319-90AEDFF9AF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30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58DE0-91CA-5B47-AE9D-0D9AA232FF09}" type="datetimeFigureOut">
              <a:rPr lang="en-US" smtClean="0"/>
              <a:t>5/1/19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7CBA7-0834-9740-9319-90AEDFF9AF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448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58DE0-91CA-5B47-AE9D-0D9AA232FF09}" type="datetimeFigureOut">
              <a:rPr lang="en-US" smtClean="0"/>
              <a:t>5/1/19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7CBA7-0834-9740-9319-90AEDFF9AF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067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58DE0-91CA-5B47-AE9D-0D9AA232FF09}" type="datetimeFigureOut">
              <a:rPr lang="en-US" smtClean="0"/>
              <a:t>5/1/19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7CBA7-0834-9740-9319-90AEDFF9AF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602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58DE0-91CA-5B47-AE9D-0D9AA232FF09}" type="datetimeFigureOut">
              <a:rPr lang="en-US" smtClean="0"/>
              <a:t>5/1/19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7CBA7-0834-9740-9319-90AEDFF9AF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243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58DE0-91CA-5B47-AE9D-0D9AA232FF09}" type="datetimeFigureOut">
              <a:rPr lang="en-US" smtClean="0"/>
              <a:t>5/1/19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7CBA7-0834-9740-9319-90AEDFF9AF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479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58DE0-91CA-5B47-AE9D-0D9AA232FF09}" type="datetimeFigureOut">
              <a:rPr lang="en-US" smtClean="0"/>
              <a:t>5/1/19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7CBA7-0834-9740-9319-90AEDFF9AF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442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58DE0-91CA-5B47-AE9D-0D9AA232FF09}" type="datetimeFigureOut">
              <a:rPr lang="en-US" smtClean="0"/>
              <a:t>5/1/19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7CBA7-0834-9740-9319-90AEDFF9AF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291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58DE0-91CA-5B47-AE9D-0D9AA232FF09}" type="datetimeFigureOut">
              <a:rPr lang="en-US" smtClean="0"/>
              <a:t>5/1/19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7CBA7-0834-9740-9319-90AEDFF9AF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655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58DE0-91CA-5B47-AE9D-0D9AA232FF09}" type="datetimeFigureOut">
              <a:rPr lang="en-US" smtClean="0"/>
              <a:t>5/1/19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17CBA7-0834-9740-9319-90AEDFF9AF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239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223654"/>
            <a:ext cx="12192000" cy="1494127"/>
          </a:xfrm>
        </p:spPr>
        <p:txBody>
          <a:bodyPr>
            <a:noAutofit/>
          </a:bodyPr>
          <a:lstStyle/>
          <a:p>
            <a:r>
              <a:rPr lang="en-US" sz="4000" dirty="0">
                <a:latin typeface="Helvetica" charset="0"/>
                <a:ea typeface="Helvetica" charset="0"/>
                <a:cs typeface="Helvetica" charset="0"/>
              </a:rPr>
              <a:t>Forward Primer</a:t>
            </a:r>
            <a:br>
              <a:rPr lang="en-US" sz="4000" dirty="0">
                <a:latin typeface="Helvetica" charset="0"/>
                <a:ea typeface="Helvetica" charset="0"/>
                <a:cs typeface="Helvetica" charset="0"/>
              </a:rPr>
            </a:br>
            <a:r>
              <a:rPr lang="en-US" sz="4000" dirty="0">
                <a:latin typeface="Helvetica" charset="0"/>
                <a:ea typeface="Helvetica" charset="0"/>
                <a:cs typeface="Helvetica" charset="0"/>
              </a:rPr>
              <a:t> </a:t>
            </a:r>
            <a:br>
              <a:rPr lang="en-US" sz="4000" dirty="0">
                <a:latin typeface="Helvetica" charset="0"/>
                <a:ea typeface="Helvetica" charset="0"/>
                <a:cs typeface="Helvetica" charset="0"/>
              </a:rPr>
            </a:br>
            <a:r>
              <a:rPr lang="en-US" sz="4000" dirty="0">
                <a:latin typeface="Helvetica" charset="0"/>
                <a:ea typeface="Helvetica" charset="0"/>
                <a:cs typeface="Helvetica" charset="0"/>
              </a:rPr>
              <a:t>5’-</a:t>
            </a:r>
            <a:r>
              <a:rPr lang="en-IN" sz="4000" dirty="0">
                <a:solidFill>
                  <a:srgbClr val="FF0000"/>
                </a:solidFill>
              </a:rPr>
              <a:t>GTAATACGACTCACTATAG</a:t>
            </a:r>
            <a:r>
              <a:rPr lang="en-IN" sz="4000" dirty="0"/>
              <a:t>GGTGATCAGATTCTGATCCA</a:t>
            </a:r>
            <a:r>
              <a:rPr lang="en-US" sz="4000" dirty="0">
                <a:latin typeface="Helvetica" charset="0"/>
                <a:ea typeface="Helvetica" charset="0"/>
                <a:cs typeface="Helvetica" charset="0"/>
              </a:rPr>
              <a:t>-3’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8758E31-0438-004D-94D3-5A9D04CA6E89}"/>
              </a:ext>
            </a:extLst>
          </p:cNvPr>
          <p:cNvSpPr txBox="1"/>
          <p:nvPr/>
        </p:nvSpPr>
        <p:spPr>
          <a:xfrm>
            <a:off x="5452249" y="3717781"/>
            <a:ext cx="5357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baseline="30000" dirty="0">
                <a:latin typeface="Helvetica" charset="0"/>
                <a:ea typeface="Helvetica" charset="0"/>
                <a:cs typeface="Helvetica" charset="0"/>
              </a:rPr>
              <a:t>+1</a:t>
            </a:r>
          </a:p>
        </p:txBody>
      </p:sp>
      <p:sp>
        <p:nvSpPr>
          <p:cNvPr id="4" name="Bent Arrow 3">
            <a:extLst>
              <a:ext uri="{FF2B5EF4-FFF2-40B4-BE49-F238E27FC236}">
                <a16:creationId xmlns:a16="http://schemas.microsoft.com/office/drawing/2014/main" id="{C48BA2AB-4ED6-CC46-A85A-36D4AF5C4300}"/>
              </a:ext>
            </a:extLst>
          </p:cNvPr>
          <p:cNvSpPr/>
          <p:nvPr/>
        </p:nvSpPr>
        <p:spPr>
          <a:xfrm>
            <a:off x="5664691" y="2660073"/>
            <a:ext cx="459018" cy="352209"/>
          </a:xfrm>
          <a:prstGeom prst="ben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7291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641766"/>
            <a:ext cx="12192000" cy="1494127"/>
          </a:xfrm>
        </p:spPr>
        <p:txBody>
          <a:bodyPr>
            <a:normAutofit fontScale="90000"/>
          </a:bodyPr>
          <a:lstStyle/>
          <a:p>
            <a:r>
              <a:rPr lang="en-US" sz="4800" dirty="0">
                <a:latin typeface="Helvetica" charset="0"/>
                <a:ea typeface="Helvetica" charset="0"/>
                <a:cs typeface="Helvetica" charset="0"/>
              </a:rPr>
              <a:t>REVERSE Primer</a:t>
            </a:r>
            <a:br>
              <a:rPr lang="en-US" sz="4800" dirty="0">
                <a:latin typeface="Helvetica" charset="0"/>
                <a:ea typeface="Helvetica" charset="0"/>
                <a:cs typeface="Helvetica" charset="0"/>
              </a:rPr>
            </a:br>
            <a:r>
              <a:rPr lang="en-US" sz="4800" dirty="0">
                <a:latin typeface="Helvetica" charset="0"/>
                <a:ea typeface="Helvetica" charset="0"/>
                <a:cs typeface="Helvetica" charset="0"/>
              </a:rPr>
              <a:t> </a:t>
            </a:r>
            <a:br>
              <a:rPr lang="en-US" sz="4800" dirty="0">
                <a:latin typeface="Helvetica" charset="0"/>
                <a:ea typeface="Helvetica" charset="0"/>
                <a:cs typeface="Helvetica" charset="0"/>
              </a:rPr>
            </a:br>
            <a:r>
              <a:rPr lang="en-US" sz="4800" dirty="0">
                <a:latin typeface="Helvetica" charset="0"/>
                <a:ea typeface="Helvetica" charset="0"/>
                <a:cs typeface="Helvetica" charset="0"/>
              </a:rPr>
              <a:t>5’-</a:t>
            </a:r>
            <a:r>
              <a:rPr lang="en-IN" dirty="0"/>
              <a:t>GCGACGGATCCAAGCTTCA</a:t>
            </a:r>
            <a:r>
              <a:rPr lang="en-US" sz="4800" dirty="0">
                <a:latin typeface="Helvetica" charset="0"/>
                <a:ea typeface="Helvetica" charset="0"/>
                <a:cs typeface="Helvetica" charset="0"/>
              </a:rPr>
              <a:t>-3’ </a:t>
            </a:r>
          </a:p>
        </p:txBody>
      </p:sp>
    </p:spTree>
    <p:extLst>
      <p:ext uri="{BB962C8B-B14F-4D97-AF65-F5344CB8AC3E}">
        <p14:creationId xmlns:p14="http://schemas.microsoft.com/office/powerpoint/2010/main" val="3557447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-83128" y="2168093"/>
            <a:ext cx="12275128" cy="1655762"/>
          </a:xfrm>
        </p:spPr>
        <p:txBody>
          <a:bodyPr>
            <a:normAutofit fontScale="77500" lnSpcReduction="20000"/>
          </a:bodyPr>
          <a:lstStyle/>
          <a:p>
            <a:r>
              <a:rPr lang="en-US" sz="4400" dirty="0">
                <a:latin typeface="Helvetica" charset="0"/>
                <a:ea typeface="Helvetica" charset="0"/>
                <a:cs typeface="Helvetica" charset="0"/>
              </a:rPr>
              <a:t>RANDOM LIBRARY TEMPLATE</a:t>
            </a:r>
          </a:p>
          <a:p>
            <a:r>
              <a:rPr lang="en-US" sz="4400" dirty="0">
                <a:latin typeface="Helvetica" charset="0"/>
                <a:ea typeface="Helvetica" charset="0"/>
                <a:cs typeface="Helvetica" charset="0"/>
              </a:rPr>
              <a:t> </a:t>
            </a:r>
          </a:p>
          <a:p>
            <a:r>
              <a:rPr lang="en-US" sz="4300" dirty="0">
                <a:latin typeface="Helvetica" charset="0"/>
                <a:ea typeface="Helvetica" charset="0"/>
                <a:cs typeface="Helvetica" charset="0"/>
              </a:rPr>
              <a:t>5’-</a:t>
            </a:r>
            <a:r>
              <a:rPr lang="en-IN" sz="4300" dirty="0"/>
              <a:t>GG</a:t>
            </a:r>
            <a:r>
              <a:rPr lang="en-IN" sz="4300" dirty="0">
                <a:solidFill>
                  <a:srgbClr val="FF0000"/>
                </a:solidFill>
              </a:rPr>
              <a:t>TGATCA</a:t>
            </a:r>
            <a:r>
              <a:rPr lang="en-IN" sz="4300" dirty="0"/>
              <a:t>GATTCTGATCCA(</a:t>
            </a:r>
            <a:r>
              <a:rPr lang="en-IN" sz="4300" b="1" dirty="0"/>
              <a:t>N</a:t>
            </a:r>
            <a:r>
              <a:rPr lang="en-IN" sz="4300" b="1" baseline="-25000" dirty="0"/>
              <a:t>1</a:t>
            </a:r>
            <a:r>
              <a:rPr lang="en-IN" sz="4300" b="1" dirty="0"/>
              <a:t>…N</a:t>
            </a:r>
            <a:r>
              <a:rPr lang="en-IN" sz="4300" b="1" baseline="-25000" dirty="0"/>
              <a:t>31</a:t>
            </a:r>
            <a:r>
              <a:rPr lang="en-IN" sz="4300" dirty="0"/>
              <a:t>)TG</a:t>
            </a:r>
            <a:r>
              <a:rPr lang="en-IN" sz="4300" dirty="0">
                <a:solidFill>
                  <a:srgbClr val="FF0000"/>
                </a:solidFill>
              </a:rPr>
              <a:t>AAGCTT</a:t>
            </a:r>
            <a:r>
              <a:rPr lang="en-IN" sz="4300" dirty="0"/>
              <a:t>GGATCCGTCGC</a:t>
            </a:r>
            <a:r>
              <a:rPr lang="en-US" sz="4300" dirty="0">
                <a:latin typeface="Helvetica" charset="0"/>
                <a:ea typeface="Helvetica" charset="0"/>
                <a:cs typeface="Helvetica" charset="0"/>
              </a:rPr>
              <a:t>-3’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C3AF7C3-3C0C-744B-8C51-61051D9DD26D}"/>
              </a:ext>
            </a:extLst>
          </p:cNvPr>
          <p:cNvSpPr txBox="1"/>
          <p:nvPr/>
        </p:nvSpPr>
        <p:spPr>
          <a:xfrm>
            <a:off x="1503704" y="3699164"/>
            <a:ext cx="7841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baseline="30000" dirty="0">
                <a:latin typeface="Helvetica" charset="0"/>
                <a:ea typeface="Helvetica" charset="0"/>
                <a:cs typeface="Helvetica" charset="0"/>
              </a:rPr>
              <a:t>Bcl1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48B02E9-1FE9-A74B-97AC-B8549E948CC1}"/>
              </a:ext>
            </a:extLst>
          </p:cNvPr>
          <p:cNvSpPr txBox="1"/>
          <p:nvPr/>
        </p:nvSpPr>
        <p:spPr>
          <a:xfrm>
            <a:off x="7502716" y="3593022"/>
            <a:ext cx="10743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baseline="30000" dirty="0" err="1">
                <a:latin typeface="Helvetica" charset="0"/>
                <a:ea typeface="Helvetica" charset="0"/>
                <a:cs typeface="Helvetica" charset="0"/>
              </a:rPr>
              <a:t>HindIII</a:t>
            </a:r>
            <a:endParaRPr lang="en-US" sz="3600" i="1" baseline="30000" dirty="0">
              <a:latin typeface="Helvetica" charset="0"/>
              <a:ea typeface="Helvetica" charset="0"/>
              <a:cs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0984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786813" y="1959290"/>
            <a:ext cx="348747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cxnSpLocks/>
          </p:cNvCxnSpPr>
          <p:nvPr/>
        </p:nvCxnSpPr>
        <p:spPr>
          <a:xfrm>
            <a:off x="786813" y="1792713"/>
            <a:ext cx="348747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786813" y="2664580"/>
            <a:ext cx="348747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86813" y="3369870"/>
            <a:ext cx="348747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86813" y="4075160"/>
            <a:ext cx="348747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86813" y="4780450"/>
            <a:ext cx="348747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786813" y="5485740"/>
            <a:ext cx="348747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79996" y="1683165"/>
            <a:ext cx="4571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3’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238849" y="1665445"/>
            <a:ext cx="4571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5’</a:t>
            </a:r>
          </a:p>
        </p:txBody>
      </p:sp>
      <p:cxnSp>
        <p:nvCxnSpPr>
          <p:cNvPr id="30" name="Straight Connector 29"/>
          <p:cNvCxnSpPr/>
          <p:nvPr/>
        </p:nvCxnSpPr>
        <p:spPr>
          <a:xfrm>
            <a:off x="8038214" y="1713451"/>
            <a:ext cx="30231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8038214" y="2377177"/>
            <a:ext cx="300546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8038214" y="3040903"/>
            <a:ext cx="30090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8038214" y="3704629"/>
            <a:ext cx="299129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8038214" y="4326791"/>
            <a:ext cx="297357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8038214" y="4928171"/>
            <a:ext cx="297711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7304883" y="1478890"/>
            <a:ext cx="4571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5’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1025957" y="1461170"/>
            <a:ext cx="4571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3’</a:t>
            </a:r>
          </a:p>
        </p:txBody>
      </p:sp>
      <p:sp>
        <p:nvSpPr>
          <p:cNvPr id="50" name="Right Arrow 49"/>
          <p:cNvSpPr/>
          <p:nvPr/>
        </p:nvSpPr>
        <p:spPr>
          <a:xfrm>
            <a:off x="4997302" y="3369869"/>
            <a:ext cx="1531089" cy="538714"/>
          </a:xfrm>
          <a:prstGeom prst="rightArrow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/>
          <p:cNvCxnSpPr/>
          <p:nvPr/>
        </p:nvCxnSpPr>
        <p:spPr>
          <a:xfrm>
            <a:off x="8045140" y="5433865"/>
            <a:ext cx="297711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7748231" y="1423470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*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7755157" y="2116195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*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7762083" y="2808920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*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7769009" y="3460081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*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7775935" y="4069678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*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7782861" y="4658493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*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7789787" y="5164180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*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1010740" y="594070"/>
            <a:ext cx="37560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baseline="30000" dirty="0">
                <a:latin typeface="Helvetica" charset="0"/>
                <a:ea typeface="Helvetica" charset="0"/>
                <a:cs typeface="Helvetica" charset="0"/>
              </a:rPr>
              <a:t>RANDOM DNA LIBRARY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8264722" y="594070"/>
            <a:ext cx="22535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baseline="30000" dirty="0">
                <a:latin typeface="Helvetica" charset="0"/>
                <a:ea typeface="Helvetica" charset="0"/>
                <a:cs typeface="Helvetica" charset="0"/>
              </a:rPr>
              <a:t>RNA (POOL 0)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4514565" y="3041867"/>
            <a:ext cx="27158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baseline="30000" dirty="0">
                <a:latin typeface="Helvetica" charset="0"/>
                <a:ea typeface="Helvetica" charset="0"/>
                <a:cs typeface="Helvetica" charset="0"/>
              </a:rPr>
              <a:t>TRANSCRIPTION</a:t>
            </a:r>
          </a:p>
        </p:txBody>
      </p:sp>
      <p:cxnSp>
        <p:nvCxnSpPr>
          <p:cNvPr id="100" name="Straight Connector 99"/>
          <p:cNvCxnSpPr/>
          <p:nvPr/>
        </p:nvCxnSpPr>
        <p:spPr>
          <a:xfrm>
            <a:off x="786813" y="6032998"/>
            <a:ext cx="348747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Box 102"/>
          <p:cNvSpPr txBox="1"/>
          <p:nvPr/>
        </p:nvSpPr>
        <p:spPr>
          <a:xfrm>
            <a:off x="847077" y="1211979"/>
            <a:ext cx="6238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 7</a:t>
            </a: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DF1B00B2-19D1-114B-9B03-6698309A6618}"/>
              </a:ext>
            </a:extLst>
          </p:cNvPr>
          <p:cNvCxnSpPr>
            <a:cxnSpLocks/>
          </p:cNvCxnSpPr>
          <p:nvPr/>
        </p:nvCxnSpPr>
        <p:spPr>
          <a:xfrm>
            <a:off x="786813" y="2485443"/>
            <a:ext cx="348747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FD0FF939-A621-3547-B078-C97D8790FCEA}"/>
              </a:ext>
            </a:extLst>
          </p:cNvPr>
          <p:cNvCxnSpPr>
            <a:cxnSpLocks/>
          </p:cNvCxnSpPr>
          <p:nvPr/>
        </p:nvCxnSpPr>
        <p:spPr>
          <a:xfrm>
            <a:off x="786813" y="3198955"/>
            <a:ext cx="348747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0D0912BB-C8A5-1E4B-89DE-AA98B8DAB182}"/>
              </a:ext>
            </a:extLst>
          </p:cNvPr>
          <p:cNvCxnSpPr>
            <a:cxnSpLocks/>
          </p:cNvCxnSpPr>
          <p:nvPr/>
        </p:nvCxnSpPr>
        <p:spPr>
          <a:xfrm>
            <a:off x="786813" y="3912467"/>
            <a:ext cx="348747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4F52974B-A185-6D43-8E43-F5F95374BBCE}"/>
              </a:ext>
            </a:extLst>
          </p:cNvPr>
          <p:cNvCxnSpPr>
            <a:cxnSpLocks/>
          </p:cNvCxnSpPr>
          <p:nvPr/>
        </p:nvCxnSpPr>
        <p:spPr>
          <a:xfrm>
            <a:off x="786813" y="4605197"/>
            <a:ext cx="348747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0166FD02-0BBD-D742-8D8A-89F8247B5494}"/>
              </a:ext>
            </a:extLst>
          </p:cNvPr>
          <p:cNvCxnSpPr>
            <a:cxnSpLocks/>
          </p:cNvCxnSpPr>
          <p:nvPr/>
        </p:nvCxnSpPr>
        <p:spPr>
          <a:xfrm>
            <a:off x="786813" y="5318709"/>
            <a:ext cx="348747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36CE0251-3524-F441-9C9A-28F5E920169C}"/>
              </a:ext>
            </a:extLst>
          </p:cNvPr>
          <p:cNvCxnSpPr>
            <a:cxnSpLocks/>
          </p:cNvCxnSpPr>
          <p:nvPr/>
        </p:nvCxnSpPr>
        <p:spPr>
          <a:xfrm>
            <a:off x="786813" y="6198477"/>
            <a:ext cx="348747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70E81F88-AB76-944F-B1F5-F2E5A2264C17}"/>
              </a:ext>
            </a:extLst>
          </p:cNvPr>
          <p:cNvSpPr txBox="1"/>
          <p:nvPr/>
        </p:nvSpPr>
        <p:spPr>
          <a:xfrm>
            <a:off x="1839245" y="1744720"/>
            <a:ext cx="1657826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600" b="1" baseline="30000" dirty="0">
                <a:latin typeface="Helvetica" charset="0"/>
                <a:ea typeface="Helvetica" charset="0"/>
                <a:cs typeface="Helvetica" charset="0"/>
              </a:rPr>
              <a:t>(N</a:t>
            </a:r>
            <a:r>
              <a:rPr lang="en-US" sz="3600" b="1" baseline="-25000" dirty="0">
                <a:latin typeface="Helvetica" charset="0"/>
                <a:ea typeface="Helvetica" charset="0"/>
                <a:cs typeface="Helvetica" charset="0"/>
              </a:rPr>
              <a:t>1</a:t>
            </a:r>
            <a:r>
              <a:rPr lang="en-US" sz="3600" b="1" baseline="30000" dirty="0">
                <a:latin typeface="Helvetica" charset="0"/>
                <a:ea typeface="Helvetica" charset="0"/>
                <a:cs typeface="Helvetica" charset="0"/>
              </a:rPr>
              <a:t>…N</a:t>
            </a:r>
            <a:r>
              <a:rPr lang="en-US" sz="3600" b="1" baseline="-25000" dirty="0">
                <a:latin typeface="Helvetica" charset="0"/>
                <a:ea typeface="Helvetica" charset="0"/>
                <a:cs typeface="Helvetica" charset="0"/>
              </a:rPr>
              <a:t>31</a:t>
            </a:r>
            <a:r>
              <a:rPr lang="en-US" sz="3600" b="1" baseline="30000" dirty="0">
                <a:latin typeface="Helvetica" charset="0"/>
                <a:ea typeface="Helvetica" charset="0"/>
                <a:cs typeface="Helvetica" charset="0"/>
              </a:rPr>
              <a:t>)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0EC01398-2C49-FB44-BC5F-FBF1B3C54E4F}"/>
              </a:ext>
            </a:extLst>
          </p:cNvPr>
          <p:cNvSpPr txBox="1"/>
          <p:nvPr/>
        </p:nvSpPr>
        <p:spPr>
          <a:xfrm>
            <a:off x="8916152" y="1604431"/>
            <a:ext cx="1079078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600" b="1" baseline="30000" dirty="0">
                <a:latin typeface="Helvetica" charset="0"/>
                <a:ea typeface="Helvetica" charset="0"/>
                <a:cs typeface="Helvetica" charset="0"/>
              </a:rPr>
              <a:t>(AA ..)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7A2E8426-F042-8C45-B3A1-545B7569916E}"/>
              </a:ext>
            </a:extLst>
          </p:cNvPr>
          <p:cNvSpPr txBox="1"/>
          <p:nvPr/>
        </p:nvSpPr>
        <p:spPr>
          <a:xfrm>
            <a:off x="8943860" y="2234817"/>
            <a:ext cx="1021433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600" b="1" baseline="30000" dirty="0">
                <a:latin typeface="Helvetica" charset="0"/>
                <a:ea typeface="Helvetica" charset="0"/>
                <a:cs typeface="Helvetica" charset="0"/>
              </a:rPr>
              <a:t>(AG..)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364DF391-9D6C-3E4F-87F7-A92E35D0DF59}"/>
              </a:ext>
            </a:extLst>
          </p:cNvPr>
          <p:cNvSpPr txBox="1"/>
          <p:nvPr/>
        </p:nvSpPr>
        <p:spPr>
          <a:xfrm>
            <a:off x="8930004" y="2865203"/>
            <a:ext cx="1005403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600" b="1" baseline="30000" dirty="0">
                <a:latin typeface="Helvetica" charset="0"/>
                <a:ea typeface="Helvetica" charset="0"/>
                <a:cs typeface="Helvetica" charset="0"/>
              </a:rPr>
              <a:t>(AC..)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6A7FBB7D-E064-6F49-9FCA-F0C487EA2711}"/>
              </a:ext>
            </a:extLst>
          </p:cNvPr>
          <p:cNvSpPr txBox="1"/>
          <p:nvPr/>
        </p:nvSpPr>
        <p:spPr>
          <a:xfrm>
            <a:off x="8936930" y="3495589"/>
            <a:ext cx="1005403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600" b="1" baseline="30000" dirty="0">
                <a:latin typeface="Helvetica" charset="0"/>
                <a:ea typeface="Helvetica" charset="0"/>
                <a:cs typeface="Helvetica" charset="0"/>
              </a:rPr>
              <a:t>(AU..)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C27BC2F6-7FC9-7C46-BA21-3573FCD5C6E7}"/>
              </a:ext>
            </a:extLst>
          </p:cNvPr>
          <p:cNvSpPr txBox="1"/>
          <p:nvPr/>
        </p:nvSpPr>
        <p:spPr>
          <a:xfrm>
            <a:off x="8943856" y="4084411"/>
            <a:ext cx="1021433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600" b="1" baseline="30000" dirty="0">
                <a:latin typeface="Helvetica" charset="0"/>
                <a:ea typeface="Helvetica" charset="0"/>
                <a:cs typeface="Helvetica" charset="0"/>
              </a:rPr>
              <a:t>(GA..)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BF5D7F3A-87DD-F142-993F-ECDD1A0B409C}"/>
              </a:ext>
            </a:extLst>
          </p:cNvPr>
          <p:cNvSpPr txBox="1"/>
          <p:nvPr/>
        </p:nvSpPr>
        <p:spPr>
          <a:xfrm>
            <a:off x="8950782" y="4652451"/>
            <a:ext cx="1037463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600" b="1" baseline="30000" dirty="0">
                <a:latin typeface="Helvetica" charset="0"/>
                <a:ea typeface="Helvetica" charset="0"/>
                <a:cs typeface="Helvetica" charset="0"/>
              </a:rPr>
              <a:t>(GG..)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F22A3ECF-4FDD-4441-964F-A8D00E2A0211}"/>
              </a:ext>
            </a:extLst>
          </p:cNvPr>
          <p:cNvSpPr txBox="1"/>
          <p:nvPr/>
        </p:nvSpPr>
        <p:spPr>
          <a:xfrm>
            <a:off x="8957708" y="5282837"/>
            <a:ext cx="1021433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600" b="1" baseline="30000" dirty="0">
                <a:latin typeface="Helvetica" charset="0"/>
                <a:ea typeface="Helvetica" charset="0"/>
                <a:cs typeface="Helvetica" charset="0"/>
              </a:rPr>
              <a:t>(GC..)</a:t>
            </a:r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AC9182B5-0A16-8A4F-92A4-35E9B46696FD}"/>
              </a:ext>
            </a:extLst>
          </p:cNvPr>
          <p:cNvCxnSpPr/>
          <p:nvPr/>
        </p:nvCxnSpPr>
        <p:spPr>
          <a:xfrm>
            <a:off x="8031284" y="5960341"/>
            <a:ext cx="297711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>
            <a:extLst>
              <a:ext uri="{FF2B5EF4-FFF2-40B4-BE49-F238E27FC236}">
                <a16:creationId xmlns:a16="http://schemas.microsoft.com/office/drawing/2014/main" id="{63257072-5078-D146-AB18-05E1D891ED0E}"/>
              </a:ext>
            </a:extLst>
          </p:cNvPr>
          <p:cNvSpPr txBox="1"/>
          <p:nvPr/>
        </p:nvSpPr>
        <p:spPr>
          <a:xfrm>
            <a:off x="7775931" y="5690656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*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2083B17F-5508-FC47-A141-3A27B7B7632F}"/>
              </a:ext>
            </a:extLst>
          </p:cNvPr>
          <p:cNvSpPr txBox="1"/>
          <p:nvPr/>
        </p:nvSpPr>
        <p:spPr>
          <a:xfrm>
            <a:off x="8943852" y="5809313"/>
            <a:ext cx="1021433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600" b="1" baseline="30000" dirty="0">
                <a:latin typeface="Helvetica" charset="0"/>
                <a:ea typeface="Helvetica" charset="0"/>
                <a:cs typeface="Helvetica" charset="0"/>
              </a:rPr>
              <a:t>(GU..)</a:t>
            </a:r>
          </a:p>
        </p:txBody>
      </p:sp>
    </p:spTree>
    <p:extLst>
      <p:ext uri="{BB962C8B-B14F-4D97-AF65-F5344CB8AC3E}">
        <p14:creationId xmlns:p14="http://schemas.microsoft.com/office/powerpoint/2010/main" val="260940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/>
      <p:bldP spid="50" grpId="0" animBg="1"/>
      <p:bldP spid="89" grpId="0"/>
      <p:bldP spid="90" grpId="0"/>
      <p:bldP spid="91" grpId="0"/>
      <p:bldP spid="92" grpId="0"/>
      <p:bldP spid="93" grpId="0"/>
      <p:bldP spid="94" grpId="0"/>
      <p:bldP spid="95" grpId="0"/>
      <p:bldP spid="98" grpId="0"/>
      <p:bldP spid="99" grpId="0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70" grpId="0"/>
      <p:bldP spid="7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Straight Connector 29"/>
          <p:cNvCxnSpPr/>
          <p:nvPr/>
        </p:nvCxnSpPr>
        <p:spPr>
          <a:xfrm>
            <a:off x="2572604" y="1968623"/>
            <a:ext cx="30231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2572604" y="2668129"/>
            <a:ext cx="300546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2572604" y="3373419"/>
            <a:ext cx="30090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2572604" y="4078709"/>
            <a:ext cx="299129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572604" y="4783999"/>
            <a:ext cx="297357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2572604" y="5489289"/>
            <a:ext cx="297711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1924816" y="1707013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1</a:t>
            </a:r>
          </a:p>
        </p:txBody>
      </p:sp>
      <p:sp>
        <p:nvSpPr>
          <p:cNvPr id="50" name="Right Arrow 49"/>
          <p:cNvSpPr/>
          <p:nvPr/>
        </p:nvSpPr>
        <p:spPr>
          <a:xfrm>
            <a:off x="135809" y="3369873"/>
            <a:ext cx="1531089" cy="538714"/>
          </a:xfrm>
          <a:prstGeom prst="rightArrow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1924816" y="241008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2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924816" y="3113163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3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924816" y="381623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4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924816" y="4519313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5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924816" y="522238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6</a:t>
            </a:r>
          </a:p>
        </p:txBody>
      </p:sp>
      <p:cxnSp>
        <p:nvCxnSpPr>
          <p:cNvPr id="59" name="Straight Connector 58"/>
          <p:cNvCxnSpPr/>
          <p:nvPr/>
        </p:nvCxnSpPr>
        <p:spPr>
          <a:xfrm>
            <a:off x="2572604" y="6036547"/>
            <a:ext cx="297711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Oval 60"/>
          <p:cNvSpPr/>
          <p:nvPr/>
        </p:nvSpPr>
        <p:spPr>
          <a:xfrm>
            <a:off x="4075547" y="3768761"/>
            <a:ext cx="337127" cy="22262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4394203" y="3772081"/>
            <a:ext cx="696264" cy="22623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1924816" y="5748864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7</a:t>
            </a:r>
          </a:p>
        </p:txBody>
      </p:sp>
      <p:sp>
        <p:nvSpPr>
          <p:cNvPr id="68" name="Right Arrow 67"/>
          <p:cNvSpPr/>
          <p:nvPr/>
        </p:nvSpPr>
        <p:spPr>
          <a:xfrm>
            <a:off x="5920086" y="3376799"/>
            <a:ext cx="1531089" cy="538714"/>
          </a:xfrm>
          <a:prstGeom prst="rightArrow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4" name="Straight Connector 73"/>
          <p:cNvCxnSpPr/>
          <p:nvPr/>
        </p:nvCxnSpPr>
        <p:spPr>
          <a:xfrm>
            <a:off x="8758666" y="4085635"/>
            <a:ext cx="299129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8239274" y="3823164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4</a:t>
            </a:r>
          </a:p>
        </p:txBody>
      </p:sp>
      <p:sp>
        <p:nvSpPr>
          <p:cNvPr id="90" name="Oval 89"/>
          <p:cNvSpPr/>
          <p:nvPr/>
        </p:nvSpPr>
        <p:spPr>
          <a:xfrm>
            <a:off x="10275460" y="3775687"/>
            <a:ext cx="337127" cy="22262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Oval 90"/>
          <p:cNvSpPr/>
          <p:nvPr/>
        </p:nvSpPr>
        <p:spPr>
          <a:xfrm>
            <a:off x="10594116" y="3779007"/>
            <a:ext cx="696264" cy="22623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TextBox 97"/>
          <p:cNvSpPr txBox="1"/>
          <p:nvPr/>
        </p:nvSpPr>
        <p:spPr>
          <a:xfrm>
            <a:off x="8475593" y="3834161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*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2289161" y="1713130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*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2289161" y="244741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*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2289161" y="3181708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*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2289161" y="3874433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*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2289161" y="4567158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*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2289161" y="5259883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*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2289161" y="580713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*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3192832" y="573288"/>
            <a:ext cx="11812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baseline="30000" dirty="0">
                <a:latin typeface="Helvetica" charset="0"/>
                <a:ea typeface="Helvetica" charset="0"/>
                <a:cs typeface="Helvetica" charset="0"/>
              </a:rPr>
              <a:t>TOTAL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9553199" y="573288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baseline="30000" dirty="0">
                <a:latin typeface="Helvetica" charset="0"/>
                <a:ea typeface="Helvetica" charset="0"/>
                <a:cs typeface="Helvetica" charset="0"/>
              </a:rPr>
              <a:t>BOUND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102581" y="3041776"/>
            <a:ext cx="155202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baseline="30000" dirty="0">
                <a:latin typeface="Helvetica" charset="0"/>
                <a:ea typeface="Helvetica" charset="0"/>
                <a:cs typeface="Helvetica" charset="0"/>
              </a:rPr>
              <a:t>PROTEIN</a:t>
            </a:r>
          </a:p>
          <a:p>
            <a:endParaRPr lang="en-US" sz="3600" b="1" baseline="30000" dirty="0">
              <a:latin typeface="Helvetica" charset="0"/>
              <a:ea typeface="Helvetica" charset="0"/>
              <a:cs typeface="Helvetica" charset="0"/>
            </a:endParaRPr>
          </a:p>
          <a:p>
            <a:endParaRPr lang="en-US" sz="3600" b="1" baseline="30000" dirty="0">
              <a:latin typeface="Helvetica" charset="0"/>
              <a:ea typeface="Helvetica" charset="0"/>
              <a:cs typeface="Helvetica" charset="0"/>
            </a:endParaRPr>
          </a:p>
          <a:p>
            <a:r>
              <a:rPr lang="en-US" sz="3600" b="1" baseline="30000" dirty="0">
                <a:latin typeface="Helvetica" charset="0"/>
                <a:ea typeface="Helvetica" charset="0"/>
                <a:cs typeface="Helvetica" charset="0"/>
              </a:rPr>
              <a:t>BINDING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5840833" y="2981653"/>
            <a:ext cx="21723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baseline="30000" dirty="0">
                <a:latin typeface="Helvetica" charset="0"/>
                <a:ea typeface="Helvetica" charset="0"/>
                <a:cs typeface="Helvetica" charset="0"/>
              </a:rPr>
              <a:t>FILTERATION</a:t>
            </a:r>
          </a:p>
        </p:txBody>
      </p: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88C1ADB1-DF5C-FC4A-83BC-33B56995A869}"/>
              </a:ext>
            </a:extLst>
          </p:cNvPr>
          <p:cNvCxnSpPr/>
          <p:nvPr/>
        </p:nvCxnSpPr>
        <p:spPr>
          <a:xfrm>
            <a:off x="8758666" y="4862692"/>
            <a:ext cx="299129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1E7FB9D1-45B3-D441-A101-EF07CDF22F77}"/>
              </a:ext>
            </a:extLst>
          </p:cNvPr>
          <p:cNvSpPr txBox="1"/>
          <p:nvPr/>
        </p:nvSpPr>
        <p:spPr>
          <a:xfrm>
            <a:off x="8475593" y="4638911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*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6CD1C443-DA97-064B-A12E-99C30888C9EF}"/>
              </a:ext>
            </a:extLst>
          </p:cNvPr>
          <p:cNvSpPr txBox="1"/>
          <p:nvPr/>
        </p:nvSpPr>
        <p:spPr>
          <a:xfrm>
            <a:off x="9759216" y="4346936"/>
            <a:ext cx="3642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baseline="30000" dirty="0">
                <a:latin typeface="Helvetica" charset="0"/>
                <a:ea typeface="Helvetica" charset="0"/>
                <a:cs typeface="Helvetica" charset="0"/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495034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animBg="1"/>
      <p:bldP spid="83" grpId="0"/>
      <p:bldP spid="90" grpId="0" animBg="1"/>
      <p:bldP spid="91" grpId="0" animBg="1"/>
      <p:bldP spid="98" grpId="0"/>
      <p:bldP spid="110" grpId="0"/>
      <p:bldP spid="112" grpId="0"/>
      <p:bldP spid="7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ight Arrow 49"/>
          <p:cNvSpPr/>
          <p:nvPr/>
        </p:nvSpPr>
        <p:spPr>
          <a:xfrm>
            <a:off x="474479" y="3390651"/>
            <a:ext cx="1531089" cy="538714"/>
          </a:xfrm>
          <a:prstGeom prst="rightArrow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extBox 75"/>
          <p:cNvSpPr txBox="1"/>
          <p:nvPr/>
        </p:nvSpPr>
        <p:spPr>
          <a:xfrm>
            <a:off x="524379" y="3062554"/>
            <a:ext cx="15343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baseline="30000" dirty="0">
                <a:latin typeface="Helvetica" charset="0"/>
                <a:ea typeface="Helvetica" charset="0"/>
                <a:cs typeface="Helvetica" charset="0"/>
              </a:rPr>
              <a:t>AMPLIFY</a:t>
            </a: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2A3D7351-206D-B445-8409-DF5A85704E6F}"/>
              </a:ext>
            </a:extLst>
          </p:cNvPr>
          <p:cNvCxnSpPr/>
          <p:nvPr/>
        </p:nvCxnSpPr>
        <p:spPr>
          <a:xfrm>
            <a:off x="2876641" y="3088105"/>
            <a:ext cx="299129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1D695096-84C9-6F4A-8FA9-90391CB2BEEE}"/>
              </a:ext>
            </a:extLst>
          </p:cNvPr>
          <p:cNvSpPr txBox="1"/>
          <p:nvPr/>
        </p:nvSpPr>
        <p:spPr>
          <a:xfrm>
            <a:off x="2343398" y="2825634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4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45FEF8E1-8E1C-B645-8200-EFF31A0CC5B6}"/>
              </a:ext>
            </a:extLst>
          </p:cNvPr>
          <p:cNvSpPr txBox="1"/>
          <p:nvPr/>
        </p:nvSpPr>
        <p:spPr>
          <a:xfrm>
            <a:off x="2579717" y="2836631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*</a:t>
            </a: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C0D378C7-0C22-1A41-8FEC-74DC2B83B382}"/>
              </a:ext>
            </a:extLst>
          </p:cNvPr>
          <p:cNvCxnSpPr/>
          <p:nvPr/>
        </p:nvCxnSpPr>
        <p:spPr>
          <a:xfrm>
            <a:off x="2876641" y="3531453"/>
            <a:ext cx="299129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06E60949-9125-F942-9A8C-2967A7F4012B}"/>
              </a:ext>
            </a:extLst>
          </p:cNvPr>
          <p:cNvSpPr txBox="1"/>
          <p:nvPr/>
        </p:nvSpPr>
        <p:spPr>
          <a:xfrm>
            <a:off x="2343398" y="3268982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4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AD5D4F34-5505-1C49-ADF8-B3DA289B6425}"/>
              </a:ext>
            </a:extLst>
          </p:cNvPr>
          <p:cNvSpPr txBox="1"/>
          <p:nvPr/>
        </p:nvSpPr>
        <p:spPr>
          <a:xfrm>
            <a:off x="2579717" y="327997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*</a:t>
            </a: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34D29BA8-5D6F-B64B-A503-BFFA9B558D7D}"/>
              </a:ext>
            </a:extLst>
          </p:cNvPr>
          <p:cNvCxnSpPr/>
          <p:nvPr/>
        </p:nvCxnSpPr>
        <p:spPr>
          <a:xfrm>
            <a:off x="2876641" y="3974801"/>
            <a:ext cx="299129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71C1DE3D-5D73-7A4B-A0C9-D3C9F9BF8C77}"/>
              </a:ext>
            </a:extLst>
          </p:cNvPr>
          <p:cNvSpPr txBox="1"/>
          <p:nvPr/>
        </p:nvSpPr>
        <p:spPr>
          <a:xfrm>
            <a:off x="2343398" y="371233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4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9B3C2992-F59A-A04C-90AB-2140086647DE}"/>
              </a:ext>
            </a:extLst>
          </p:cNvPr>
          <p:cNvSpPr txBox="1"/>
          <p:nvPr/>
        </p:nvSpPr>
        <p:spPr>
          <a:xfrm>
            <a:off x="2579717" y="3723327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*</a:t>
            </a:r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B7471336-1D81-354D-9A12-BF0197486CDC}"/>
              </a:ext>
            </a:extLst>
          </p:cNvPr>
          <p:cNvCxnSpPr/>
          <p:nvPr/>
        </p:nvCxnSpPr>
        <p:spPr>
          <a:xfrm>
            <a:off x="2876641" y="4418149"/>
            <a:ext cx="299129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39D55F9E-F657-5045-AC1A-AD858CBCE4BB}"/>
              </a:ext>
            </a:extLst>
          </p:cNvPr>
          <p:cNvSpPr txBox="1"/>
          <p:nvPr/>
        </p:nvSpPr>
        <p:spPr>
          <a:xfrm>
            <a:off x="2343398" y="415567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4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8EE04C45-2FFC-124F-A8DB-ECE515EEF837}"/>
              </a:ext>
            </a:extLst>
          </p:cNvPr>
          <p:cNvSpPr txBox="1"/>
          <p:nvPr/>
        </p:nvSpPr>
        <p:spPr>
          <a:xfrm>
            <a:off x="2579717" y="4166675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*</a:t>
            </a:r>
          </a:p>
        </p:txBody>
      </p:sp>
      <p:sp>
        <p:nvSpPr>
          <p:cNvPr id="71" name="Right Arrow 70">
            <a:extLst>
              <a:ext uri="{FF2B5EF4-FFF2-40B4-BE49-F238E27FC236}">
                <a16:creationId xmlns:a16="http://schemas.microsoft.com/office/drawing/2014/main" id="{8AB211D8-2728-8448-835E-AFE8E757E77D}"/>
              </a:ext>
            </a:extLst>
          </p:cNvPr>
          <p:cNvSpPr/>
          <p:nvPr/>
        </p:nvSpPr>
        <p:spPr>
          <a:xfrm>
            <a:off x="6715947" y="3397577"/>
            <a:ext cx="1531089" cy="538714"/>
          </a:xfrm>
          <a:prstGeom prst="rightArrow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928B0960-36E0-CC4E-9864-75D4FCD5AADE}"/>
              </a:ext>
            </a:extLst>
          </p:cNvPr>
          <p:cNvSpPr txBox="1"/>
          <p:nvPr/>
        </p:nvSpPr>
        <p:spPr>
          <a:xfrm>
            <a:off x="6765847" y="3069480"/>
            <a:ext cx="1410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baseline="30000" dirty="0">
                <a:latin typeface="Helvetica" charset="0"/>
                <a:ea typeface="Helvetica" charset="0"/>
                <a:cs typeface="Helvetica" charset="0"/>
              </a:rPr>
              <a:t>REPEAT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B164C02B-3249-2B4D-984E-FF7B2247931E}"/>
              </a:ext>
            </a:extLst>
          </p:cNvPr>
          <p:cNvSpPr txBox="1"/>
          <p:nvPr/>
        </p:nvSpPr>
        <p:spPr>
          <a:xfrm>
            <a:off x="8747047" y="3362020"/>
            <a:ext cx="257128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baseline="30000" dirty="0">
                <a:latin typeface="Helvetica" charset="0"/>
                <a:ea typeface="Helvetica" charset="0"/>
                <a:cs typeface="Helvetica" charset="0"/>
              </a:rPr>
              <a:t>BINDING</a:t>
            </a:r>
          </a:p>
          <a:p>
            <a:r>
              <a:rPr lang="en-US" sz="3600" b="1" baseline="30000" dirty="0">
                <a:latin typeface="Helvetica" charset="0"/>
                <a:ea typeface="Helvetica" charset="0"/>
                <a:cs typeface="Helvetica" charset="0"/>
              </a:rPr>
              <a:t>AMPLIFICATION</a:t>
            </a:r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49BF9EB7-5F7C-5044-9A73-7B60A7E2FE6D}"/>
              </a:ext>
            </a:extLst>
          </p:cNvPr>
          <p:cNvCxnSpPr/>
          <p:nvPr/>
        </p:nvCxnSpPr>
        <p:spPr>
          <a:xfrm>
            <a:off x="2876641" y="5290985"/>
            <a:ext cx="299129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AAB2A6F3-0B0B-4E4B-A66F-50714DEB21EF}"/>
              </a:ext>
            </a:extLst>
          </p:cNvPr>
          <p:cNvCxnSpPr/>
          <p:nvPr/>
        </p:nvCxnSpPr>
        <p:spPr>
          <a:xfrm>
            <a:off x="2876641" y="5734333"/>
            <a:ext cx="299129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>
            <a:extLst>
              <a:ext uri="{FF2B5EF4-FFF2-40B4-BE49-F238E27FC236}">
                <a16:creationId xmlns:a16="http://schemas.microsoft.com/office/drawing/2014/main" id="{088D5503-4030-0C4F-9F09-FF077F05D91B}"/>
              </a:ext>
            </a:extLst>
          </p:cNvPr>
          <p:cNvSpPr txBox="1"/>
          <p:nvPr/>
        </p:nvSpPr>
        <p:spPr>
          <a:xfrm>
            <a:off x="2579717" y="54828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*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78CC3BA6-00D0-BE43-B32A-76F1D87FAFA7}"/>
              </a:ext>
            </a:extLst>
          </p:cNvPr>
          <p:cNvSpPr txBox="1"/>
          <p:nvPr/>
        </p:nvSpPr>
        <p:spPr>
          <a:xfrm>
            <a:off x="2579717" y="506720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*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0D53724A-54B2-8B40-B4CD-84B83F33CEDB}"/>
              </a:ext>
            </a:extLst>
          </p:cNvPr>
          <p:cNvSpPr txBox="1"/>
          <p:nvPr/>
        </p:nvSpPr>
        <p:spPr>
          <a:xfrm>
            <a:off x="3918747" y="4775229"/>
            <a:ext cx="3642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baseline="30000" dirty="0">
                <a:latin typeface="Helvetica" charset="0"/>
                <a:ea typeface="Helvetica" charset="0"/>
                <a:cs typeface="Helvetica" charset="0"/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280016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52" grpId="0"/>
      <p:bldP spid="54" grpId="0"/>
      <p:bldP spid="57" grpId="0"/>
      <p:bldP spid="60" grpId="0"/>
      <p:bldP spid="63" grpId="0"/>
      <p:bldP spid="65" grpId="0"/>
      <p:bldP spid="70" grpId="0"/>
      <p:bldP spid="86" grpId="0"/>
      <p:bldP spid="8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656876" y="2613084"/>
            <a:ext cx="3307501" cy="3441352"/>
          </a:xfrm>
          <a:prstGeom prst="rect">
            <a:avLst/>
          </a:prstGeom>
          <a:solidFill>
            <a:schemeClr val="bg2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888061" y="2016744"/>
            <a:ext cx="12402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Arial" charset="0"/>
                <a:ea typeface="Arial" charset="0"/>
                <a:cs typeface="Arial" charset="0"/>
              </a:rPr>
              <a:t>G    A</a:t>
            </a:r>
          </a:p>
        </p:txBody>
      </p:sp>
      <p:sp>
        <p:nvSpPr>
          <p:cNvPr id="3" name="Rectangle 2"/>
          <p:cNvSpPr/>
          <p:nvPr/>
        </p:nvSpPr>
        <p:spPr>
          <a:xfrm>
            <a:off x="5281302" y="3231210"/>
            <a:ext cx="556591" cy="20713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2836264" y="5185890"/>
            <a:ext cx="556591" cy="20713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281302" y="3619444"/>
            <a:ext cx="556591" cy="20713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329543" y="5101899"/>
            <a:ext cx="3273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latin typeface="Arial" charset="0"/>
                <a:ea typeface="Arial" charset="0"/>
                <a:cs typeface="Arial" charset="0"/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313177" y="4722628"/>
            <a:ext cx="3273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latin typeface="Arial" charset="0"/>
                <a:ea typeface="Arial" charset="0"/>
                <a:cs typeface="Arial" charset="0"/>
              </a:rPr>
              <a:t>3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329543" y="4323479"/>
            <a:ext cx="3273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latin typeface="Arial" charset="0"/>
                <a:ea typeface="Arial" charset="0"/>
                <a:cs typeface="Arial" charset="0"/>
              </a:rPr>
              <a:t>4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329543" y="3928357"/>
            <a:ext cx="3273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latin typeface="Arial" charset="0"/>
                <a:ea typeface="Arial" charset="0"/>
                <a:cs typeface="Arial" charset="0"/>
              </a:rPr>
              <a:t>5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329543" y="3529208"/>
            <a:ext cx="3273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latin typeface="Arial" charset="0"/>
                <a:ea typeface="Arial" charset="0"/>
                <a:cs typeface="Arial" charset="0"/>
              </a:rPr>
              <a:t>6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329543" y="3152369"/>
            <a:ext cx="3273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latin typeface="Arial" charset="0"/>
                <a:ea typeface="Arial" charset="0"/>
                <a:cs typeface="Arial" charset="0"/>
              </a:rPr>
              <a:t>7</a:t>
            </a:r>
          </a:p>
        </p:txBody>
      </p:sp>
      <p:sp>
        <p:nvSpPr>
          <p:cNvPr id="36" name="Rectangle 35"/>
          <p:cNvSpPr/>
          <p:nvPr/>
        </p:nvSpPr>
        <p:spPr>
          <a:xfrm>
            <a:off x="2313177" y="2763758"/>
            <a:ext cx="3273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latin typeface="Arial" charset="0"/>
                <a:ea typeface="Arial" charset="0"/>
                <a:cs typeface="Arial" charset="0"/>
              </a:rPr>
              <a:t>8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267427" y="3212097"/>
            <a:ext cx="1531089" cy="538714"/>
          </a:xfrm>
          <a:prstGeom prst="rightArrow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109507" y="2884000"/>
            <a:ext cx="191270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baseline="30000" dirty="0">
                <a:latin typeface="Helvetica" charset="0"/>
                <a:ea typeface="Helvetica" charset="0"/>
                <a:cs typeface="Helvetica" charset="0"/>
              </a:rPr>
              <a:t>CLONE</a:t>
            </a:r>
          </a:p>
          <a:p>
            <a:endParaRPr lang="en-US" sz="3600" b="1" baseline="30000" dirty="0">
              <a:latin typeface="Helvetica" charset="0"/>
              <a:ea typeface="Helvetica" charset="0"/>
              <a:cs typeface="Helvetica" charset="0"/>
            </a:endParaRPr>
          </a:p>
          <a:p>
            <a:endParaRPr lang="en-US" sz="3600" b="1" baseline="30000" dirty="0">
              <a:latin typeface="Helvetica" charset="0"/>
              <a:ea typeface="Helvetica" charset="0"/>
              <a:cs typeface="Helvetica" charset="0"/>
            </a:endParaRPr>
          </a:p>
          <a:p>
            <a:r>
              <a:rPr lang="en-US" sz="3600" b="1" baseline="30000" dirty="0">
                <a:latin typeface="Helvetica" charset="0"/>
                <a:ea typeface="Helvetica" charset="0"/>
                <a:cs typeface="Helvetica" charset="0"/>
              </a:rPr>
              <a:t>SEQUENCE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172413" y="631574"/>
            <a:ext cx="84520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Helvetica" charset="0"/>
                <a:ea typeface="Helvetica" charset="0"/>
                <a:cs typeface="Helvetica" charset="0"/>
              </a:rPr>
              <a:t>CLONE and SEQUENCE ALIGNMENT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D89CB0F-67D9-9443-B3B4-B2F80E16223D}"/>
              </a:ext>
            </a:extLst>
          </p:cNvPr>
          <p:cNvSpPr txBox="1"/>
          <p:nvPr/>
        </p:nvSpPr>
        <p:spPr>
          <a:xfrm>
            <a:off x="4509048" y="2002888"/>
            <a:ext cx="13003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Arial" charset="0"/>
                <a:ea typeface="Arial" charset="0"/>
                <a:cs typeface="Arial" charset="0"/>
              </a:rPr>
              <a:t>T     C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E502BA95-959D-DA42-9184-39632C40FE22}"/>
              </a:ext>
            </a:extLst>
          </p:cNvPr>
          <p:cNvSpPr/>
          <p:nvPr/>
        </p:nvSpPr>
        <p:spPr>
          <a:xfrm>
            <a:off x="4401831" y="3999226"/>
            <a:ext cx="556591" cy="20713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11067CF-37A6-F948-8EE7-FDE89ED2F17E}"/>
              </a:ext>
            </a:extLst>
          </p:cNvPr>
          <p:cNvSpPr/>
          <p:nvPr/>
        </p:nvSpPr>
        <p:spPr>
          <a:xfrm>
            <a:off x="2836264" y="4781098"/>
            <a:ext cx="556591" cy="20713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AA63992C-47CA-FE42-A05B-30357714AB23}"/>
              </a:ext>
            </a:extLst>
          </p:cNvPr>
          <p:cNvSpPr/>
          <p:nvPr/>
        </p:nvSpPr>
        <p:spPr>
          <a:xfrm>
            <a:off x="4401831" y="5562970"/>
            <a:ext cx="556591" cy="20713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31965CDD-D28D-384A-AF35-05ACAB7DC05A}"/>
              </a:ext>
            </a:extLst>
          </p:cNvPr>
          <p:cNvSpPr/>
          <p:nvPr/>
        </p:nvSpPr>
        <p:spPr>
          <a:xfrm>
            <a:off x="4401831" y="4383538"/>
            <a:ext cx="556591" cy="20713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ight Arrow 46">
            <a:extLst>
              <a:ext uri="{FF2B5EF4-FFF2-40B4-BE49-F238E27FC236}">
                <a16:creationId xmlns:a16="http://schemas.microsoft.com/office/drawing/2014/main" id="{930B95D6-063A-B540-8854-DA3EC8128B61}"/>
              </a:ext>
            </a:extLst>
          </p:cNvPr>
          <p:cNvSpPr/>
          <p:nvPr/>
        </p:nvSpPr>
        <p:spPr>
          <a:xfrm>
            <a:off x="6488114" y="3219023"/>
            <a:ext cx="1531089" cy="538714"/>
          </a:xfrm>
          <a:prstGeom prst="rightArrow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36F314CA-EF81-3742-984D-66123D2FC2A9}"/>
              </a:ext>
            </a:extLst>
          </p:cNvPr>
          <p:cNvSpPr txBox="1"/>
          <p:nvPr/>
        </p:nvSpPr>
        <p:spPr>
          <a:xfrm>
            <a:off x="6288630" y="2890926"/>
            <a:ext cx="20136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baseline="30000" dirty="0">
                <a:latin typeface="Helvetica" charset="0"/>
                <a:ea typeface="Helvetica" charset="0"/>
                <a:cs typeface="Helvetica" charset="0"/>
              </a:rPr>
              <a:t>ALIGNMENT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007C949-CDC5-EF4C-9CAA-DEBF83E220CD}"/>
              </a:ext>
            </a:extLst>
          </p:cNvPr>
          <p:cNvSpPr/>
          <p:nvPr/>
        </p:nvSpPr>
        <p:spPr>
          <a:xfrm>
            <a:off x="9197271" y="2629956"/>
            <a:ext cx="24032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3600" dirty="0">
                <a:solidFill>
                  <a:srgbClr val="FF0000"/>
                </a:solidFill>
                <a:latin typeface="Courier" pitchFamily="2" charset="0"/>
                <a:cs typeface="Arial" panose="020B0604020202020204" pitchFamily="34" charset="0"/>
              </a:rPr>
              <a:t>U</a:t>
            </a:r>
            <a:r>
              <a:rPr lang="en-IN" sz="3600" dirty="0">
                <a:latin typeface="Courier" pitchFamily="2" charset="0"/>
                <a:cs typeface="Arial" panose="020B0604020202020204" pitchFamily="34" charset="0"/>
              </a:rPr>
              <a:t>GG</a:t>
            </a:r>
            <a:r>
              <a:rPr lang="en-IN" sz="3600" dirty="0">
                <a:solidFill>
                  <a:srgbClr val="FF0000"/>
                </a:solidFill>
                <a:latin typeface="Courier" pitchFamily="2" charset="0"/>
                <a:cs typeface="Arial" panose="020B0604020202020204" pitchFamily="34" charset="0"/>
              </a:rPr>
              <a:t>UU</a:t>
            </a:r>
            <a:r>
              <a:rPr lang="en-IN" sz="3600" dirty="0">
                <a:solidFill>
                  <a:srgbClr val="0070C0"/>
                </a:solidFill>
                <a:latin typeface="Courier" pitchFamily="2" charset="0"/>
                <a:cs typeface="Arial" panose="020B0604020202020204" pitchFamily="34" charset="0"/>
              </a:rPr>
              <a:t>CC</a:t>
            </a:r>
            <a:r>
              <a:rPr lang="en-IN" sz="3600" dirty="0">
                <a:solidFill>
                  <a:srgbClr val="00B050"/>
                </a:solidFill>
                <a:latin typeface="Courier" pitchFamily="2" charset="0"/>
                <a:cs typeface="Arial" panose="020B0604020202020204" pitchFamily="34" charset="0"/>
              </a:rPr>
              <a:t>A</a:t>
            </a:r>
            <a:endParaRPr lang="en-US" sz="3600" dirty="0">
              <a:solidFill>
                <a:srgbClr val="00B050"/>
              </a:solidFill>
              <a:latin typeface="Courier" pitchFamily="2" charset="0"/>
              <a:cs typeface="Arial" panose="020B0604020202020204" pitchFamily="34" charset="0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BC7866BD-A275-E744-917B-EE6887AFCE15}"/>
              </a:ext>
            </a:extLst>
          </p:cNvPr>
          <p:cNvSpPr/>
          <p:nvPr/>
        </p:nvSpPr>
        <p:spPr>
          <a:xfrm>
            <a:off x="9197271" y="3094086"/>
            <a:ext cx="24032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3600" dirty="0">
                <a:solidFill>
                  <a:srgbClr val="0070C0"/>
                </a:solidFill>
                <a:latin typeface="Courier" pitchFamily="2" charset="0"/>
                <a:cs typeface="Arial" panose="020B0604020202020204" pitchFamily="34" charset="0"/>
              </a:rPr>
              <a:t>CC</a:t>
            </a:r>
            <a:r>
              <a:rPr lang="en-IN" sz="3600" dirty="0">
                <a:latin typeface="Courier" pitchFamily="2" charset="0"/>
                <a:cs typeface="Arial" panose="020B0604020202020204" pitchFamily="34" charset="0"/>
              </a:rPr>
              <a:t>G</a:t>
            </a:r>
            <a:r>
              <a:rPr lang="en-IN" sz="3600" dirty="0">
                <a:solidFill>
                  <a:srgbClr val="FF0000"/>
                </a:solidFill>
                <a:latin typeface="Courier" pitchFamily="2" charset="0"/>
                <a:cs typeface="Arial" panose="020B0604020202020204" pitchFamily="34" charset="0"/>
              </a:rPr>
              <a:t>UU</a:t>
            </a:r>
            <a:r>
              <a:rPr lang="en-IN" sz="3600" dirty="0">
                <a:solidFill>
                  <a:srgbClr val="0070C0"/>
                </a:solidFill>
                <a:latin typeface="Courier" pitchFamily="2" charset="0"/>
                <a:cs typeface="Arial" panose="020B0604020202020204" pitchFamily="34" charset="0"/>
              </a:rPr>
              <a:t>C</a:t>
            </a:r>
            <a:r>
              <a:rPr lang="en-IN" sz="3600" dirty="0">
                <a:latin typeface="Courier" pitchFamily="2" charset="0"/>
                <a:cs typeface="Arial" panose="020B0604020202020204" pitchFamily="34" charset="0"/>
              </a:rPr>
              <a:t>G</a:t>
            </a:r>
            <a:r>
              <a:rPr lang="en-IN" sz="3600" dirty="0">
                <a:solidFill>
                  <a:srgbClr val="0070C0"/>
                </a:solidFill>
                <a:latin typeface="Courier" pitchFamily="2" charset="0"/>
                <a:cs typeface="Arial" panose="020B0604020202020204" pitchFamily="34" charset="0"/>
              </a:rPr>
              <a:t>C</a:t>
            </a:r>
            <a:endParaRPr lang="en-US" sz="3600" dirty="0">
              <a:solidFill>
                <a:srgbClr val="0070C0"/>
              </a:solidFill>
              <a:latin typeface="Courier" pitchFamily="2" charset="0"/>
              <a:cs typeface="Arial" panose="020B0604020202020204" pitchFamily="34" charset="0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F5DDCD8A-4308-4342-A07B-1DC6A27C7F73}"/>
              </a:ext>
            </a:extLst>
          </p:cNvPr>
          <p:cNvSpPr/>
          <p:nvPr/>
        </p:nvSpPr>
        <p:spPr>
          <a:xfrm>
            <a:off x="9197271" y="3578998"/>
            <a:ext cx="24032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3600" dirty="0">
                <a:latin typeface="Courier" pitchFamily="2" charset="0"/>
                <a:cs typeface="Arial" panose="020B0604020202020204" pitchFamily="34" charset="0"/>
              </a:rPr>
              <a:t>G</a:t>
            </a:r>
            <a:r>
              <a:rPr lang="en-IN" sz="3600" dirty="0">
                <a:solidFill>
                  <a:srgbClr val="00B050"/>
                </a:solidFill>
                <a:latin typeface="Courier" pitchFamily="2" charset="0"/>
                <a:cs typeface="Arial" panose="020B0604020202020204" pitchFamily="34" charset="0"/>
              </a:rPr>
              <a:t>A</a:t>
            </a:r>
            <a:r>
              <a:rPr lang="en-IN" sz="3600" dirty="0">
                <a:latin typeface="Courier" pitchFamily="2" charset="0"/>
                <a:cs typeface="Arial" panose="020B0604020202020204" pitchFamily="34" charset="0"/>
              </a:rPr>
              <a:t>G</a:t>
            </a:r>
            <a:r>
              <a:rPr lang="en-IN" sz="3600" dirty="0">
                <a:solidFill>
                  <a:srgbClr val="FF0000"/>
                </a:solidFill>
                <a:latin typeface="Courier" pitchFamily="2" charset="0"/>
                <a:cs typeface="Arial" panose="020B0604020202020204" pitchFamily="34" charset="0"/>
              </a:rPr>
              <a:t>UUU</a:t>
            </a:r>
            <a:r>
              <a:rPr lang="en-IN" sz="3600" dirty="0">
                <a:solidFill>
                  <a:srgbClr val="00B050"/>
                </a:solidFill>
                <a:latin typeface="Courier" pitchFamily="2" charset="0"/>
                <a:cs typeface="Arial" panose="020B0604020202020204" pitchFamily="34" charset="0"/>
              </a:rPr>
              <a:t>A</a:t>
            </a:r>
            <a:r>
              <a:rPr lang="en-IN" sz="3600" dirty="0">
                <a:solidFill>
                  <a:srgbClr val="FF0000"/>
                </a:solidFill>
                <a:latin typeface="Courier" pitchFamily="2" charset="0"/>
                <a:cs typeface="Arial" panose="020B0604020202020204" pitchFamily="34" charset="0"/>
              </a:rPr>
              <a:t>U</a:t>
            </a:r>
            <a:endParaRPr lang="en-US" sz="3600" dirty="0">
              <a:solidFill>
                <a:srgbClr val="FF0000"/>
              </a:solidFill>
              <a:latin typeface="Courier" pitchFamily="2" charset="0"/>
              <a:cs typeface="Arial" panose="020B0604020202020204" pitchFamily="34" charset="0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555B3B64-99D9-CD44-8415-522CAFF1DB1A}"/>
              </a:ext>
            </a:extLst>
          </p:cNvPr>
          <p:cNvSpPr/>
          <p:nvPr/>
        </p:nvSpPr>
        <p:spPr>
          <a:xfrm>
            <a:off x="9197271" y="4043128"/>
            <a:ext cx="24032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3600" dirty="0">
                <a:solidFill>
                  <a:srgbClr val="00B050"/>
                </a:solidFill>
                <a:latin typeface="Courier" pitchFamily="2" charset="0"/>
                <a:cs typeface="Arial" panose="020B0604020202020204" pitchFamily="34" charset="0"/>
              </a:rPr>
              <a:t>A</a:t>
            </a:r>
            <a:r>
              <a:rPr lang="en-IN" sz="3600" dirty="0">
                <a:solidFill>
                  <a:srgbClr val="FF0000"/>
                </a:solidFill>
                <a:latin typeface="Courier" pitchFamily="2" charset="0"/>
                <a:cs typeface="Arial" panose="020B0604020202020204" pitchFamily="34" charset="0"/>
              </a:rPr>
              <a:t>U</a:t>
            </a:r>
            <a:r>
              <a:rPr lang="en-IN" sz="3600" dirty="0">
                <a:latin typeface="Courier" pitchFamily="2" charset="0"/>
                <a:cs typeface="Arial" panose="020B0604020202020204" pitchFamily="34" charset="0"/>
              </a:rPr>
              <a:t>G</a:t>
            </a:r>
            <a:r>
              <a:rPr lang="en-IN" sz="3600" dirty="0">
                <a:solidFill>
                  <a:schemeClr val="accent1"/>
                </a:solidFill>
                <a:latin typeface="Courier" pitchFamily="2" charset="0"/>
                <a:cs typeface="Arial" panose="020B0604020202020204" pitchFamily="34" charset="0"/>
              </a:rPr>
              <a:t>C</a:t>
            </a:r>
            <a:r>
              <a:rPr lang="en-IN" sz="3600" dirty="0">
                <a:solidFill>
                  <a:srgbClr val="FF0000"/>
                </a:solidFill>
                <a:latin typeface="Courier" pitchFamily="2" charset="0"/>
                <a:cs typeface="Arial" panose="020B0604020202020204" pitchFamily="34" charset="0"/>
              </a:rPr>
              <a:t>U</a:t>
            </a:r>
            <a:r>
              <a:rPr lang="en-IN" sz="3600" dirty="0">
                <a:solidFill>
                  <a:srgbClr val="00B050"/>
                </a:solidFill>
                <a:latin typeface="Courier" pitchFamily="2" charset="0"/>
                <a:cs typeface="Arial" panose="020B0604020202020204" pitchFamily="34" charset="0"/>
              </a:rPr>
              <a:t>A</a:t>
            </a:r>
            <a:r>
              <a:rPr lang="en-IN" sz="3600" dirty="0">
                <a:solidFill>
                  <a:srgbClr val="FF0000"/>
                </a:solidFill>
                <a:latin typeface="Courier" pitchFamily="2" charset="0"/>
                <a:cs typeface="Arial" panose="020B0604020202020204" pitchFamily="34" charset="0"/>
              </a:rPr>
              <a:t>U</a:t>
            </a:r>
            <a:r>
              <a:rPr lang="en-IN" sz="3600" dirty="0">
                <a:solidFill>
                  <a:srgbClr val="00B050"/>
                </a:solidFill>
                <a:latin typeface="Courier" pitchFamily="2" charset="0"/>
                <a:cs typeface="Arial" panose="020B0604020202020204" pitchFamily="34" charset="0"/>
              </a:rPr>
              <a:t>A</a:t>
            </a:r>
            <a:endParaRPr lang="en-US" sz="3600" dirty="0">
              <a:solidFill>
                <a:srgbClr val="00B050"/>
              </a:solidFill>
              <a:latin typeface="Courier" pitchFamily="2" charset="0"/>
              <a:cs typeface="Arial" panose="020B0604020202020204" pitchFamily="34" charset="0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8B682F72-5F64-FC45-B42F-C74F63068266}"/>
              </a:ext>
            </a:extLst>
          </p:cNvPr>
          <p:cNvSpPr/>
          <p:nvPr/>
        </p:nvSpPr>
        <p:spPr>
          <a:xfrm>
            <a:off x="9197271" y="4507258"/>
            <a:ext cx="24032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3600" dirty="0">
                <a:solidFill>
                  <a:srgbClr val="FF0000"/>
                </a:solidFill>
                <a:latin typeface="Courier" pitchFamily="2" charset="0"/>
                <a:cs typeface="Arial" panose="020B0604020202020204" pitchFamily="34" charset="0"/>
              </a:rPr>
              <a:t>U</a:t>
            </a:r>
            <a:r>
              <a:rPr lang="en-IN" sz="3600" dirty="0">
                <a:solidFill>
                  <a:srgbClr val="00B050"/>
                </a:solidFill>
                <a:latin typeface="Courier" pitchFamily="2" charset="0"/>
                <a:cs typeface="Arial" panose="020B0604020202020204" pitchFamily="34" charset="0"/>
              </a:rPr>
              <a:t>A</a:t>
            </a:r>
            <a:r>
              <a:rPr lang="en-IN" sz="3600" dirty="0">
                <a:latin typeface="Courier" pitchFamily="2" charset="0"/>
                <a:cs typeface="Arial" panose="020B0604020202020204" pitchFamily="34" charset="0"/>
              </a:rPr>
              <a:t>G</a:t>
            </a:r>
            <a:r>
              <a:rPr lang="en-IN" sz="3600" dirty="0">
                <a:solidFill>
                  <a:schemeClr val="accent1"/>
                </a:solidFill>
                <a:latin typeface="Courier" pitchFamily="2" charset="0"/>
                <a:cs typeface="Arial" panose="020B0604020202020204" pitchFamily="34" charset="0"/>
              </a:rPr>
              <a:t>C</a:t>
            </a:r>
            <a:r>
              <a:rPr lang="en-IN" sz="3600" dirty="0">
                <a:solidFill>
                  <a:srgbClr val="FF0000"/>
                </a:solidFill>
                <a:latin typeface="Courier" pitchFamily="2" charset="0"/>
                <a:cs typeface="Arial" panose="020B0604020202020204" pitchFamily="34" charset="0"/>
              </a:rPr>
              <a:t>U</a:t>
            </a:r>
            <a:r>
              <a:rPr lang="en-IN" sz="3600" dirty="0">
                <a:latin typeface="Courier" pitchFamily="2" charset="0"/>
                <a:cs typeface="Arial" panose="020B0604020202020204" pitchFamily="34" charset="0"/>
              </a:rPr>
              <a:t>G</a:t>
            </a:r>
            <a:r>
              <a:rPr lang="en-IN" sz="3600" dirty="0">
                <a:solidFill>
                  <a:srgbClr val="00B050"/>
                </a:solidFill>
                <a:latin typeface="Courier" pitchFamily="2" charset="0"/>
                <a:cs typeface="Arial" panose="020B0604020202020204" pitchFamily="34" charset="0"/>
              </a:rPr>
              <a:t>A</a:t>
            </a:r>
            <a:r>
              <a:rPr lang="en-IN" sz="3600" dirty="0">
                <a:latin typeface="Courier" pitchFamily="2" charset="0"/>
                <a:cs typeface="Arial" panose="020B0604020202020204" pitchFamily="34" charset="0"/>
              </a:rPr>
              <a:t>G</a:t>
            </a:r>
            <a:endParaRPr lang="en-US" sz="3600" dirty="0">
              <a:latin typeface="Courier" pitchFamily="2" charset="0"/>
              <a:cs typeface="Arial" panose="020B0604020202020204" pitchFamily="34" charset="0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30B73C30-5862-B34D-87B7-8A8CE42DE7A1}"/>
              </a:ext>
            </a:extLst>
          </p:cNvPr>
          <p:cNvSpPr/>
          <p:nvPr/>
        </p:nvSpPr>
        <p:spPr>
          <a:xfrm>
            <a:off x="9197271" y="4971388"/>
            <a:ext cx="24032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3600" dirty="0">
                <a:latin typeface="Courier" pitchFamily="2" charset="0"/>
                <a:cs typeface="Arial" panose="020B0604020202020204" pitchFamily="34" charset="0"/>
              </a:rPr>
              <a:t>G</a:t>
            </a:r>
            <a:r>
              <a:rPr lang="en-IN" sz="3600" dirty="0">
                <a:solidFill>
                  <a:srgbClr val="0070C0"/>
                </a:solidFill>
                <a:latin typeface="Courier" pitchFamily="2" charset="0"/>
                <a:cs typeface="Arial" panose="020B0604020202020204" pitchFamily="34" charset="0"/>
              </a:rPr>
              <a:t>C</a:t>
            </a:r>
            <a:r>
              <a:rPr lang="en-IN" sz="3600" dirty="0">
                <a:latin typeface="Courier" pitchFamily="2" charset="0"/>
                <a:cs typeface="Arial" panose="020B0604020202020204" pitchFamily="34" charset="0"/>
              </a:rPr>
              <a:t>G</a:t>
            </a:r>
            <a:r>
              <a:rPr lang="en-IN" sz="3600" dirty="0">
                <a:solidFill>
                  <a:srgbClr val="FF0000"/>
                </a:solidFill>
                <a:latin typeface="Courier" pitchFamily="2" charset="0"/>
                <a:cs typeface="Arial" panose="020B0604020202020204" pitchFamily="34" charset="0"/>
              </a:rPr>
              <a:t>UU</a:t>
            </a:r>
            <a:r>
              <a:rPr lang="en-IN" sz="3600" dirty="0">
                <a:latin typeface="Courier" pitchFamily="2" charset="0"/>
                <a:cs typeface="Arial" panose="020B0604020202020204" pitchFamily="34" charset="0"/>
              </a:rPr>
              <a:t>G</a:t>
            </a:r>
            <a:r>
              <a:rPr lang="en-IN" sz="3600" dirty="0">
                <a:solidFill>
                  <a:srgbClr val="FF0000"/>
                </a:solidFill>
                <a:latin typeface="Courier" pitchFamily="2" charset="0"/>
                <a:cs typeface="Arial" panose="020B0604020202020204" pitchFamily="34" charset="0"/>
              </a:rPr>
              <a:t>U</a:t>
            </a:r>
            <a:r>
              <a:rPr lang="en-IN" sz="3600" dirty="0">
                <a:latin typeface="Courier" pitchFamily="2" charset="0"/>
                <a:cs typeface="Arial" panose="020B0604020202020204" pitchFamily="34" charset="0"/>
              </a:rPr>
              <a:t>G</a:t>
            </a:r>
            <a:endParaRPr lang="en-US" sz="3600" dirty="0">
              <a:latin typeface="Courier" pitchFamily="2" charset="0"/>
              <a:cs typeface="Arial" panose="020B0604020202020204" pitchFamily="34" charset="0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53A4104C-5060-264B-9008-28BCEA5C70AF}"/>
              </a:ext>
            </a:extLst>
          </p:cNvPr>
          <p:cNvSpPr/>
          <p:nvPr/>
        </p:nvSpPr>
        <p:spPr>
          <a:xfrm>
            <a:off x="9197271" y="5414736"/>
            <a:ext cx="24032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3600" dirty="0">
                <a:solidFill>
                  <a:srgbClr val="00B050"/>
                </a:solidFill>
                <a:latin typeface="Courier" pitchFamily="2" charset="0"/>
                <a:cs typeface="Arial" panose="020B0604020202020204" pitchFamily="34" charset="0"/>
              </a:rPr>
              <a:t>AA</a:t>
            </a:r>
            <a:r>
              <a:rPr lang="en-IN" sz="3600" dirty="0">
                <a:latin typeface="Courier" pitchFamily="2" charset="0"/>
                <a:cs typeface="Arial" panose="020B0604020202020204" pitchFamily="34" charset="0"/>
              </a:rPr>
              <a:t>G</a:t>
            </a:r>
            <a:r>
              <a:rPr lang="en-IN" sz="3600" dirty="0">
                <a:solidFill>
                  <a:srgbClr val="FF0000"/>
                </a:solidFill>
                <a:latin typeface="Courier" pitchFamily="2" charset="0"/>
                <a:cs typeface="Arial" panose="020B0604020202020204" pitchFamily="34" charset="0"/>
              </a:rPr>
              <a:t>UU</a:t>
            </a:r>
            <a:r>
              <a:rPr lang="en-IN" sz="3600" dirty="0">
                <a:solidFill>
                  <a:srgbClr val="00B050"/>
                </a:solidFill>
                <a:latin typeface="Courier" pitchFamily="2" charset="0"/>
                <a:cs typeface="Arial" panose="020B0604020202020204" pitchFamily="34" charset="0"/>
              </a:rPr>
              <a:t>A</a:t>
            </a:r>
            <a:r>
              <a:rPr lang="en-IN" sz="3600" dirty="0">
                <a:latin typeface="Courier" pitchFamily="2" charset="0"/>
                <a:cs typeface="Arial" panose="020B0604020202020204" pitchFamily="34" charset="0"/>
              </a:rPr>
              <a:t>G</a:t>
            </a:r>
            <a:r>
              <a:rPr lang="en-IN" sz="3600" dirty="0">
                <a:solidFill>
                  <a:srgbClr val="00B050"/>
                </a:solidFill>
                <a:latin typeface="Courier" pitchFamily="2" charset="0"/>
                <a:cs typeface="Arial" panose="020B0604020202020204" pitchFamily="34" charset="0"/>
              </a:rPr>
              <a:t>A</a:t>
            </a:r>
            <a:endParaRPr lang="en-US" sz="3600" dirty="0">
              <a:solidFill>
                <a:srgbClr val="00B050"/>
              </a:solidFill>
              <a:latin typeface="Courier" pitchFamily="2" charset="0"/>
              <a:cs typeface="Arial" panose="020B0604020202020204" pitchFamily="34" charset="0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A3FBE399-C5F3-7648-B182-D776384EA348}"/>
              </a:ext>
            </a:extLst>
          </p:cNvPr>
          <p:cNvSpPr/>
          <p:nvPr/>
        </p:nvSpPr>
        <p:spPr>
          <a:xfrm>
            <a:off x="9197271" y="5858084"/>
            <a:ext cx="24032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3600" dirty="0">
                <a:solidFill>
                  <a:srgbClr val="0070C0"/>
                </a:solidFill>
                <a:latin typeface="Courier" pitchFamily="2" charset="0"/>
                <a:cs typeface="Arial" panose="020B0604020202020204" pitchFamily="34" charset="0"/>
              </a:rPr>
              <a:t>C</a:t>
            </a:r>
            <a:r>
              <a:rPr lang="en-IN" sz="3600" dirty="0">
                <a:solidFill>
                  <a:srgbClr val="FF0000"/>
                </a:solidFill>
                <a:latin typeface="Courier" pitchFamily="2" charset="0"/>
                <a:cs typeface="Arial" panose="020B0604020202020204" pitchFamily="34" charset="0"/>
              </a:rPr>
              <a:t>U</a:t>
            </a:r>
            <a:r>
              <a:rPr lang="en-IN" sz="3600" dirty="0">
                <a:latin typeface="Courier" pitchFamily="2" charset="0"/>
                <a:cs typeface="Arial" panose="020B0604020202020204" pitchFamily="34" charset="0"/>
              </a:rPr>
              <a:t>G</a:t>
            </a:r>
            <a:r>
              <a:rPr lang="en-IN" sz="3600" dirty="0">
                <a:solidFill>
                  <a:schemeClr val="accent1"/>
                </a:solidFill>
                <a:latin typeface="Courier" pitchFamily="2" charset="0"/>
                <a:cs typeface="Arial" panose="020B0604020202020204" pitchFamily="34" charset="0"/>
              </a:rPr>
              <a:t>C</a:t>
            </a:r>
            <a:r>
              <a:rPr lang="en-IN" sz="3600" dirty="0">
                <a:solidFill>
                  <a:srgbClr val="FF0000"/>
                </a:solidFill>
                <a:latin typeface="Courier" pitchFamily="2" charset="0"/>
                <a:cs typeface="Arial" panose="020B0604020202020204" pitchFamily="34" charset="0"/>
              </a:rPr>
              <a:t>UU</a:t>
            </a:r>
            <a:r>
              <a:rPr lang="en-IN" sz="3600" dirty="0">
                <a:solidFill>
                  <a:srgbClr val="0070C0"/>
                </a:solidFill>
                <a:latin typeface="Courier" pitchFamily="2" charset="0"/>
                <a:cs typeface="Arial" panose="020B0604020202020204" pitchFamily="34" charset="0"/>
              </a:rPr>
              <a:t>CC</a:t>
            </a:r>
            <a:endParaRPr lang="en-US" sz="3600" dirty="0">
              <a:solidFill>
                <a:srgbClr val="0070C0"/>
              </a:solidFill>
              <a:latin typeface="Courier" pitchFamily="2" charset="0"/>
              <a:cs typeface="Arial" panose="020B0604020202020204" pitchFamily="34" charset="0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D4D54F4C-6D8B-6A4C-B844-5B225449FC9C}"/>
              </a:ext>
            </a:extLst>
          </p:cNvPr>
          <p:cNvSpPr/>
          <p:nvPr/>
        </p:nvSpPr>
        <p:spPr>
          <a:xfrm>
            <a:off x="9183415" y="1784823"/>
            <a:ext cx="24032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3600" dirty="0">
                <a:latin typeface="Courier" pitchFamily="2" charset="0"/>
                <a:cs typeface="Arial" panose="020B0604020202020204" pitchFamily="34" charset="0"/>
              </a:rPr>
              <a:t>NNN</a:t>
            </a:r>
            <a:r>
              <a:rPr lang="en-IN" sz="3600" dirty="0">
                <a:solidFill>
                  <a:srgbClr val="FF0000"/>
                </a:solidFill>
                <a:latin typeface="Courier" pitchFamily="2" charset="0"/>
                <a:cs typeface="Arial" panose="020B0604020202020204" pitchFamily="34" charset="0"/>
              </a:rPr>
              <a:t>YU</a:t>
            </a:r>
            <a:r>
              <a:rPr lang="en-IN" sz="3600" dirty="0">
                <a:latin typeface="Courier" pitchFamily="2" charset="0"/>
                <a:cs typeface="Arial" panose="020B0604020202020204" pitchFamily="34" charset="0"/>
              </a:rPr>
              <a:t>NNN</a:t>
            </a:r>
            <a:endParaRPr lang="en-US" sz="3600" dirty="0">
              <a:solidFill>
                <a:srgbClr val="00B050"/>
              </a:solidFill>
              <a:latin typeface="Courier" pitchFamily="2" charset="0"/>
              <a:cs typeface="Arial" panose="020B0604020202020204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A19F677-8470-494F-8E94-D0B06E878BD8}"/>
              </a:ext>
            </a:extLst>
          </p:cNvPr>
          <p:cNvSpPr/>
          <p:nvPr/>
        </p:nvSpPr>
        <p:spPr>
          <a:xfrm>
            <a:off x="3612101" y="2930604"/>
            <a:ext cx="556591" cy="20713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6AC8774-C863-364B-8F2E-190AF49F767C}"/>
              </a:ext>
            </a:extLst>
          </p:cNvPr>
          <p:cNvSpPr/>
          <p:nvPr/>
        </p:nvSpPr>
        <p:spPr>
          <a:xfrm>
            <a:off x="2329538" y="5503679"/>
            <a:ext cx="3273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F8663D8-7F10-9644-AC15-3C2FC09662C3}"/>
              </a:ext>
            </a:extLst>
          </p:cNvPr>
          <p:cNvSpPr txBox="1"/>
          <p:nvPr/>
        </p:nvSpPr>
        <p:spPr>
          <a:xfrm>
            <a:off x="9378179" y="1516938"/>
            <a:ext cx="18437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baseline="30000" dirty="0">
                <a:latin typeface="Helvetica" charset="0"/>
                <a:ea typeface="Helvetica" charset="0"/>
                <a:cs typeface="Helvetica" charset="0"/>
              </a:rPr>
              <a:t>Consensus</a:t>
            </a:r>
          </a:p>
        </p:txBody>
      </p:sp>
    </p:spTree>
    <p:extLst>
      <p:ext uri="{BB962C8B-B14F-4D97-AF65-F5344CB8AC3E}">
        <p14:creationId xmlns:p14="http://schemas.microsoft.com/office/powerpoint/2010/main" val="832186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4615</TotalTime>
  <Words>146</Words>
  <Application>Microsoft Macintosh PowerPoint</Application>
  <PresentationFormat>Widescreen</PresentationFormat>
  <Paragraphs>99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Courier</vt:lpstr>
      <vt:lpstr>Helvetica</vt:lpstr>
      <vt:lpstr>Office Theme</vt:lpstr>
      <vt:lpstr>Forward Primer   5’-GTAATACGACTCACTATAGGGTGATCAGATTCTGATCCA-3’ </vt:lpstr>
      <vt:lpstr>REVERSE Primer   5’-GCGACGGATCCAAGCTTCA-3’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79</cp:revision>
  <dcterms:created xsi:type="dcterms:W3CDTF">2018-05-21T18:42:16Z</dcterms:created>
  <dcterms:modified xsi:type="dcterms:W3CDTF">2019-05-01T19:51:34Z</dcterms:modified>
</cp:coreProperties>
</file>