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625" autoAdjust="0"/>
    <p:restoredTop sz="94660"/>
  </p:normalViewPr>
  <p:slideViewPr>
    <p:cSldViewPr snapToGrid="0">
      <p:cViewPr varScale="1">
        <p:scale>
          <a:sx n="58" d="100"/>
          <a:sy n="58" d="100"/>
        </p:scale>
        <p:origin x="-1908" y="-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CC-TMC-HM1\Desktop\JoVE_2018\Metabolome_440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CC-TMC-HM1\Desktop\JoVE_2018\Metabolome_440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CC-TMC-HM1\Desktop\JoVE_2018\Metabolome_440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CC-TMC-HM1\Desktop\JoVE_2018\Metabolome_4401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CC-TMC-HM1\Desktop\JoVE_2018\Metabolome_440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Gluconic acid</a:t>
            </a:r>
            <a:endParaRPr lang="ja-JP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Sheet1!$B$5:$C$5</c:f>
              <c:strCache>
                <c:ptCount val="2"/>
                <c:pt idx="0">
                  <c:v>Gluconic acid</c:v>
                </c:pt>
                <c:pt idx="1">
                  <c:v>-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val>
            <c:numRef>
              <c:f>Sheet1!$D$5:$E$5</c:f>
              <c:numCache>
                <c:formatCode>General</c:formatCode>
                <c:ptCount val="2"/>
                <c:pt idx="0">
                  <c:v>217</c:v>
                </c:pt>
                <c:pt idx="1">
                  <c:v>131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90A-4825-96B5-121E17F34922}"/>
            </c:ext>
          </c:extLst>
        </c:ser>
        <c:ser>
          <c:idx val="1"/>
          <c:order val="1"/>
          <c:tx>
            <c:strRef>
              <c:f>Sheet1!$B$6:$C$6</c:f>
              <c:strCache>
                <c:ptCount val="2"/>
                <c:pt idx="0">
                  <c:v>Gluconic acid</c:v>
                </c:pt>
                <c:pt idx="1">
                  <c:v>+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val>
            <c:numRef>
              <c:f>Sheet1!$D$6:$E$6</c:f>
              <c:numCache>
                <c:formatCode>General</c:formatCode>
                <c:ptCount val="2"/>
                <c:pt idx="0">
                  <c:v>2623</c:v>
                </c:pt>
                <c:pt idx="1">
                  <c:v>1362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90A-4825-96B5-121E17F34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8652032"/>
        <c:axId val="68657920"/>
      </c:barChart>
      <c:catAx>
        <c:axId val="6865203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crossAx val="68657920"/>
        <c:crosses val="autoZero"/>
        <c:auto val="1"/>
        <c:lblAlgn val="ctr"/>
        <c:lblOffset val="100"/>
        <c:noMultiLvlLbl val="0"/>
      </c:catAx>
      <c:valAx>
        <c:axId val="6865792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err="1"/>
                  <a:t>pmol</a:t>
                </a:r>
                <a:r>
                  <a:rPr lang="en-US" dirty="0"/>
                  <a:t>/10</a:t>
                </a:r>
                <a:r>
                  <a:rPr lang="en-US" baseline="30000" dirty="0"/>
                  <a:t>6</a:t>
                </a:r>
                <a:r>
                  <a:rPr lang="en-US" dirty="0"/>
                  <a:t> cells</a:t>
                </a:r>
                <a:endParaRPr lang="ja-JP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050"/>
            </a:pPr>
            <a:endParaRPr lang="ja-JP"/>
          </a:p>
        </c:txPr>
        <c:crossAx val="68652032"/>
        <c:crosses val="autoZero"/>
        <c:crossBetween val="between"/>
        <c:majorUnit val="1500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ja-JP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G6P</a:t>
            </a:r>
            <a:endParaRPr lang="ja-JP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Sheet1!$B$7:$C$7</c:f>
              <c:strCache>
                <c:ptCount val="2"/>
                <c:pt idx="0">
                  <c:v>G6P</c:v>
                </c:pt>
                <c:pt idx="1">
                  <c:v>-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val>
            <c:numRef>
              <c:f>Sheet1!$D$7:$E$7</c:f>
              <c:numCache>
                <c:formatCode>General</c:formatCode>
                <c:ptCount val="2"/>
                <c:pt idx="0">
                  <c:v>109</c:v>
                </c:pt>
                <c:pt idx="1">
                  <c:v>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3B1-4967-B226-DDA17F829547}"/>
            </c:ext>
          </c:extLst>
        </c:ser>
        <c:ser>
          <c:idx val="1"/>
          <c:order val="1"/>
          <c:tx>
            <c:strRef>
              <c:f>Sheet1!$B$8:$C$8</c:f>
              <c:strCache>
                <c:ptCount val="2"/>
                <c:pt idx="0">
                  <c:v>G6P</c:v>
                </c:pt>
                <c:pt idx="1">
                  <c:v>+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val>
            <c:numRef>
              <c:f>Sheet1!$D$8:$E$8</c:f>
              <c:numCache>
                <c:formatCode>General</c:formatCode>
                <c:ptCount val="2"/>
                <c:pt idx="0">
                  <c:v>687</c:v>
                </c:pt>
                <c:pt idx="1">
                  <c:v>288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3B1-4967-B226-DDA17F8295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axId val="79694080"/>
        <c:axId val="79695872"/>
      </c:barChart>
      <c:catAx>
        <c:axId val="79694080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crossAx val="79695872"/>
        <c:crosses val="autoZero"/>
        <c:auto val="1"/>
        <c:lblAlgn val="ctr"/>
        <c:lblOffset val="100"/>
        <c:noMultiLvlLbl val="0"/>
      </c:catAx>
      <c:valAx>
        <c:axId val="7969587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err="1"/>
                  <a:t>pmol</a:t>
                </a:r>
                <a:r>
                  <a:rPr lang="en-US" dirty="0"/>
                  <a:t>/10</a:t>
                </a:r>
                <a:r>
                  <a:rPr lang="en-US" baseline="30000" dirty="0"/>
                  <a:t>6</a:t>
                </a:r>
                <a:r>
                  <a:rPr lang="en-US" dirty="0"/>
                  <a:t> cells</a:t>
                </a:r>
                <a:endParaRPr lang="ja-JP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050"/>
            </a:pPr>
            <a:endParaRPr lang="ja-JP"/>
          </a:p>
        </c:txPr>
        <c:crossAx val="79694080"/>
        <c:crosses val="autoZero"/>
        <c:crossBetween val="between"/>
        <c:majorUnit val="400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ja-JP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6PG</a:t>
            </a:r>
            <a:endParaRPr lang="ja-JP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Sheet1!$B$9:$C$9</c:f>
              <c:strCache>
                <c:ptCount val="2"/>
                <c:pt idx="0">
                  <c:v>6PG</c:v>
                </c:pt>
                <c:pt idx="1">
                  <c:v>-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val>
            <c:numRef>
              <c:f>Sheet1!$D$9:$E$9</c:f>
              <c:numCache>
                <c:formatCode>General</c:formatCode>
                <c:ptCount val="2"/>
                <c:pt idx="0">
                  <c:v>216</c:v>
                </c:pt>
                <c:pt idx="1">
                  <c:v>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C04-4805-A176-83F5FAC0F032}"/>
            </c:ext>
          </c:extLst>
        </c:ser>
        <c:ser>
          <c:idx val="1"/>
          <c:order val="1"/>
          <c:tx>
            <c:strRef>
              <c:f>Sheet1!$B$10:$C$10</c:f>
              <c:strCache>
                <c:ptCount val="2"/>
                <c:pt idx="0">
                  <c:v>6PG</c:v>
                </c:pt>
                <c:pt idx="1">
                  <c:v>+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val>
            <c:numRef>
              <c:f>Sheet1!$D$10:$E$10</c:f>
              <c:numCache>
                <c:formatCode>General</c:formatCode>
                <c:ptCount val="2"/>
                <c:pt idx="0">
                  <c:v>19175</c:v>
                </c:pt>
                <c:pt idx="1">
                  <c:v>10351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C04-4805-A176-83F5FAC0F0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axId val="79709696"/>
        <c:axId val="79711232"/>
      </c:barChart>
      <c:catAx>
        <c:axId val="7970969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crossAx val="79711232"/>
        <c:crosses val="autoZero"/>
        <c:auto val="1"/>
        <c:lblAlgn val="ctr"/>
        <c:lblOffset val="100"/>
        <c:noMultiLvlLbl val="0"/>
      </c:catAx>
      <c:valAx>
        <c:axId val="7971123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err="1"/>
                  <a:t>pmol</a:t>
                </a:r>
                <a:r>
                  <a:rPr lang="en-US" dirty="0"/>
                  <a:t>/10</a:t>
                </a:r>
                <a:r>
                  <a:rPr lang="en-US" baseline="30000" dirty="0"/>
                  <a:t>6</a:t>
                </a:r>
                <a:r>
                  <a:rPr lang="en-US" dirty="0"/>
                  <a:t> cells</a:t>
                </a:r>
                <a:endParaRPr lang="ja-JP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050"/>
            </a:pPr>
            <a:endParaRPr lang="ja-JP"/>
          </a:p>
        </c:txPr>
        <c:crossAx val="79709696"/>
        <c:crosses val="autoZero"/>
        <c:crossBetween val="between"/>
        <c:majorUnit val="12500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ja-JP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F6P</a:t>
            </a:r>
            <a:endParaRPr lang="ja-JP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Sheet1!$B$11:$C$11</c:f>
              <c:strCache>
                <c:ptCount val="2"/>
                <c:pt idx="0">
                  <c:v>F6P</c:v>
                </c:pt>
                <c:pt idx="1">
                  <c:v>-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val>
            <c:numRef>
              <c:f>Sheet1!$D$11:$E$11</c:f>
              <c:numCache>
                <c:formatCode>General</c:formatCode>
                <c:ptCount val="2"/>
                <c:pt idx="0">
                  <c:v>24</c:v>
                </c:pt>
                <c:pt idx="1">
                  <c:v>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FB1-4032-9311-E730796E9668}"/>
            </c:ext>
          </c:extLst>
        </c:ser>
        <c:ser>
          <c:idx val="1"/>
          <c:order val="1"/>
          <c:tx>
            <c:strRef>
              <c:f>Sheet1!$B$12:$C$12</c:f>
              <c:strCache>
                <c:ptCount val="2"/>
                <c:pt idx="0">
                  <c:v>F6P</c:v>
                </c:pt>
                <c:pt idx="1">
                  <c:v>+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val>
            <c:numRef>
              <c:f>Sheet1!$D$12:$E$12</c:f>
              <c:numCache>
                <c:formatCode>General</c:formatCode>
                <c:ptCount val="2"/>
                <c:pt idx="0">
                  <c:v>28</c:v>
                </c:pt>
                <c:pt idx="1">
                  <c:v>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FB1-4032-9311-E730796E96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9745792"/>
        <c:axId val="79747328"/>
      </c:barChart>
      <c:catAx>
        <c:axId val="7974579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crossAx val="79747328"/>
        <c:crosses val="autoZero"/>
        <c:auto val="1"/>
        <c:lblAlgn val="ctr"/>
        <c:lblOffset val="100"/>
        <c:noMultiLvlLbl val="0"/>
      </c:catAx>
      <c:valAx>
        <c:axId val="7974732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err="1"/>
                  <a:t>pmol</a:t>
                </a:r>
                <a:r>
                  <a:rPr lang="en-US" dirty="0"/>
                  <a:t>/10</a:t>
                </a:r>
                <a:r>
                  <a:rPr lang="en-US" baseline="30000" dirty="0"/>
                  <a:t>6</a:t>
                </a:r>
                <a:r>
                  <a:rPr lang="en-US" dirty="0"/>
                  <a:t> cells</a:t>
                </a:r>
                <a:endParaRPr lang="ja-JP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050"/>
            </a:pPr>
            <a:endParaRPr lang="ja-JP"/>
          </a:p>
        </c:txPr>
        <c:crossAx val="79745792"/>
        <c:crosses val="autoZero"/>
        <c:crossBetween val="between"/>
        <c:majorUnit val="15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ja-JP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altLang="ja-JP"/>
              <a:t>NADP+</a:t>
            </a:r>
            <a:endParaRPr lang="ja-JP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Sheet1!$B$30:$C$30</c:f>
              <c:strCache>
                <c:ptCount val="2"/>
                <c:pt idx="0">
                  <c:v>NADP+</c:v>
                </c:pt>
                <c:pt idx="1">
                  <c:v>-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val>
            <c:numRef>
              <c:f>Sheet1!$D$30:$E$30</c:f>
              <c:numCache>
                <c:formatCode>General</c:formatCode>
                <c:ptCount val="2"/>
                <c:pt idx="0">
                  <c:v>66</c:v>
                </c:pt>
                <c:pt idx="1">
                  <c:v>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DA9-4CD6-8E80-E2FAE816F844}"/>
            </c:ext>
          </c:extLst>
        </c:ser>
        <c:ser>
          <c:idx val="1"/>
          <c:order val="1"/>
          <c:tx>
            <c:strRef>
              <c:f>Sheet1!$B$31:$C$31</c:f>
              <c:strCache>
                <c:ptCount val="2"/>
                <c:pt idx="0">
                  <c:v>NADP+</c:v>
                </c:pt>
                <c:pt idx="1">
                  <c:v>+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val>
            <c:numRef>
              <c:f>Sheet1!$D$31:$E$31</c:f>
              <c:numCache>
                <c:formatCode>General</c:formatCode>
                <c:ptCount val="2"/>
                <c:pt idx="0">
                  <c:v>86</c:v>
                </c:pt>
                <c:pt idx="1">
                  <c:v>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DA9-4CD6-8E80-E2FAE816F8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0023552"/>
        <c:axId val="80025088"/>
      </c:barChart>
      <c:catAx>
        <c:axId val="80023552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crossAx val="80025088"/>
        <c:crosses val="autoZero"/>
        <c:auto val="1"/>
        <c:lblAlgn val="ctr"/>
        <c:lblOffset val="100"/>
        <c:noMultiLvlLbl val="0"/>
      </c:catAx>
      <c:valAx>
        <c:axId val="8002508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err="1"/>
                  <a:t>pmol</a:t>
                </a:r>
                <a:r>
                  <a:rPr lang="en-US" dirty="0"/>
                  <a:t>/10</a:t>
                </a:r>
                <a:r>
                  <a:rPr lang="en-US" baseline="30000" dirty="0"/>
                  <a:t>6</a:t>
                </a:r>
                <a:r>
                  <a:rPr lang="en-US" dirty="0"/>
                  <a:t> cells</a:t>
                </a:r>
                <a:endParaRPr lang="ja-JP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050"/>
            </a:pPr>
            <a:endParaRPr lang="ja-JP"/>
          </a:p>
        </c:txPr>
        <c:crossAx val="80023552"/>
        <c:crosses val="autoZero"/>
        <c:crossBetween val="between"/>
        <c:majorUnit val="50"/>
      </c:valAx>
    </c:plotArea>
    <c:plotVisOnly val="1"/>
    <c:dispBlanksAs val="gap"/>
    <c:showDLblsOverMax val="0"/>
  </c:chart>
  <c:txPr>
    <a:bodyPr/>
    <a:lstStyle/>
    <a:p>
      <a:pPr>
        <a:defRPr sz="1200"/>
      </a:pPr>
      <a:endParaRPr lang="ja-JP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643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5823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8316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9985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08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123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985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9077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18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101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7917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E7359-B445-4518-ACE7-5C27BFBCEE1D}" type="datetimeFigureOut">
              <a:rPr kumimoji="1" lang="ja-JP" altLang="en-US" smtClean="0"/>
              <a:t>2019/3/13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CEB57-37E4-422C-AAB9-4863C44F2B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423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28830E64-575B-4827-9FCE-E3A67C7FB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xmlns="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3882330"/>
              </p:ext>
            </p:extLst>
          </p:nvPr>
        </p:nvGraphicFramePr>
        <p:xfrm>
          <a:off x="438397" y="1874175"/>
          <a:ext cx="1800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グラフ 4">
            <a:extLst>
              <a:ext uri="{FF2B5EF4-FFF2-40B4-BE49-F238E27FC236}">
                <a16:creationId xmlns:a16="http://schemas.microsoft.com/office/drawing/2014/main" xmlns="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6943478"/>
              </p:ext>
            </p:extLst>
          </p:nvPr>
        </p:nvGraphicFramePr>
        <p:xfrm>
          <a:off x="1664300" y="3569624"/>
          <a:ext cx="1620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グラフ 5">
            <a:extLst>
              <a:ext uri="{FF2B5EF4-FFF2-40B4-BE49-F238E27FC236}">
                <a16:creationId xmlns:a16="http://schemas.microsoft.com/office/drawing/2014/main" xmlns="" id="{00000000-0008-0000-00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497451"/>
              </p:ext>
            </p:extLst>
          </p:nvPr>
        </p:nvGraphicFramePr>
        <p:xfrm>
          <a:off x="4103507" y="3569624"/>
          <a:ext cx="1620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グラフ 6">
            <a:extLst>
              <a:ext uri="{FF2B5EF4-FFF2-40B4-BE49-F238E27FC236}">
                <a16:creationId xmlns:a16="http://schemas.microsoft.com/office/drawing/2014/main" xmlns="" id="{00000000-0008-0000-00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3275531"/>
              </p:ext>
            </p:extLst>
          </p:nvPr>
        </p:nvGraphicFramePr>
        <p:xfrm>
          <a:off x="1574300" y="5864026"/>
          <a:ext cx="1800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xmlns="" id="{A448B545-F1C0-40C2-9137-9F52B2AA666E}"/>
              </a:ext>
            </a:extLst>
          </p:cNvPr>
          <p:cNvSpPr txBox="1"/>
          <p:nvPr/>
        </p:nvSpPr>
        <p:spPr>
          <a:xfrm>
            <a:off x="107951" y="4277636"/>
            <a:ext cx="9667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/>
              <a:t>Glucose</a:t>
            </a:r>
            <a:endParaRPr kumimoji="1" lang="ja-JP" altLang="en-US" b="1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xmlns="" id="{A1C888C8-921F-465C-9C22-1CC77F8B7CEF}"/>
              </a:ext>
            </a:extLst>
          </p:cNvPr>
          <p:cNvSpPr txBox="1"/>
          <p:nvPr/>
        </p:nvSpPr>
        <p:spPr>
          <a:xfrm>
            <a:off x="1090727" y="3364593"/>
            <a:ext cx="1087121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b="1" dirty="0"/>
              <a:t>HCC827   PC-9</a:t>
            </a:r>
            <a:endParaRPr kumimoji="1" lang="ja-JP" altLang="en-US" sz="1200" b="1" dirty="0"/>
          </a:p>
        </p:txBody>
      </p:sp>
      <p:sp>
        <p:nvSpPr>
          <p:cNvPr id="10" name="矢印: 下 9">
            <a:extLst>
              <a:ext uri="{FF2B5EF4-FFF2-40B4-BE49-F238E27FC236}">
                <a16:creationId xmlns:a16="http://schemas.microsoft.com/office/drawing/2014/main" xmlns="" id="{ABFABACD-4B19-4478-9211-A81061AC3CD4}"/>
              </a:ext>
            </a:extLst>
          </p:cNvPr>
          <p:cNvSpPr/>
          <p:nvPr/>
        </p:nvSpPr>
        <p:spPr>
          <a:xfrm rot="2413472" flipV="1">
            <a:off x="799144" y="3590471"/>
            <a:ext cx="180000" cy="72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矢印: 下 10">
            <a:extLst>
              <a:ext uri="{FF2B5EF4-FFF2-40B4-BE49-F238E27FC236}">
                <a16:creationId xmlns:a16="http://schemas.microsoft.com/office/drawing/2014/main" xmlns="" id="{1509FCE0-7D51-4FE4-A37E-9FA2E9B5EAE4}"/>
              </a:ext>
            </a:extLst>
          </p:cNvPr>
          <p:cNvSpPr/>
          <p:nvPr/>
        </p:nvSpPr>
        <p:spPr>
          <a:xfrm>
            <a:off x="2382861" y="5395845"/>
            <a:ext cx="182879" cy="4419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矢印: 下 11">
            <a:extLst>
              <a:ext uri="{FF2B5EF4-FFF2-40B4-BE49-F238E27FC236}">
                <a16:creationId xmlns:a16="http://schemas.microsoft.com/office/drawing/2014/main" xmlns="" id="{041DAAC0-51E1-40EA-B7BD-16F5AEB54B20}"/>
              </a:ext>
            </a:extLst>
          </p:cNvPr>
          <p:cNvSpPr/>
          <p:nvPr/>
        </p:nvSpPr>
        <p:spPr>
          <a:xfrm rot="5400000" flipV="1">
            <a:off x="1220268" y="4248644"/>
            <a:ext cx="182879" cy="4419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矢印: 下 12">
            <a:extLst>
              <a:ext uri="{FF2B5EF4-FFF2-40B4-BE49-F238E27FC236}">
                <a16:creationId xmlns:a16="http://schemas.microsoft.com/office/drawing/2014/main" xmlns="" id="{EFB570E9-5558-4FBD-AF5E-A5169E3FE889}"/>
              </a:ext>
            </a:extLst>
          </p:cNvPr>
          <p:cNvSpPr/>
          <p:nvPr/>
        </p:nvSpPr>
        <p:spPr>
          <a:xfrm rot="5400000" flipV="1">
            <a:off x="3664624" y="4181624"/>
            <a:ext cx="182879" cy="576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xmlns="" id="{C917B13C-C9DD-4954-A4CE-97D12052D3BD}"/>
              </a:ext>
            </a:extLst>
          </p:cNvPr>
          <p:cNvSpPr txBox="1"/>
          <p:nvPr/>
        </p:nvSpPr>
        <p:spPr>
          <a:xfrm>
            <a:off x="5950903" y="4283986"/>
            <a:ext cx="907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/>
              <a:t>PPP</a:t>
            </a:r>
            <a:endParaRPr kumimoji="1" lang="ja-JP" altLang="en-US" b="1" dirty="0"/>
          </a:p>
        </p:txBody>
      </p:sp>
      <p:sp>
        <p:nvSpPr>
          <p:cNvPr id="17" name="矢印: 下 16">
            <a:extLst>
              <a:ext uri="{FF2B5EF4-FFF2-40B4-BE49-F238E27FC236}">
                <a16:creationId xmlns:a16="http://schemas.microsoft.com/office/drawing/2014/main" xmlns="" id="{311A277C-9FB8-4174-A0BD-C4606488CA4B}"/>
              </a:ext>
            </a:extLst>
          </p:cNvPr>
          <p:cNvSpPr/>
          <p:nvPr/>
        </p:nvSpPr>
        <p:spPr>
          <a:xfrm>
            <a:off x="2382861" y="7690247"/>
            <a:ext cx="182879" cy="4419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矢印: 下 17">
            <a:extLst>
              <a:ext uri="{FF2B5EF4-FFF2-40B4-BE49-F238E27FC236}">
                <a16:creationId xmlns:a16="http://schemas.microsoft.com/office/drawing/2014/main" xmlns="" id="{675E816B-367E-4808-922B-7333CBC4967B}"/>
              </a:ext>
            </a:extLst>
          </p:cNvPr>
          <p:cNvSpPr/>
          <p:nvPr/>
        </p:nvSpPr>
        <p:spPr>
          <a:xfrm rot="5400000" flipV="1">
            <a:off x="5845428" y="4289624"/>
            <a:ext cx="182879" cy="36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xmlns="" id="{6BBD15B7-3299-4021-8310-D38E48A126E5}"/>
              </a:ext>
            </a:extLst>
          </p:cNvPr>
          <p:cNvSpPr txBox="1"/>
          <p:nvPr/>
        </p:nvSpPr>
        <p:spPr>
          <a:xfrm>
            <a:off x="1911350" y="8158429"/>
            <a:ext cx="1111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dirty="0"/>
              <a:t>Glycolysis</a:t>
            </a:r>
            <a:endParaRPr kumimoji="1" lang="ja-JP" altLang="en-US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xmlns="" id="{BCAFC2AC-6D0E-4948-AD96-D7AE9CBD6026}"/>
              </a:ext>
            </a:extLst>
          </p:cNvPr>
          <p:cNvSpPr txBox="1"/>
          <p:nvPr/>
        </p:nvSpPr>
        <p:spPr>
          <a:xfrm>
            <a:off x="2177848" y="5059817"/>
            <a:ext cx="1087121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b="1" dirty="0"/>
              <a:t>HCC827   PC-9</a:t>
            </a:r>
            <a:endParaRPr kumimoji="1" lang="ja-JP" altLang="en-US" sz="1200" b="1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xmlns="" id="{E4CED52C-C5EC-4231-BEF1-888810315F6B}"/>
              </a:ext>
            </a:extLst>
          </p:cNvPr>
          <p:cNvSpPr txBox="1"/>
          <p:nvPr/>
        </p:nvSpPr>
        <p:spPr>
          <a:xfrm>
            <a:off x="4675586" y="5059817"/>
            <a:ext cx="1087121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b="1" dirty="0"/>
              <a:t>HCC827   PC-9</a:t>
            </a:r>
            <a:endParaRPr kumimoji="1" lang="ja-JP" altLang="en-US" sz="1200" b="1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xmlns="" id="{BA838530-5CFF-4ED1-9A91-47B5F38EFB94}"/>
              </a:ext>
            </a:extLst>
          </p:cNvPr>
          <p:cNvSpPr txBox="1"/>
          <p:nvPr/>
        </p:nvSpPr>
        <p:spPr>
          <a:xfrm>
            <a:off x="2132127" y="7348926"/>
            <a:ext cx="1087121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b="1" dirty="0"/>
              <a:t>HCC827   PC-9</a:t>
            </a:r>
            <a:endParaRPr kumimoji="1" lang="ja-JP" altLang="en-US" sz="1200" b="1" dirty="0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xmlns="" id="{5318CA2A-48E1-4184-9410-A8D6F2F734E4}"/>
              </a:ext>
            </a:extLst>
          </p:cNvPr>
          <p:cNvSpPr/>
          <p:nvPr/>
        </p:nvSpPr>
        <p:spPr>
          <a:xfrm>
            <a:off x="4876800" y="2401545"/>
            <a:ext cx="152400" cy="307777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xmlns="" id="{A78BA862-E56B-4489-80C4-D9879320C342}"/>
              </a:ext>
            </a:extLst>
          </p:cNvPr>
          <p:cNvSpPr/>
          <p:nvPr/>
        </p:nvSpPr>
        <p:spPr>
          <a:xfrm>
            <a:off x="4876800" y="2852725"/>
            <a:ext cx="152400" cy="30777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xmlns="" id="{02889C12-E824-4E3B-92C4-3023270AB7DC}"/>
              </a:ext>
            </a:extLst>
          </p:cNvPr>
          <p:cNvSpPr txBox="1"/>
          <p:nvPr/>
        </p:nvSpPr>
        <p:spPr>
          <a:xfrm>
            <a:off x="5111807" y="2386156"/>
            <a:ext cx="9482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+PBS</a:t>
            </a:r>
            <a:endParaRPr kumimoji="1" lang="ja-JP" altLang="en-US" sz="1600" b="1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xmlns="" id="{9756808B-DFED-4523-A48D-E9F7A978655D}"/>
              </a:ext>
            </a:extLst>
          </p:cNvPr>
          <p:cNvSpPr txBox="1"/>
          <p:nvPr/>
        </p:nvSpPr>
        <p:spPr>
          <a:xfrm>
            <a:off x="5111807" y="2837336"/>
            <a:ext cx="1087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/>
              <a:t>+Diamide</a:t>
            </a:r>
            <a:endParaRPr kumimoji="1" lang="ja-JP" altLang="en-US" sz="1600" b="1" dirty="0"/>
          </a:p>
        </p:txBody>
      </p:sp>
      <p:graphicFrame>
        <p:nvGraphicFramePr>
          <p:cNvPr id="28" name="グラフ 27">
            <a:extLst>
              <a:ext uri="{FF2B5EF4-FFF2-40B4-BE49-F238E27FC236}">
                <a16:creationId xmlns:a16="http://schemas.microsoft.com/office/drawing/2014/main" xmlns="" id="{DB087673-DDFC-4828-B9C3-78B8C7F612D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2514890"/>
              </p:ext>
            </p:extLst>
          </p:nvPr>
        </p:nvGraphicFramePr>
        <p:xfrm>
          <a:off x="3681607" y="5864026"/>
          <a:ext cx="1800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xmlns="" id="{E2C04089-5672-406D-AB3B-B609CC8AAACE}"/>
              </a:ext>
            </a:extLst>
          </p:cNvPr>
          <p:cNvSpPr txBox="1"/>
          <p:nvPr/>
        </p:nvSpPr>
        <p:spPr>
          <a:xfrm>
            <a:off x="4333239" y="7348926"/>
            <a:ext cx="1087121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b="1" dirty="0"/>
              <a:t>HCC827   PC-9</a:t>
            </a:r>
            <a:endParaRPr kumimoji="1" lang="ja-JP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768186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4890</TotalTime>
  <Words>34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NCC-TMC-HM1</dc:creator>
  <cp:lastModifiedBy>Cancer Physiology</cp:lastModifiedBy>
  <cp:revision>77</cp:revision>
  <cp:lastPrinted>2019-02-22T01:00:39Z</cp:lastPrinted>
  <dcterms:created xsi:type="dcterms:W3CDTF">2018-11-11T23:03:26Z</dcterms:created>
  <dcterms:modified xsi:type="dcterms:W3CDTF">2019-03-13T08:35:16Z</dcterms:modified>
</cp:coreProperties>
</file>