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FF"/>
    <a:srgbClr val="66FFCC"/>
    <a:srgbClr val="C28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456" y="-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27783B4-6853-41AD-A082-A9698CC0E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F6CF88E-E8B9-45AA-91BE-115E82509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851834A-624D-44DD-99EC-E83C8966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3A58666-C386-40E0-B706-9A59AD38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28ABCC6-6DD7-4BAD-96B4-7C43B315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AC9B777-C956-448F-8CEB-A3ED7953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2F076B7-CA8E-46C4-8048-CA7F68EA4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4EA6FA0-E2F6-4300-BE48-9C4206C2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0AC1468-E92E-48D2-B2D4-2BFBF7A2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584338E-D0A1-498D-AA4C-189831CF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3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5A075A44-8DD0-4A19-AB48-46447A35D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A25E61B7-A658-4BA7-9E66-E47E9A2B9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73B5E39-A371-4953-ADF7-608B59D0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40A90D2-C433-4E32-AEC7-27DC8C8E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FD67648-C4E1-4874-B34F-82E86B7F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8A64200-372C-4A7C-9EF7-2600A12A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F29CA4D-10C5-4B14-A677-D2CA0FEE7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1D7D5E1-B026-414D-AF45-ADFBB744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4C1BCA9-1A7A-46F3-B459-CC753A05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59EB624-345D-4EE7-AB81-C4B179E9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4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518E6A8-ECD5-4A56-A96C-F4C11688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35B9088-0B51-4E1D-A2B8-BA4A1E8F9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88B0374-2B59-4A10-87E9-6A7B1871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D883F03-7C07-4E6F-97AE-81FBC679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320020E-EFC7-4D8D-A533-4CFE9D93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521A252-81BB-437E-8381-C5583704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50FFC56-E41F-4C25-B825-E7709ADCB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AB7C2D94-30EA-4868-847A-1C19FF085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072BC2CD-9C2C-4DB7-A34C-ACB6AFC6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8BE72ED-3CAA-4676-B71B-47A1E4CD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F7AA473-4E83-47A3-A302-0CC50907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101FADA-35D6-4D8B-B901-6DAC2FDA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3E1DA58-571B-496E-BCFC-AAA849E2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B96E0091-7F77-433A-A4C2-5F73F0488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B4CA59EA-E84A-4443-B77C-26B555DAF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0589A8B3-581A-47EF-8CBA-0CE23EBFE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C77D16AC-C769-48F7-AF37-BB88A41B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B062095-1B52-489C-BB37-664F94F8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41DCBE7C-B895-4390-A9D1-CC988824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4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602D6D3-9CF0-4EE3-B26B-FB6B3CBC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E56C77AC-F331-46E0-B474-BA746723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AC9FDF29-699E-41BF-8D45-6D77312F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03365BF8-04C7-43B4-9D98-FE57D5FC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8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772E3FEC-26B2-4CFF-9449-CAA7E811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AB2697FE-2AEE-4847-8094-F1D0C7F3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62418D6E-F762-491D-BD2C-8635AAF4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D8F9EF9-98B8-48DE-BBD6-E782A9C1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ED3EDEC-61A0-4B61-BC27-0932ED34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ED010767-0207-43D2-8CFE-C02AEBD7C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9C45531-D9FF-4353-9468-277C0BFA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B971779-163C-41F1-BC02-706E4EC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0076F6F-3CCB-45BC-A16F-4EC5B5DA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69EB86-B5A8-48E2-97F7-7B525DD4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7A826074-CEC8-4247-A85C-E32EF8A57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CCC48382-606D-499E-A156-BC5B2500E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79241A5-3FDB-49C7-8CE1-B1BBF782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AA764E5-E09D-4724-A7CD-674400302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61ADF5B1-CF48-4BBF-B0C3-1E1DE665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1899C42B-8700-4E21-8043-B2499E7C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60B3F4B-2698-4990-B062-65F05AE5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15A0C04-72C3-428F-B446-000C016CC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FCB6-AFA2-4EA2-9E90-B11F9A0EAA22}" type="datetimeFigureOut">
              <a:rPr lang="en-US" smtClean="0"/>
              <a:t>10/01/19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790840F-AD64-4289-BE2D-FC75F2398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E16976B-3E31-4E14-8205-CDE3CC435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77C7-5FB3-4265-890E-C7B5D6B4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image" Target="../media/image2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6827548-3584-498F-9321-2CA0C0AF13AB}"/>
              </a:ext>
            </a:extLst>
          </p:cNvPr>
          <p:cNvSpPr txBox="1"/>
          <p:nvPr/>
        </p:nvSpPr>
        <p:spPr>
          <a:xfrm>
            <a:off x="2709227" y="654285"/>
            <a:ext cx="1622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Isogenic</a:t>
            </a:r>
            <a:r>
              <a:rPr lang="it-IT" sz="2000" b="1" dirty="0"/>
              <a:t> Stock</a:t>
            </a:r>
            <a:endParaRPr lang="en-US" sz="2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CAD9554E-463F-4355-AE7C-BBFC2FCE0B3C}"/>
              </a:ext>
            </a:extLst>
          </p:cNvPr>
          <p:cNvSpPr txBox="1"/>
          <p:nvPr/>
        </p:nvSpPr>
        <p:spPr>
          <a:xfrm>
            <a:off x="4360900" y="285226"/>
            <a:ext cx="2291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err="1"/>
              <a:t>Feeding</a:t>
            </a:r>
            <a:r>
              <a:rPr lang="it-IT" sz="2800" b="1" i="1" dirty="0"/>
              <a:t> </a:t>
            </a:r>
            <a:r>
              <a:rPr lang="it-IT" sz="2800" b="1" i="1" dirty="0" err="1"/>
              <a:t>Assay</a:t>
            </a:r>
            <a:endParaRPr lang="en-US" sz="2800" b="1" i="1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="" xmlns:a16="http://schemas.microsoft.com/office/drawing/2014/main" id="{A692B343-614C-4553-95F5-A0AC9CFF7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10797"/>
              </p:ext>
            </p:extLst>
          </p:nvPr>
        </p:nvGraphicFramePr>
        <p:xfrm>
          <a:off x="3238271" y="1436395"/>
          <a:ext cx="691645" cy="188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Image" r:id="rId3" imgW="944640" imgH="2578320" progId="Photoshop.Image.13">
                  <p:embed/>
                </p:oleObj>
              </mc:Choice>
              <mc:Fallback>
                <p:oleObj name="Image" r:id="rId3" imgW="944640" imgH="2578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271" y="1436395"/>
                        <a:ext cx="691645" cy="188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D1D6289-F0A8-4EB0-90A4-E4FFAE75B94C}"/>
              </a:ext>
            </a:extLst>
          </p:cNvPr>
          <p:cNvSpPr txBox="1"/>
          <p:nvPr/>
        </p:nvSpPr>
        <p:spPr>
          <a:xfrm>
            <a:off x="1529814" y="2181012"/>
            <a:ext cx="1622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Medium + </a:t>
            </a:r>
            <a:endParaRPr lang="it-IT" sz="2000" b="1" dirty="0" smtClean="0"/>
          </a:p>
          <a:p>
            <a:pPr algn="ctr"/>
            <a:r>
              <a:rPr lang="it-IT" sz="2000" b="1" smtClean="0"/>
              <a:t>EDC</a:t>
            </a:r>
            <a:endParaRPr lang="en-US" sz="2000" b="1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="" xmlns:a16="http://schemas.microsoft.com/office/drawing/2014/main" id="{CA43EEED-D895-49D5-9D32-52A4AF060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2172"/>
              </p:ext>
            </p:extLst>
          </p:nvPr>
        </p:nvGraphicFramePr>
        <p:xfrm>
          <a:off x="3218044" y="3792020"/>
          <a:ext cx="691645" cy="188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Image" r:id="rId5" imgW="944640" imgH="2578320" progId="Photoshop.Image.13">
                  <p:embed/>
                </p:oleObj>
              </mc:Choice>
              <mc:Fallback>
                <p:oleObj name="Image" r:id="rId5" imgW="944640" imgH="2578320" progId="Photoshop.Image.13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="" xmlns:a16="http://schemas.microsoft.com/office/drawing/2014/main" id="{A692B343-614C-4553-95F5-A0AC9CFF7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8044" y="3792020"/>
                        <a:ext cx="691645" cy="188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47813497-D648-473B-A1AD-C1C98C59B12C}"/>
              </a:ext>
            </a:extLst>
          </p:cNvPr>
          <p:cNvSpPr txBox="1"/>
          <p:nvPr/>
        </p:nvSpPr>
        <p:spPr>
          <a:xfrm>
            <a:off x="1615539" y="4558185"/>
            <a:ext cx="1622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Medium + </a:t>
            </a:r>
            <a:r>
              <a:rPr lang="it-IT" sz="2000" b="1" dirty="0" err="1"/>
              <a:t>solvent</a:t>
            </a:r>
            <a:r>
              <a:rPr lang="it-IT" sz="2000" b="1" dirty="0"/>
              <a:t> </a:t>
            </a:r>
          </a:p>
          <a:p>
            <a:pPr algn="ctr"/>
            <a:r>
              <a:rPr lang="it-IT" sz="2000" b="1" dirty="0"/>
              <a:t>(control)</a:t>
            </a:r>
            <a:endParaRPr lang="en-US" sz="2000" b="1" dirty="0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="" xmlns:a16="http://schemas.microsoft.com/office/drawing/2014/main" id="{D31396E8-83AD-4F81-8910-33D03B3C0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067361"/>
              </p:ext>
            </p:extLst>
          </p:nvPr>
        </p:nvGraphicFramePr>
        <p:xfrm>
          <a:off x="6096000" y="1398482"/>
          <a:ext cx="691645" cy="188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Image" r:id="rId6" imgW="944640" imgH="2578320" progId="Photoshop.Image.13">
                  <p:embed/>
                </p:oleObj>
              </mc:Choice>
              <mc:Fallback>
                <p:oleObj name="Image" r:id="rId6" imgW="944640" imgH="2578320" progId="Photoshop.Image.13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="" xmlns:a16="http://schemas.microsoft.com/office/drawing/2014/main" id="{A692B343-614C-4553-95F5-A0AC9CFF7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398482"/>
                        <a:ext cx="691645" cy="188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="" xmlns:a16="http://schemas.microsoft.com/office/drawing/2014/main" id="{B857221F-B5B0-4708-AE2D-7B3C4470D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30588"/>
              </p:ext>
            </p:extLst>
          </p:nvPr>
        </p:nvGraphicFramePr>
        <p:xfrm>
          <a:off x="6096000" y="3754758"/>
          <a:ext cx="691645" cy="188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Image" r:id="rId7" imgW="944640" imgH="2578320" progId="Photoshop.Image.13">
                  <p:embed/>
                </p:oleObj>
              </mc:Choice>
              <mc:Fallback>
                <p:oleObj name="Image" r:id="rId7" imgW="944640" imgH="2578320" progId="Photoshop.Image.13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="" xmlns:a16="http://schemas.microsoft.com/office/drawing/2014/main" id="{CA43EEED-D895-49D5-9D32-52A4AF060A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754758"/>
                        <a:ext cx="691645" cy="188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ccia circolare 18">
            <a:extLst>
              <a:ext uri="{FF2B5EF4-FFF2-40B4-BE49-F238E27FC236}">
                <a16:creationId xmlns="" xmlns:a16="http://schemas.microsoft.com/office/drawing/2014/main" id="{F975F808-5E9D-47A3-88FA-993909E81CA0}"/>
              </a:ext>
            </a:extLst>
          </p:cNvPr>
          <p:cNvSpPr/>
          <p:nvPr/>
        </p:nvSpPr>
        <p:spPr>
          <a:xfrm rot="19156989">
            <a:off x="6643879" y="4377763"/>
            <a:ext cx="1540837" cy="1274765"/>
          </a:xfrm>
          <a:prstGeom prst="circularArrow">
            <a:avLst>
              <a:gd name="adj1" fmla="val 7980"/>
              <a:gd name="adj2" fmla="val 830022"/>
              <a:gd name="adj3" fmla="val 18895803"/>
              <a:gd name="adj4" fmla="val 16111020"/>
              <a:gd name="adj5" fmla="val 1076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C42E374A-7B22-4005-B303-EAF8EF1732D4}"/>
              </a:ext>
            </a:extLst>
          </p:cNvPr>
          <p:cNvSpPr txBox="1"/>
          <p:nvPr/>
        </p:nvSpPr>
        <p:spPr>
          <a:xfrm>
            <a:off x="6783687" y="333023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/>
              <a:t>inspect</a:t>
            </a:r>
            <a:endParaRPr lang="en-US" sz="2000" b="1" dirty="0"/>
          </a:p>
        </p:txBody>
      </p:sp>
      <p:pic>
        <p:nvPicPr>
          <p:cNvPr id="28" name="Immagine 27" descr="Immagine che contiene animale, antropode&#10;&#10;Descrizione generata con affidabilità molto elevata">
            <a:extLst>
              <a:ext uri="{FF2B5EF4-FFF2-40B4-BE49-F238E27FC236}">
                <a16:creationId xmlns="" xmlns:a16="http://schemas.microsoft.com/office/drawing/2014/main" id="{B1F3DB49-9A38-449E-BB81-009FD6276D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7274" y="2484740"/>
            <a:ext cx="2953362" cy="2323847"/>
          </a:xfrm>
          <a:prstGeom prst="rect">
            <a:avLst/>
          </a:prstGeom>
        </p:spPr>
      </p:pic>
      <p:sp>
        <p:nvSpPr>
          <p:cNvPr id="29" name="Freccia circolare 28">
            <a:extLst>
              <a:ext uri="{FF2B5EF4-FFF2-40B4-BE49-F238E27FC236}">
                <a16:creationId xmlns="" xmlns:a16="http://schemas.microsoft.com/office/drawing/2014/main" id="{473D8B81-EFF9-45B3-8650-CB8098BAB6FF}"/>
              </a:ext>
            </a:extLst>
          </p:cNvPr>
          <p:cNvSpPr/>
          <p:nvPr/>
        </p:nvSpPr>
        <p:spPr>
          <a:xfrm rot="19156989">
            <a:off x="6602113" y="2661468"/>
            <a:ext cx="1540837" cy="1274765"/>
          </a:xfrm>
          <a:prstGeom prst="circularArrow">
            <a:avLst>
              <a:gd name="adj1" fmla="val 7980"/>
              <a:gd name="adj2" fmla="val 830022"/>
              <a:gd name="adj3" fmla="val 18895803"/>
              <a:gd name="adj4" fmla="val 16111020"/>
              <a:gd name="adj5" fmla="val 1076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="" xmlns:a16="http://schemas.microsoft.com/office/drawing/2014/main" id="{80FEDC0E-1B1D-44F7-AD08-F0E724CA92F4}"/>
              </a:ext>
            </a:extLst>
          </p:cNvPr>
          <p:cNvSpPr/>
          <p:nvPr/>
        </p:nvSpPr>
        <p:spPr>
          <a:xfrm>
            <a:off x="3218044" y="3235352"/>
            <a:ext cx="3481206" cy="606398"/>
          </a:xfrm>
          <a:prstGeom prst="rightArrow">
            <a:avLst>
              <a:gd name="adj1" fmla="val 50000"/>
              <a:gd name="adj2" fmla="val 97092"/>
            </a:avLst>
          </a:prstGeom>
          <a:solidFill>
            <a:srgbClr val="A9D18E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/>
              <a:t>Feed 1 Day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9356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17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Tema di Office</vt:lpstr>
      <vt:lpstr>Image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Drome</dc:creator>
  <cp:lastModifiedBy>Anna Digilio</cp:lastModifiedBy>
  <cp:revision>61</cp:revision>
  <cp:lastPrinted>2018-12-06T12:11:31Z</cp:lastPrinted>
  <dcterms:created xsi:type="dcterms:W3CDTF">2018-11-20T17:46:26Z</dcterms:created>
  <dcterms:modified xsi:type="dcterms:W3CDTF">2019-01-10T10:08:32Z</dcterms:modified>
</cp:coreProperties>
</file>