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9"/>
    <p:restoredTop sz="94695"/>
  </p:normalViewPr>
  <p:slideViewPr>
    <p:cSldViewPr snapToGrid="0" snapToObjects="1">
      <p:cViewPr varScale="1">
        <p:scale>
          <a:sx n="77" d="100"/>
          <a:sy n="77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42F25-05D9-064E-8832-0FE761BE817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2164-57F5-2649-BC9C-CF1FCC792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4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2164-57F5-2649-BC9C-CF1FCC7923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3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2164-57F5-2649-BC9C-CF1FCC7923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AA34-63E2-DC4C-8BF6-A9500AB02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67258-C3CB-AC46-B4BD-CB32F1E64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FCF84-311F-2045-81D5-B77AC9E6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B012B-8F64-1D4B-BA13-6BF1B077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876B-01C3-5444-BEEF-D8732F8B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3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442B-E255-A348-A194-C4765918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10C1C-A050-4C4B-9C50-F702C4AAD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67792-125F-3242-9F38-8C97614A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E0606-2337-BA44-863B-C1B1BBAC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5B3FB-3FBC-5444-B77A-9FBF8DCC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5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98D28-F2DF-114B-8DE3-FDF15666D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ECF8E-AA11-E14A-A9E0-AA26F144F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9395C-13BD-1246-90C5-09661157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C40E6-65A5-1041-BF41-853BE35E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76F9-9DA9-274B-B9C6-D4A67CAA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B792-02AD-5342-A24F-8BD8F7D3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F9F5C-C75B-B040-A8D7-F8150E313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F2193-CA19-6A49-AD01-902E9FE2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BEB81-68A5-F749-9070-B8A5C46E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5B030-E1A8-D046-9293-EA8379D3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5A57-13D5-B447-83F5-04FFEE0B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D38A9-39DA-AD45-BC83-37F77B194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F9AA-2454-964F-9E18-A417C241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F6261-34F2-3141-9578-8958422B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1AA12-C66D-434D-BA5C-5B629CB5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6EF2-E28D-9B44-85A5-A63D0091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9AF9-5A60-B64A-B847-B71630CCB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16F52-5D95-D04C-8596-0D13F429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CD01C-DFF8-624F-A9D4-62EDE502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FA5DB-F412-3942-AF69-83BA346C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2427E-3DBD-3F4B-94BA-47D62EC2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6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CF481-5449-314A-B8EA-1002A2BB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96898-51D3-C544-8558-000384807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979AC-2CC0-E64A-9BAF-983679C31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02ED9-DA48-6A44-8DFE-275EFECA1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1CAD6-950A-8B4A-8865-5115D186F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97F60-360F-0046-ABD4-05E84F47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9D209F-334B-294B-A629-D9BE961A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636EC-2968-444F-AFB6-3C6CADF0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72BA-BB1F-E146-9523-2EB140A5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C3700-8133-8D40-91E3-C00AD9F5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0469F-155E-1449-9C89-9CDF8CF7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9E194-47C4-9F4F-9DFA-405D4825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3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B93D4-9BE8-EB4B-BE2A-FD033BC0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AC879-B067-6D49-9F15-737E1343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0ADA8-A844-0B43-A93F-B3464282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6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2B88-A99E-9141-B01F-90F47B7B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1874-B1D2-564A-B806-C26034F3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D4A18-E639-4842-BFD0-2561674B1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DBCC1-E4D3-DE48-85E0-0AC8D1FD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6846C-A32A-6D40-A791-24A170CD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BD875-BA1C-4248-AC52-3E05B811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8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680A-8F62-9342-8A98-C0E39C1F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38BE3-648C-F644-A318-07E76671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8FB29-FD3E-074C-B70A-E621E90B5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E2A3E-53C8-F94C-B450-2AF38FA4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3D573-05F2-064D-AADF-037D3140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862A8-B914-2849-A838-328193B8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5CCCD-4BC8-A84A-8346-78275251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C54BF-36A9-0E40-894A-453AB8E9D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D6598-7DCA-B64D-AB3B-FF8D288C2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A032E-9F00-0348-80AD-2D44C5EBC464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0F84C-C987-624C-9259-0F048680A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69040-EB1F-D24D-8B7E-F2C21DCE0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BF13-99CB-7241-A776-2AD59AEE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8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C6FAC1-5C68-5E41-B8AC-C6B91C97AFAD}"/>
              </a:ext>
            </a:extLst>
          </p:cNvPr>
          <p:cNvSpPr/>
          <p:nvPr/>
        </p:nvSpPr>
        <p:spPr>
          <a:xfrm>
            <a:off x="4205644" y="1302135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R26Y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16C07-6330-1F41-AF95-604DF8617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5" t="14368" r="84771" b="75109"/>
          <a:stretch/>
        </p:blipFill>
        <p:spPr>
          <a:xfrm>
            <a:off x="3835271" y="2047649"/>
            <a:ext cx="1362179" cy="5057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8036AD-7E83-4B45-8E7F-64B8DFEF3475}"/>
              </a:ext>
            </a:extLst>
          </p:cNvPr>
          <p:cNvSpPr/>
          <p:nvPr/>
        </p:nvSpPr>
        <p:spPr>
          <a:xfrm>
            <a:off x="6546648" y="1302136"/>
            <a:ext cx="781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Trp53</a:t>
            </a:r>
            <a:r>
              <a:rPr lang="en-US" i="1" baseline="30000" dirty="0"/>
              <a:t>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FD03ED-6064-2E4A-BDA1-70C5129FACF3}"/>
              </a:ext>
            </a:extLst>
          </p:cNvPr>
          <p:cNvSpPr/>
          <p:nvPr/>
        </p:nvSpPr>
        <p:spPr>
          <a:xfrm>
            <a:off x="3145562" y="2082328"/>
            <a:ext cx="580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500bp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E21B98-597D-8F42-8E23-54C295ECEBDE}"/>
              </a:ext>
            </a:extLst>
          </p:cNvPr>
          <p:cNvSpPr/>
          <p:nvPr/>
        </p:nvSpPr>
        <p:spPr>
          <a:xfrm>
            <a:off x="3138279" y="2223285"/>
            <a:ext cx="580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250bp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3E19A0-78D0-0B4A-8829-4C4254AAF402}"/>
              </a:ext>
            </a:extLst>
          </p:cNvPr>
          <p:cNvCxnSpPr/>
          <p:nvPr/>
        </p:nvCxnSpPr>
        <p:spPr>
          <a:xfrm>
            <a:off x="3658485" y="2373155"/>
            <a:ext cx="1839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B30994B-B7AE-D248-9B94-7D1DFB7E5A4E}"/>
              </a:ext>
            </a:extLst>
          </p:cNvPr>
          <p:cNvSpPr/>
          <p:nvPr/>
        </p:nvSpPr>
        <p:spPr>
          <a:xfrm rot="19986695">
            <a:off x="3926454" y="1773908"/>
            <a:ext cx="378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WT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864541-3341-ED49-ADA9-45606E0D786A}"/>
              </a:ext>
            </a:extLst>
          </p:cNvPr>
          <p:cNvSpPr/>
          <p:nvPr/>
        </p:nvSpPr>
        <p:spPr>
          <a:xfrm rot="19986695">
            <a:off x="4266391" y="1771887"/>
            <a:ext cx="378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WT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81D7D8-56E2-A644-B966-BF69663140D9}"/>
              </a:ext>
            </a:extLst>
          </p:cNvPr>
          <p:cNvSpPr/>
          <p:nvPr/>
        </p:nvSpPr>
        <p:spPr>
          <a:xfrm rot="19986695">
            <a:off x="4504353" y="1779615"/>
            <a:ext cx="5325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Homo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CA7C15-EEB6-4C4A-9C72-CCA6E50A19AF}"/>
              </a:ext>
            </a:extLst>
          </p:cNvPr>
          <p:cNvSpPr/>
          <p:nvPr/>
        </p:nvSpPr>
        <p:spPr>
          <a:xfrm rot="19986695">
            <a:off x="4844289" y="1781634"/>
            <a:ext cx="5325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Homo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2654E-965F-3944-9B4C-E0A3F95D8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4" t="25962" r="79582" b="63340"/>
          <a:stretch/>
        </p:blipFill>
        <p:spPr>
          <a:xfrm>
            <a:off x="6376503" y="2047650"/>
            <a:ext cx="1068646" cy="5057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3F2AA86-4519-D146-8E73-F11E6AEE13C0}"/>
              </a:ext>
            </a:extLst>
          </p:cNvPr>
          <p:cNvSpPr/>
          <p:nvPr/>
        </p:nvSpPr>
        <p:spPr>
          <a:xfrm rot="19986695">
            <a:off x="6361739" y="1740328"/>
            <a:ext cx="378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WT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585CF3-133E-264A-9413-E087D1F9D226}"/>
              </a:ext>
            </a:extLst>
          </p:cNvPr>
          <p:cNvSpPr/>
          <p:nvPr/>
        </p:nvSpPr>
        <p:spPr>
          <a:xfrm rot="19986695">
            <a:off x="6622653" y="1738307"/>
            <a:ext cx="378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WT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37C3A8-1287-A147-A26D-EA26AAC3D5BC}"/>
              </a:ext>
            </a:extLst>
          </p:cNvPr>
          <p:cNvSpPr/>
          <p:nvPr/>
        </p:nvSpPr>
        <p:spPr>
          <a:xfrm rot="19986695">
            <a:off x="6875857" y="1746035"/>
            <a:ext cx="5325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Homo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1A9575-641F-F446-ACAA-521013413A98}"/>
              </a:ext>
            </a:extLst>
          </p:cNvPr>
          <p:cNvSpPr/>
          <p:nvPr/>
        </p:nvSpPr>
        <p:spPr>
          <a:xfrm rot="19986695">
            <a:off x="7164993" y="1748054"/>
            <a:ext cx="5325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Homo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44EABA-305B-1E47-81C0-AE59769F869F}"/>
              </a:ext>
            </a:extLst>
          </p:cNvPr>
          <p:cNvSpPr/>
          <p:nvPr/>
        </p:nvSpPr>
        <p:spPr>
          <a:xfrm>
            <a:off x="2785782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92B31"/>
                </a:solidFill>
                <a:latin typeface="futura-pt"/>
              </a:rPr>
              <a:t>Figure 1: Representative PCR genotyping results for the </a:t>
            </a:r>
            <a:r>
              <a:rPr lang="en-US" b="1" i="1" dirty="0">
                <a:solidFill>
                  <a:srgbClr val="292B31"/>
                </a:solidFill>
                <a:latin typeface="futura-pt"/>
              </a:rPr>
              <a:t>R26Y</a:t>
            </a:r>
            <a:r>
              <a:rPr lang="en-US" b="1" dirty="0">
                <a:solidFill>
                  <a:srgbClr val="292B31"/>
                </a:solidFill>
                <a:latin typeface="futura-pt"/>
              </a:rPr>
              <a:t> and </a:t>
            </a:r>
            <a:r>
              <a:rPr lang="en-US" b="1" i="1" dirty="0">
                <a:solidFill>
                  <a:srgbClr val="292B31"/>
                </a:solidFill>
                <a:latin typeface="futura-pt"/>
              </a:rPr>
              <a:t>Trp53</a:t>
            </a:r>
            <a:r>
              <a:rPr lang="en-US" b="1" i="1" baseline="30000" dirty="0">
                <a:solidFill>
                  <a:srgbClr val="292B31"/>
                </a:solidFill>
                <a:latin typeface="futura-pt"/>
              </a:rPr>
              <a:t>L</a:t>
            </a:r>
            <a:r>
              <a:rPr lang="en-US" b="1" dirty="0">
                <a:solidFill>
                  <a:srgbClr val="292B31"/>
                </a:solidFill>
                <a:latin typeface="futura-pt"/>
              </a:rPr>
              <a:t> alleles.</a:t>
            </a:r>
            <a:r>
              <a:rPr lang="en-US" dirty="0">
                <a:solidFill>
                  <a:srgbClr val="292B31"/>
                </a:solidFill>
                <a:latin typeface="futura-pt"/>
              </a:rPr>
              <a:t> WT = wild-type; Homo = homozygote.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1843AF-E809-A045-9762-50BA25FFBADF}"/>
              </a:ext>
            </a:extLst>
          </p:cNvPr>
          <p:cNvCxnSpPr/>
          <p:nvPr/>
        </p:nvCxnSpPr>
        <p:spPr>
          <a:xfrm>
            <a:off x="3658485" y="2247994"/>
            <a:ext cx="1839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DA3A5B-728B-754C-A3BB-DD33941AB7F4}"/>
              </a:ext>
            </a:extLst>
          </p:cNvPr>
          <p:cNvCxnSpPr/>
          <p:nvPr/>
        </p:nvCxnSpPr>
        <p:spPr>
          <a:xfrm>
            <a:off x="6183780" y="2376198"/>
            <a:ext cx="1839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D66D90-1EA5-8A42-BB5E-92925B7F07F1}"/>
              </a:ext>
            </a:extLst>
          </p:cNvPr>
          <p:cNvCxnSpPr/>
          <p:nvPr/>
        </p:nvCxnSpPr>
        <p:spPr>
          <a:xfrm>
            <a:off x="6183780" y="2251037"/>
            <a:ext cx="1839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C2426E5-296F-F146-9A87-FE07D2E17FB4}"/>
              </a:ext>
            </a:extLst>
          </p:cNvPr>
          <p:cNvSpPr/>
          <p:nvPr/>
        </p:nvSpPr>
        <p:spPr>
          <a:xfrm>
            <a:off x="5669641" y="2086221"/>
            <a:ext cx="580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370bp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79BE44-8B6D-F747-83CF-F9494582D4D8}"/>
              </a:ext>
            </a:extLst>
          </p:cNvPr>
          <p:cNvSpPr/>
          <p:nvPr/>
        </p:nvSpPr>
        <p:spPr>
          <a:xfrm>
            <a:off x="5662358" y="2227178"/>
            <a:ext cx="580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288bp</a:t>
            </a:r>
          </a:p>
        </p:txBody>
      </p:sp>
    </p:spTree>
    <p:extLst>
      <p:ext uri="{BB962C8B-B14F-4D97-AF65-F5344CB8AC3E}">
        <p14:creationId xmlns:p14="http://schemas.microsoft.com/office/powerpoint/2010/main" val="407122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193DC31-A815-1840-8115-7650D401E594}"/>
              </a:ext>
            </a:extLst>
          </p:cNvPr>
          <p:cNvSpPr/>
          <p:nvPr/>
        </p:nvSpPr>
        <p:spPr>
          <a:xfrm>
            <a:off x="7111140" y="1071162"/>
            <a:ext cx="499859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92B31"/>
                </a:solidFill>
                <a:latin typeface="futura-pt"/>
              </a:rPr>
              <a:t>Figure 4: Visualization of a successful intraductal injection into the entire mammary ductal tree.</a:t>
            </a:r>
            <a:r>
              <a:rPr lang="en-US" dirty="0">
                <a:solidFill>
                  <a:srgbClr val="292B31"/>
                </a:solidFill>
                <a:latin typeface="futura-pt"/>
              </a:rPr>
              <a:t> (</a:t>
            </a:r>
            <a:r>
              <a:rPr lang="en-US" b="1" dirty="0">
                <a:solidFill>
                  <a:srgbClr val="292B31"/>
                </a:solidFill>
                <a:latin typeface="futura-pt"/>
              </a:rPr>
              <a:t>A</a:t>
            </a:r>
            <a:r>
              <a:rPr lang="en-US" dirty="0">
                <a:solidFill>
                  <a:srgbClr val="292B31"/>
                </a:solidFill>
                <a:latin typeface="futura-pt"/>
              </a:rPr>
              <a:t>) An example of the intraductal injection of 3 µL of injection mixture (with bromophenol blue) into an MG of a 3-week-old female mouse. (</a:t>
            </a:r>
            <a:r>
              <a:rPr lang="en-US" b="1" dirty="0">
                <a:solidFill>
                  <a:srgbClr val="292B31"/>
                </a:solidFill>
                <a:latin typeface="futura-pt"/>
              </a:rPr>
              <a:t>B</a:t>
            </a:r>
            <a:r>
              <a:rPr lang="en-US" dirty="0">
                <a:solidFill>
                  <a:srgbClr val="292B31"/>
                </a:solidFill>
                <a:latin typeface="futura-pt"/>
              </a:rPr>
              <a:t>) Intraductal injection of 5 µL of injection mixture into an MG of a young adult female mouse. (</a:t>
            </a:r>
            <a:r>
              <a:rPr lang="en-US" b="1" dirty="0">
                <a:solidFill>
                  <a:srgbClr val="292B31"/>
                </a:solidFill>
                <a:latin typeface="futura-pt"/>
              </a:rPr>
              <a:t>C</a:t>
            </a:r>
            <a:r>
              <a:rPr lang="en-US" dirty="0">
                <a:solidFill>
                  <a:srgbClr val="292B31"/>
                </a:solidFill>
                <a:latin typeface="futura-pt"/>
              </a:rPr>
              <a:t>) Intraductal injection of 10 µL of injection mixture into an MG of a female mouse at early/mid-gestation. </a:t>
            </a:r>
            <a:r>
              <a:rPr lang="en-US" b="1" dirty="0">
                <a:solidFill>
                  <a:srgbClr val="FF0000"/>
                </a:solidFill>
                <a:latin typeface="futura-pt"/>
              </a:rPr>
              <a:t>(D)</a:t>
            </a:r>
            <a:r>
              <a:rPr lang="en-US" dirty="0">
                <a:solidFill>
                  <a:srgbClr val="FF0000"/>
                </a:solidFill>
                <a:latin typeface="futura-pt"/>
              </a:rPr>
              <a:t> An example of a mammary fat pad injection rather than a successful intraductal injection. Intraductal injection of 5 µL of injection mixture into an MG of a young adult female mouse. (a) The skin area surrounding the injected nipple; (b) The other side of the skin flap showing the mammary fat pad; yellow circle indicates dye diffused into the fat pad.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50FE54-48B0-764D-98EA-E0067202AFEE}"/>
              </a:ext>
            </a:extLst>
          </p:cNvPr>
          <p:cNvGrpSpPr/>
          <p:nvPr/>
        </p:nvGrpSpPr>
        <p:grpSpPr>
          <a:xfrm>
            <a:off x="346139" y="735688"/>
            <a:ext cx="7204929" cy="5595424"/>
            <a:chOff x="160080" y="34975"/>
            <a:chExt cx="7204929" cy="55954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0669AE-AFBC-D943-94B0-C8D841DFA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80" t="54375" r="43768" b="37490"/>
            <a:stretch/>
          </p:blipFill>
          <p:spPr>
            <a:xfrm rot="10800000">
              <a:off x="3280638" y="2892428"/>
              <a:ext cx="1549220" cy="27379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1BA08F-0B8B-744D-B497-A4CA7A77A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108" t="65803" r="43001" b="24979"/>
            <a:stretch/>
          </p:blipFill>
          <p:spPr>
            <a:xfrm rot="10800000">
              <a:off x="4841583" y="2887199"/>
              <a:ext cx="1954352" cy="27379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3DEF44E-CD6B-0542-86D6-8183A8B6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080" y="73654"/>
              <a:ext cx="2557462" cy="2743200"/>
            </a:xfrm>
            <a:prstGeom prst="rect">
              <a:avLst/>
            </a:prstGeom>
          </p:spPr>
        </p:pic>
        <p:pic>
          <p:nvPicPr>
            <p:cNvPr id="24" name="Picture 7">
              <a:extLst>
                <a:ext uri="{FF2B5EF4-FFF2-40B4-BE49-F238E27FC236}">
                  <a16:creationId xmlns:a16="http://schemas.microsoft.com/office/drawing/2014/main" id="{20F172E2-3C07-944F-880F-7D67CE48D2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5" r="39691" b="11732"/>
            <a:stretch/>
          </p:blipFill>
          <p:spPr bwMode="auto">
            <a:xfrm>
              <a:off x="160243" y="2887199"/>
              <a:ext cx="3061348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6485" r="20415" b="415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25" name="AutoShape 11">
              <a:extLst>
                <a:ext uri="{FF2B5EF4-FFF2-40B4-BE49-F238E27FC236}">
                  <a16:creationId xmlns:a16="http://schemas.microsoft.com/office/drawing/2014/main" id="{BE66E013-B6D4-3848-8110-12C553C86B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2828" y="3114738"/>
              <a:ext cx="376238" cy="0"/>
            </a:xfrm>
            <a:prstGeom prst="straightConnector1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7149ABD3-65DA-B84E-B6FB-2FBB1C4D5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839" y="2934110"/>
              <a:ext cx="1326566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Nipple</a:t>
              </a:r>
            </a:p>
          </p:txBody>
        </p:sp>
        <p:cxnSp>
          <p:nvCxnSpPr>
            <p:cNvPr id="27" name="AutoShape 15">
              <a:extLst>
                <a:ext uri="{FF2B5EF4-FFF2-40B4-BE49-F238E27FC236}">
                  <a16:creationId xmlns:a16="http://schemas.microsoft.com/office/drawing/2014/main" id="{EFA8F98F-AE37-1B47-8432-F2F8410F75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22538" y="4523375"/>
              <a:ext cx="69850" cy="369049"/>
            </a:xfrm>
            <a:prstGeom prst="straightConnector1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9DA340F5-D638-A945-A6F4-897289F2D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61" y="4848882"/>
              <a:ext cx="179885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FF0000"/>
                  </a:solidFill>
                </a:rPr>
                <a:t>Blood vessel</a:t>
              </a:r>
            </a:p>
          </p:txBody>
        </p:sp>
        <p:cxnSp>
          <p:nvCxnSpPr>
            <p:cNvPr id="29" name="AutoShape 21">
              <a:extLst>
                <a:ext uri="{FF2B5EF4-FFF2-40B4-BE49-F238E27FC236}">
                  <a16:creationId xmlns:a16="http://schemas.microsoft.com/office/drawing/2014/main" id="{595E3DA2-5B33-2F46-B1CB-F383668636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047339" y="3447156"/>
              <a:ext cx="376238" cy="44967"/>
            </a:xfrm>
            <a:prstGeom prst="straightConnector1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F1AFC739-2952-214C-8E4B-6975D981D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577" y="3321756"/>
              <a:ext cx="1326566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Ducts</a:t>
              </a:r>
            </a:p>
          </p:txBody>
        </p:sp>
        <p:cxnSp>
          <p:nvCxnSpPr>
            <p:cNvPr id="31" name="AutoShape 23">
              <a:extLst>
                <a:ext uri="{FF2B5EF4-FFF2-40B4-BE49-F238E27FC236}">
                  <a16:creationId xmlns:a16="http://schemas.microsoft.com/office/drawing/2014/main" id="{036CC152-7280-EA42-AA91-C8277F862B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21014" y="3656662"/>
              <a:ext cx="246322" cy="446958"/>
            </a:xfrm>
            <a:prstGeom prst="straightConnector1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D1D2A9CE-952F-6748-AFD7-B0F049394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444" y="3679372"/>
              <a:ext cx="158512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Stroma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678EA9F-C290-2F45-9747-704248A42D15}"/>
                </a:ext>
              </a:extLst>
            </p:cNvPr>
            <p:cNvSpPr/>
            <p:nvPr/>
          </p:nvSpPr>
          <p:spPr>
            <a:xfrm>
              <a:off x="174962" y="34975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A9FC73-3C83-8F4F-B1F9-9BCFE59BF381}"/>
                </a:ext>
              </a:extLst>
            </p:cNvPr>
            <p:cNvSpPr/>
            <p:nvPr/>
          </p:nvSpPr>
          <p:spPr>
            <a:xfrm>
              <a:off x="160897" y="2848520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EDBD6E3-85AD-944C-B598-54A6D1EB6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506" r="21330" b="11184"/>
            <a:stretch/>
          </p:blipFill>
          <p:spPr>
            <a:xfrm>
              <a:off x="2806581" y="73654"/>
              <a:ext cx="3984352" cy="274320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9CF806-7862-4A42-92AA-63A3241EDF9D}"/>
                </a:ext>
              </a:extLst>
            </p:cNvPr>
            <p:cNvSpPr/>
            <p:nvPr/>
          </p:nvSpPr>
          <p:spPr>
            <a:xfrm>
              <a:off x="2814107" y="34975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37" name="AutoShape 11">
              <a:extLst>
                <a:ext uri="{FF2B5EF4-FFF2-40B4-BE49-F238E27FC236}">
                  <a16:creationId xmlns:a16="http://schemas.microsoft.com/office/drawing/2014/main" id="{98407687-6F75-6F4F-A13B-E560FE7B4F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1073" y="412200"/>
              <a:ext cx="376238" cy="0"/>
            </a:xfrm>
            <a:prstGeom prst="straightConnector1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E78D9F48-C061-5D4A-80EA-ABA687C45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084" y="231572"/>
              <a:ext cx="1326566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Nipple</a:t>
              </a:r>
            </a:p>
          </p:txBody>
        </p:sp>
        <p:cxnSp>
          <p:nvCxnSpPr>
            <p:cNvPr id="39" name="AutoShape 21">
              <a:extLst>
                <a:ext uri="{FF2B5EF4-FFF2-40B4-BE49-F238E27FC236}">
                  <a16:creationId xmlns:a16="http://schemas.microsoft.com/office/drawing/2014/main" id="{AC2C68ED-DDEB-0946-B013-B34DE5FC80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90214" y="1023720"/>
              <a:ext cx="313573" cy="72629"/>
            </a:xfrm>
            <a:prstGeom prst="straightConnector1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94E0426B-E470-624D-A94D-74DBAD9FA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787" y="805264"/>
              <a:ext cx="1326566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Ducts</a:t>
              </a:r>
            </a:p>
          </p:txBody>
        </p:sp>
        <p:cxnSp>
          <p:nvCxnSpPr>
            <p:cNvPr id="41" name="AutoShape 23">
              <a:extLst>
                <a:ext uri="{FF2B5EF4-FFF2-40B4-BE49-F238E27FC236}">
                  <a16:creationId xmlns:a16="http://schemas.microsoft.com/office/drawing/2014/main" id="{7277A903-585B-B348-A229-6BDB826E6C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92533" y="1096349"/>
              <a:ext cx="34465" cy="302867"/>
            </a:xfrm>
            <a:prstGeom prst="straightConnector1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15">
              <a:extLst>
                <a:ext uri="{FF2B5EF4-FFF2-40B4-BE49-F238E27FC236}">
                  <a16:creationId xmlns:a16="http://schemas.microsoft.com/office/drawing/2014/main" id="{E4BFF6E8-2285-B04B-BF75-FC1A411F0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71379" y="1047104"/>
              <a:ext cx="355023" cy="251732"/>
            </a:xfrm>
            <a:prstGeom prst="straightConnector1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B8E2BF17-A149-5A4A-9D22-397BA8284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591" y="706369"/>
              <a:ext cx="2271745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FF0000"/>
                  </a:solidFill>
                </a:rPr>
                <a:t>Blood vessel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D1E433-83D0-9048-A25A-0061339CE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287" y="341474"/>
              <a:ext cx="158512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Stroma</a:t>
              </a:r>
            </a:p>
          </p:txBody>
        </p:sp>
        <p:cxnSp>
          <p:nvCxnSpPr>
            <p:cNvPr id="45" name="AutoShape 21">
              <a:extLst>
                <a:ext uri="{FF2B5EF4-FFF2-40B4-BE49-F238E27FC236}">
                  <a16:creationId xmlns:a16="http://schemas.microsoft.com/office/drawing/2014/main" id="{79297A81-2B35-AD47-9399-CE1BC46B09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659642" y="706369"/>
              <a:ext cx="376238" cy="169834"/>
            </a:xfrm>
            <a:prstGeom prst="straightConnector1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DEBBC6DB-9CB2-DB46-BEAD-1AD318E23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443" y="422107"/>
              <a:ext cx="1326566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Ducts</a:t>
              </a:r>
            </a:p>
          </p:txBody>
        </p:sp>
        <p:cxnSp>
          <p:nvCxnSpPr>
            <p:cNvPr id="47" name="AutoShape 23">
              <a:extLst>
                <a:ext uri="{FF2B5EF4-FFF2-40B4-BE49-F238E27FC236}">
                  <a16:creationId xmlns:a16="http://schemas.microsoft.com/office/drawing/2014/main" id="{9A81C348-1816-CF4B-8BBB-49EF65FA09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035880" y="848946"/>
              <a:ext cx="197867" cy="349549"/>
            </a:xfrm>
            <a:prstGeom prst="straightConnector1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8" name="Rectangle 16">
              <a:extLst>
                <a:ext uri="{FF2B5EF4-FFF2-40B4-BE49-F238E27FC236}">
                  <a16:creationId xmlns:a16="http://schemas.microsoft.com/office/drawing/2014/main" id="{FE7D9481-43BD-6B44-AE7B-AC776BCFE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023" y="528548"/>
              <a:ext cx="1648074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FF0000"/>
                  </a:solidFill>
                </a:rPr>
                <a:t>Blood vessel</a:t>
              </a:r>
            </a:p>
          </p:txBody>
        </p:sp>
        <p:cxnSp>
          <p:nvCxnSpPr>
            <p:cNvPr id="49" name="AutoShape 15">
              <a:extLst>
                <a:ext uri="{FF2B5EF4-FFF2-40B4-BE49-F238E27FC236}">
                  <a16:creationId xmlns:a16="http://schemas.microsoft.com/office/drawing/2014/main" id="{C2938F41-0231-714B-BB0D-96C91ABA36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8810" y="711098"/>
              <a:ext cx="387699" cy="325096"/>
            </a:xfrm>
            <a:prstGeom prst="straightConnector1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EE0E2E-74D3-BE44-8FC6-C27E3F0A3D70}"/>
                </a:ext>
              </a:extLst>
            </p:cNvPr>
            <p:cNvCxnSpPr/>
            <p:nvPr/>
          </p:nvCxnSpPr>
          <p:spPr>
            <a:xfrm>
              <a:off x="287272" y="5561349"/>
              <a:ext cx="576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388A98A-B72A-EE41-A68D-FC3922F943EB}"/>
                </a:ext>
              </a:extLst>
            </p:cNvPr>
            <p:cNvCxnSpPr>
              <a:cxnSpLocks/>
            </p:cNvCxnSpPr>
            <p:nvPr/>
          </p:nvCxnSpPr>
          <p:spPr>
            <a:xfrm>
              <a:off x="249119" y="2726964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0ED61EA-F7EA-C54E-B43E-2DEB1DFB1637}"/>
                </a:ext>
              </a:extLst>
            </p:cNvPr>
            <p:cNvCxnSpPr>
              <a:cxnSpLocks/>
            </p:cNvCxnSpPr>
            <p:nvPr/>
          </p:nvCxnSpPr>
          <p:spPr>
            <a:xfrm>
              <a:off x="2958413" y="2726964"/>
              <a:ext cx="1005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EFDB1D6-1665-D84D-ADC1-805C9C5550F1}"/>
                </a:ext>
              </a:extLst>
            </p:cNvPr>
            <p:cNvSpPr/>
            <p:nvPr/>
          </p:nvSpPr>
          <p:spPr>
            <a:xfrm>
              <a:off x="3280039" y="2842771"/>
              <a:ext cx="8691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 (a)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B670243-FAF5-7049-A531-15B683AAF270}"/>
                </a:ext>
              </a:extLst>
            </p:cNvPr>
            <p:cNvCxnSpPr>
              <a:cxnSpLocks/>
            </p:cNvCxnSpPr>
            <p:nvPr/>
          </p:nvCxnSpPr>
          <p:spPr>
            <a:xfrm>
              <a:off x="4027223" y="5531949"/>
              <a:ext cx="1680775" cy="42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AutoShape 11">
              <a:extLst>
                <a:ext uri="{FF2B5EF4-FFF2-40B4-BE49-F238E27FC236}">
                  <a16:creationId xmlns:a16="http://schemas.microsoft.com/office/drawing/2014/main" id="{B9BAB8C9-7BC8-2A4E-92F5-A5F3417F6E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58990" y="4625455"/>
              <a:ext cx="0" cy="394379"/>
            </a:xfrm>
            <a:prstGeom prst="straightConnector1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B2F7CABC-8FD6-1A40-ABB0-F4E42CFDA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762" y="5019834"/>
              <a:ext cx="1326566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Nipple</a:t>
              </a:r>
            </a:p>
          </p:txBody>
        </p:sp>
        <p:sp>
          <p:nvSpPr>
            <p:cNvPr id="61" name="Rectangle 12">
              <a:extLst>
                <a:ext uri="{FF2B5EF4-FFF2-40B4-BE49-F238E27FC236}">
                  <a16:creationId xmlns:a16="http://schemas.microsoft.com/office/drawing/2014/main" id="{DA260738-BC72-4947-9BB6-65AE92BD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283" y="2909606"/>
              <a:ext cx="1326566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Nipple</a:t>
              </a:r>
            </a:p>
          </p:txBody>
        </p:sp>
        <p:cxnSp>
          <p:nvCxnSpPr>
            <p:cNvPr id="63" name="AutoShape 15">
              <a:extLst>
                <a:ext uri="{FF2B5EF4-FFF2-40B4-BE49-F238E27FC236}">
                  <a16:creationId xmlns:a16="http://schemas.microsoft.com/office/drawing/2014/main" id="{9B5DD591-F5AD-7741-A9D0-FEF13EAF03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44723" y="5120366"/>
              <a:ext cx="578969" cy="69251"/>
            </a:xfrm>
            <a:prstGeom prst="straightConnector1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4" name="Rectangle 16">
              <a:extLst>
                <a:ext uri="{FF2B5EF4-FFF2-40B4-BE49-F238E27FC236}">
                  <a16:creationId xmlns:a16="http://schemas.microsoft.com/office/drawing/2014/main" id="{7F3CBDAE-C5D4-C744-AACC-9D610166F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7479" y="4818965"/>
              <a:ext cx="139960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1600" dirty="0">
                  <a:solidFill>
                    <a:srgbClr val="FF0000"/>
                  </a:solidFill>
                </a:rPr>
                <a:t>Blood vessel</a:t>
              </a:r>
            </a:p>
          </p:txBody>
        </p:sp>
        <p:cxnSp>
          <p:nvCxnSpPr>
            <p:cNvPr id="66" name="AutoShape 15">
              <a:extLst>
                <a:ext uri="{FF2B5EF4-FFF2-40B4-BE49-F238E27FC236}">
                  <a16:creationId xmlns:a16="http://schemas.microsoft.com/office/drawing/2014/main" id="{FB509701-ACA3-2746-BFAB-F161ECF6A8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344164" y="4640122"/>
              <a:ext cx="93967" cy="194732"/>
            </a:xfrm>
            <a:prstGeom prst="straightConnector1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FAB8AA5-3731-C349-AE64-AB656C1A9B32}"/>
                </a:ext>
              </a:extLst>
            </p:cNvPr>
            <p:cNvSpPr/>
            <p:nvPr/>
          </p:nvSpPr>
          <p:spPr>
            <a:xfrm>
              <a:off x="4875405" y="2859316"/>
              <a:ext cx="8851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 (b)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75EC345-97DF-E54D-988F-D8BCF3AD5FF8}"/>
                </a:ext>
              </a:extLst>
            </p:cNvPr>
            <p:cNvSpPr/>
            <p:nvPr/>
          </p:nvSpPr>
          <p:spPr>
            <a:xfrm rot="753992">
              <a:off x="5450308" y="3689078"/>
              <a:ext cx="887688" cy="1168023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AutoShape 11">
              <a:extLst>
                <a:ext uri="{FF2B5EF4-FFF2-40B4-BE49-F238E27FC236}">
                  <a16:creationId xmlns:a16="http://schemas.microsoft.com/office/drawing/2014/main" id="{C216BC85-7940-C544-B95A-9C8102D396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008404" y="3275210"/>
              <a:ext cx="269855" cy="537467"/>
            </a:xfrm>
            <a:prstGeom prst="straightConnector1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4722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69</Words>
  <Application>Microsoft Macintosh PowerPoint</Application>
  <PresentationFormat>Widescreen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futura-pt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Xiang, Dongxi</dc:creator>
  <cp:lastModifiedBy>Xiang, Dongxi</cp:lastModifiedBy>
  <cp:revision>83</cp:revision>
  <dcterms:created xsi:type="dcterms:W3CDTF">2019-01-30T15:49:02Z</dcterms:created>
  <dcterms:modified xsi:type="dcterms:W3CDTF">2019-03-11T16:01:12Z</dcterms:modified>
</cp:coreProperties>
</file>