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57" r:id="rId3"/>
    <p:sldId id="263" r:id="rId4"/>
    <p:sldId id="264" r:id="rId5"/>
    <p:sldId id="265" r:id="rId6"/>
    <p:sldId id="266" r:id="rId7"/>
    <p:sldId id="268" r:id="rId8"/>
    <p:sldId id="269" r:id="rId9"/>
    <p:sldId id="27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5" autoAdjust="0"/>
    <p:restoredTop sz="76933" autoAdjust="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0C5704-F106-4673-AEF7-668E2DCAA732}" type="datetimeFigureOut">
              <a:rPr lang="en-CA" smtClean="0"/>
              <a:t>2019-02-15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529E28-0AC6-4F92-A496-9EB45F62EE69}" type="slidenum">
              <a:rPr lang="en-CA" smtClean="0"/>
              <a:t>‹#›</a:t>
            </a:fld>
            <a:endParaRPr lang="en-CA"/>
          </a:p>
        </p:txBody>
      </p:sp>
    </p:spTree>
    <p:extLst>
      <p:ext uri="{BB962C8B-B14F-4D97-AF65-F5344CB8AC3E}">
        <p14:creationId xmlns:p14="http://schemas.microsoft.com/office/powerpoint/2010/main" val="432814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experiment, we use TTX and Cd2+ to block </a:t>
            </a:r>
            <a:r>
              <a:rPr lang="en-US" sz="1200" kern="1200" smtClean="0">
                <a:solidFill>
                  <a:schemeClr val="tx1"/>
                </a:solidFill>
                <a:effectLst/>
                <a:latin typeface="+mn-lt"/>
                <a:ea typeface="+mn-ea"/>
                <a:cs typeface="+mn-cs"/>
              </a:rPr>
              <a:t>action potential </a:t>
            </a:r>
            <a:r>
              <a:rPr lang="en-US" sz="1200" kern="1200" dirty="0" smtClean="0">
                <a:solidFill>
                  <a:schemeClr val="tx1"/>
                </a:solidFill>
                <a:effectLst/>
                <a:latin typeface="+mn-lt"/>
                <a:ea typeface="+mn-ea"/>
                <a:cs typeface="+mn-cs"/>
              </a:rPr>
              <a:t>and Ca2+-dependent vesicular release. </a:t>
            </a:r>
          </a:p>
          <a:p>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1</a:t>
            </a:fld>
            <a:endParaRPr lang="en-CA"/>
          </a:p>
        </p:txBody>
      </p:sp>
    </p:spTree>
    <p:extLst>
      <p:ext uri="{BB962C8B-B14F-4D97-AF65-F5344CB8AC3E}">
        <p14:creationId xmlns:p14="http://schemas.microsoft.com/office/powerpoint/2010/main" val="828416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smtClean="0">
                <a:solidFill>
                  <a:schemeClr val="tx1"/>
                </a:solidFill>
                <a:effectLst/>
                <a:latin typeface="+mn-lt"/>
                <a:ea typeface="+mn-ea"/>
                <a:cs typeface="+mn-cs"/>
              </a:rPr>
              <a:t>If neurons exhibit multiplicity, the increase in action potentials should cause a transient increase in the amplitude of PSCs.</a:t>
            </a:r>
          </a:p>
          <a:p>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10</a:t>
            </a:fld>
            <a:endParaRPr lang="en-CA"/>
          </a:p>
        </p:txBody>
      </p:sp>
    </p:spTree>
    <p:extLst>
      <p:ext uri="{BB962C8B-B14F-4D97-AF65-F5344CB8AC3E}">
        <p14:creationId xmlns:p14="http://schemas.microsoft.com/office/powerpoint/2010/main" val="1559321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When there is multiplicity, an action potential causes the synchronized release of neurotransmitter, which summate and generate a larger amplitude of the postsynaptic current.</a:t>
            </a:r>
          </a:p>
          <a:p>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2</a:t>
            </a:fld>
            <a:endParaRPr lang="en-CA"/>
          </a:p>
        </p:txBody>
      </p:sp>
    </p:spTree>
    <p:extLst>
      <p:ext uri="{BB962C8B-B14F-4D97-AF65-F5344CB8AC3E}">
        <p14:creationId xmlns:p14="http://schemas.microsoft.com/office/powerpoint/2010/main" val="4055250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there is multiplicity, blocking action potentials prevents the summation of PSCs, and decreases the amplitude of PSC. By contrast, when there is no multiplicity, blocking action potentials will have no effect on the PSC amplitude</a:t>
            </a:r>
          </a:p>
          <a:p>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3</a:t>
            </a:fld>
            <a:endParaRPr lang="en-CA"/>
          </a:p>
        </p:txBody>
      </p:sp>
    </p:spTree>
    <p:extLst>
      <p:ext uri="{BB962C8B-B14F-4D97-AF65-F5344CB8AC3E}">
        <p14:creationId xmlns:p14="http://schemas.microsoft.com/office/powerpoint/2010/main" val="2634223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smtClean="0">
                <a:solidFill>
                  <a:schemeClr val="tx1"/>
                </a:solidFill>
                <a:effectLst/>
                <a:latin typeface="+mn-lt"/>
                <a:ea typeface="+mn-ea"/>
                <a:cs typeface="+mn-cs"/>
              </a:rPr>
              <a:t>In this experiment, we replace extracellular Ca2+ with Sr2+.</a:t>
            </a:r>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4</a:t>
            </a:fld>
            <a:endParaRPr lang="en-CA"/>
          </a:p>
        </p:txBody>
      </p:sp>
    </p:spTree>
    <p:extLst>
      <p:ext uri="{BB962C8B-B14F-4D97-AF65-F5344CB8AC3E}">
        <p14:creationId xmlns:p14="http://schemas.microsoft.com/office/powerpoint/2010/main" val="224432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CA" sz="1200" b="0" i="0" kern="1200" dirty="0" smtClean="0">
                <a:solidFill>
                  <a:schemeClr val="tx1"/>
                </a:solidFill>
                <a:effectLst/>
                <a:latin typeface="+mn-lt"/>
                <a:ea typeface="+mn-ea"/>
                <a:cs typeface="+mn-cs"/>
              </a:rPr>
              <a:t>Sr2+ will desynchronize the release of synaptic vesicles. Therefore, if multiplicity is present, this should decrease the amplitude of PSCs</a:t>
            </a:r>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5</a:t>
            </a:fld>
            <a:endParaRPr lang="en-CA"/>
          </a:p>
        </p:txBody>
      </p:sp>
    </p:spTree>
    <p:extLst>
      <p:ext uri="{BB962C8B-B14F-4D97-AF65-F5344CB8AC3E}">
        <p14:creationId xmlns:p14="http://schemas.microsoft.com/office/powerpoint/2010/main" val="21453290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0" i="0" kern="1200" dirty="0" smtClean="0">
                <a:solidFill>
                  <a:schemeClr val="tx1"/>
                </a:solidFill>
                <a:effectLst/>
                <a:latin typeface="+mn-lt"/>
                <a:ea typeface="+mn-ea"/>
                <a:cs typeface="+mn-cs"/>
              </a:rPr>
              <a:t>Multiplicity can involve multivesicular release</a:t>
            </a:r>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6</a:t>
            </a:fld>
            <a:endParaRPr lang="en-CA"/>
          </a:p>
        </p:txBody>
      </p:sp>
    </p:spTree>
    <p:extLst>
      <p:ext uri="{BB962C8B-B14F-4D97-AF65-F5344CB8AC3E}">
        <p14:creationId xmlns:p14="http://schemas.microsoft.com/office/powerpoint/2010/main" val="4168551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kern="1200" dirty="0" smtClean="0">
                <a:solidFill>
                  <a:schemeClr val="tx1"/>
                </a:solidFill>
                <a:effectLst/>
                <a:latin typeface="+mn-lt"/>
                <a:ea typeface="+mn-ea"/>
                <a:cs typeface="+mn-cs"/>
              </a:rPr>
              <a:t>This causes higher neurotransmitter concentration in the synaptic cleft, and γ-DGG, a low affinity AMPA receptor antagonist, is less effective at inhibiting larger, </a:t>
            </a:r>
            <a:r>
              <a:rPr lang="en-CA" sz="1200" b="0" i="0" kern="1200" dirty="0" err="1" smtClean="0">
                <a:solidFill>
                  <a:schemeClr val="tx1"/>
                </a:solidFill>
                <a:effectLst/>
                <a:latin typeface="+mn-lt"/>
                <a:ea typeface="+mn-ea"/>
                <a:cs typeface="+mn-cs"/>
              </a:rPr>
              <a:t>multiquantal</a:t>
            </a:r>
            <a:r>
              <a:rPr lang="en-CA" sz="1200" b="0" i="0" kern="1200" dirty="0" smtClean="0">
                <a:solidFill>
                  <a:schemeClr val="tx1"/>
                </a:solidFill>
                <a:effectLst/>
                <a:latin typeface="+mn-lt"/>
                <a:ea typeface="+mn-ea"/>
                <a:cs typeface="+mn-cs"/>
              </a:rPr>
              <a:t> compared to smaller, </a:t>
            </a:r>
            <a:r>
              <a:rPr lang="en-CA" sz="1200" b="0" i="0" kern="1200" dirty="0" err="1" smtClean="0">
                <a:solidFill>
                  <a:schemeClr val="tx1"/>
                </a:solidFill>
                <a:effectLst/>
                <a:latin typeface="+mn-lt"/>
                <a:ea typeface="+mn-ea"/>
                <a:cs typeface="+mn-cs"/>
              </a:rPr>
              <a:t>uniquantal</a:t>
            </a:r>
            <a:r>
              <a:rPr lang="en-CA" sz="1200" b="0" i="0" kern="1200" dirty="0" smtClean="0">
                <a:solidFill>
                  <a:schemeClr val="tx1"/>
                </a:solidFill>
                <a:effectLst/>
                <a:latin typeface="+mn-lt"/>
                <a:ea typeface="+mn-ea"/>
                <a:cs typeface="+mn-cs"/>
              </a:rPr>
              <a:t> PSCs.</a:t>
            </a:r>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7</a:t>
            </a:fld>
            <a:endParaRPr lang="en-CA"/>
          </a:p>
        </p:txBody>
      </p:sp>
    </p:spTree>
    <p:extLst>
      <p:ext uri="{BB962C8B-B14F-4D97-AF65-F5344CB8AC3E}">
        <p14:creationId xmlns:p14="http://schemas.microsoft.com/office/powerpoint/2010/main" val="2905749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kern="1200" dirty="0" smtClean="0">
                <a:solidFill>
                  <a:schemeClr val="tx1"/>
                </a:solidFill>
                <a:effectLst/>
                <a:latin typeface="+mn-lt"/>
                <a:ea typeface="+mn-ea"/>
                <a:cs typeface="+mn-cs"/>
              </a:rPr>
              <a:t>Without multivesicular release, γ-DGG will be equally effective on larger and smaller PSCs.</a:t>
            </a:r>
            <a:endParaRPr lang="en-CA" dirty="0"/>
          </a:p>
        </p:txBody>
      </p:sp>
      <p:sp>
        <p:nvSpPr>
          <p:cNvPr id="4" name="Slide Number Placeholder 3"/>
          <p:cNvSpPr>
            <a:spLocks noGrp="1"/>
          </p:cNvSpPr>
          <p:nvPr>
            <p:ph type="sldNum" sz="quarter" idx="10"/>
          </p:nvPr>
        </p:nvSpPr>
        <p:spPr/>
        <p:txBody>
          <a:bodyPr/>
          <a:lstStyle/>
          <a:p>
            <a:fld id="{96529E28-0AC6-4F92-A496-9EB45F62EE69}" type="slidenum">
              <a:rPr lang="en-CA" smtClean="0"/>
              <a:t>8</a:t>
            </a:fld>
            <a:endParaRPr lang="en-CA"/>
          </a:p>
        </p:txBody>
      </p:sp>
    </p:spTree>
    <p:extLst>
      <p:ext uri="{BB962C8B-B14F-4D97-AF65-F5344CB8AC3E}">
        <p14:creationId xmlns:p14="http://schemas.microsoft.com/office/powerpoint/2010/main" val="1231805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kern="1200" dirty="0" smtClean="0">
                <a:solidFill>
                  <a:schemeClr val="tx1"/>
                </a:solidFill>
                <a:effectLst/>
                <a:latin typeface="+mn-lt"/>
                <a:ea typeface="+mn-ea"/>
                <a:cs typeface="+mn-cs"/>
              </a:rPr>
              <a:t>Bursts of synaptic activity can transiently increase spontaneous action potential firing and release probability of the stimulated afferents.</a:t>
            </a:r>
          </a:p>
        </p:txBody>
      </p:sp>
      <p:sp>
        <p:nvSpPr>
          <p:cNvPr id="4" name="Slide Number Placeholder 3"/>
          <p:cNvSpPr>
            <a:spLocks noGrp="1"/>
          </p:cNvSpPr>
          <p:nvPr>
            <p:ph type="sldNum" sz="quarter" idx="10"/>
          </p:nvPr>
        </p:nvSpPr>
        <p:spPr/>
        <p:txBody>
          <a:bodyPr/>
          <a:lstStyle/>
          <a:p>
            <a:fld id="{96529E28-0AC6-4F92-A496-9EB45F62EE69}" type="slidenum">
              <a:rPr lang="en-CA" smtClean="0"/>
              <a:t>9</a:t>
            </a:fld>
            <a:endParaRPr lang="en-CA"/>
          </a:p>
        </p:txBody>
      </p:sp>
    </p:spTree>
    <p:extLst>
      <p:ext uri="{BB962C8B-B14F-4D97-AF65-F5344CB8AC3E}">
        <p14:creationId xmlns:p14="http://schemas.microsoft.com/office/powerpoint/2010/main" val="2123896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7E14B83A-2BBC-43B9-A4D9-6564C0B1EEA7}" type="datetimeFigureOut">
              <a:rPr lang="en-CA" smtClean="0"/>
              <a:t>2019-02-15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4283073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E14B83A-2BBC-43B9-A4D9-6564C0B1EEA7}" type="datetimeFigureOut">
              <a:rPr lang="en-CA" smtClean="0"/>
              <a:t>2019-02-15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288713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E14B83A-2BBC-43B9-A4D9-6564C0B1EEA7}" type="datetimeFigureOut">
              <a:rPr lang="en-CA" smtClean="0"/>
              <a:t>2019-02-15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2659862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E14B83A-2BBC-43B9-A4D9-6564C0B1EEA7}" type="datetimeFigureOut">
              <a:rPr lang="en-CA" smtClean="0"/>
              <a:t>2019-02-15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1248587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E14B83A-2BBC-43B9-A4D9-6564C0B1EEA7}" type="datetimeFigureOut">
              <a:rPr lang="en-CA" smtClean="0"/>
              <a:t>2019-02-15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3529159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7E14B83A-2BBC-43B9-A4D9-6564C0B1EEA7}" type="datetimeFigureOut">
              <a:rPr lang="en-CA" smtClean="0"/>
              <a:t>2019-02-15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277219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7E14B83A-2BBC-43B9-A4D9-6564C0B1EEA7}" type="datetimeFigureOut">
              <a:rPr lang="en-CA" smtClean="0"/>
              <a:t>2019-02-15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3683847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7E14B83A-2BBC-43B9-A4D9-6564C0B1EEA7}" type="datetimeFigureOut">
              <a:rPr lang="en-CA" smtClean="0"/>
              <a:t>2019-02-15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60793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14B83A-2BBC-43B9-A4D9-6564C0B1EEA7}" type="datetimeFigureOut">
              <a:rPr lang="en-CA" smtClean="0"/>
              <a:t>2019-02-15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674842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14B83A-2BBC-43B9-A4D9-6564C0B1EEA7}" type="datetimeFigureOut">
              <a:rPr lang="en-CA" smtClean="0"/>
              <a:t>2019-02-15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325900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E14B83A-2BBC-43B9-A4D9-6564C0B1EEA7}" type="datetimeFigureOut">
              <a:rPr lang="en-CA" smtClean="0"/>
              <a:t>2019-02-15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6466EC-EB09-4294-8778-F3D70EEC4580}" type="slidenum">
              <a:rPr lang="en-CA" smtClean="0"/>
              <a:t>‹#›</a:t>
            </a:fld>
            <a:endParaRPr lang="en-CA"/>
          </a:p>
        </p:txBody>
      </p:sp>
    </p:spTree>
    <p:extLst>
      <p:ext uri="{BB962C8B-B14F-4D97-AF65-F5344CB8AC3E}">
        <p14:creationId xmlns:p14="http://schemas.microsoft.com/office/powerpoint/2010/main" val="2275747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4B83A-2BBC-43B9-A4D9-6564C0B1EEA7}" type="datetimeFigureOut">
              <a:rPr lang="en-CA" smtClean="0"/>
              <a:t>2019-02-15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6466EC-EB09-4294-8778-F3D70EEC4580}" type="slidenum">
              <a:rPr lang="en-CA" smtClean="0"/>
              <a:t>‹#›</a:t>
            </a:fld>
            <a:endParaRPr lang="en-CA"/>
          </a:p>
        </p:txBody>
      </p:sp>
    </p:spTree>
    <p:extLst>
      <p:ext uri="{BB962C8B-B14F-4D97-AF65-F5344CB8AC3E}">
        <p14:creationId xmlns:p14="http://schemas.microsoft.com/office/powerpoint/2010/main" val="2847757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Exp. 1 Animation</a:t>
            </a:r>
            <a:endParaRPr lang="en-CA" dirty="0"/>
          </a:p>
        </p:txBody>
      </p:sp>
    </p:spTree>
    <p:extLst>
      <p:ext uri="{BB962C8B-B14F-4D97-AF65-F5344CB8AC3E}">
        <p14:creationId xmlns:p14="http://schemas.microsoft.com/office/powerpoint/2010/main" val="628728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r="18874"/>
          <a:stretch/>
        </p:blipFill>
        <p:spPr>
          <a:xfrm>
            <a:off x="4107741" y="885712"/>
            <a:ext cx="4398646" cy="5415882"/>
          </a:xfrm>
          <a:prstGeom prst="rect">
            <a:avLst/>
          </a:prstGeom>
        </p:spPr>
      </p:pic>
      <p:cxnSp>
        <p:nvCxnSpPr>
          <p:cNvPr id="5" name="Straight Connector 4"/>
          <p:cNvCxnSpPr/>
          <p:nvPr/>
        </p:nvCxnSpPr>
        <p:spPr>
          <a:xfrm flipH="1">
            <a:off x="1225583" y="5523973"/>
            <a:ext cx="9981488" cy="0"/>
          </a:xfrm>
          <a:prstGeom prst="line">
            <a:avLst/>
          </a:prstGeom>
          <a:ln w="285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07741" y="389013"/>
            <a:ext cx="3695974" cy="6050175"/>
          </a:xfrm>
          <a:prstGeom prst="rect">
            <a:avLst/>
          </a:prstGeom>
        </p:spPr>
      </p:pic>
      <p:sp>
        <p:nvSpPr>
          <p:cNvPr id="8" name="Lightning Bolt 7"/>
          <p:cNvSpPr/>
          <p:nvPr/>
        </p:nvSpPr>
        <p:spPr>
          <a:xfrm rot="21137003">
            <a:off x="5143892" y="923793"/>
            <a:ext cx="610052" cy="635191"/>
          </a:xfrm>
          <a:prstGeom prst="lightningBolt">
            <a:avLst/>
          </a:prstGeom>
          <a:solidFill>
            <a:schemeClr val="accent4">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433250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200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ntr" presetSubtype="0" fill="hold" nodeType="withEffect">
                                  <p:stCondLst>
                                    <p:cond delay="200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200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59513" b="35966"/>
          <a:stretch/>
        </p:blipFill>
        <p:spPr>
          <a:xfrm>
            <a:off x="959637" y="340443"/>
            <a:ext cx="4546038" cy="4022580"/>
          </a:xfrm>
          <a:prstGeom prst="rect">
            <a:avLst/>
          </a:prstGeom>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61037" t="803" r="-1524" b="42093"/>
          <a:stretch/>
        </p:blipFill>
        <p:spPr>
          <a:xfrm>
            <a:off x="842406" y="723425"/>
            <a:ext cx="4546038" cy="3587178"/>
          </a:xfrm>
          <a:prstGeom prst="rect">
            <a:avLst/>
          </a:prstGeom>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78671" t="77276" r="7687" b="-2421"/>
          <a:stretch/>
        </p:blipFill>
        <p:spPr>
          <a:xfrm>
            <a:off x="1745113" y="4239374"/>
            <a:ext cx="751114" cy="806155"/>
          </a:xfrm>
          <a:prstGeom prst="rect">
            <a:avLst/>
          </a:prstGeom>
        </p:spPr>
      </p:pic>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l="11925" t="62759" r="75469" b="-2125"/>
          <a:stretch/>
        </p:blipFill>
        <p:spPr>
          <a:xfrm>
            <a:off x="2512556" y="5198991"/>
            <a:ext cx="865414" cy="1512052"/>
          </a:xfrm>
          <a:prstGeom prst="rect">
            <a:avLst/>
          </a:prstGeom>
        </p:spPr>
      </p:pic>
      <p:pic>
        <p:nvPicPr>
          <p:cNvPr id="13" name="Picture 12"/>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3492270" y="4232218"/>
            <a:ext cx="669472" cy="878625"/>
          </a:xfrm>
          <a:prstGeom prst="rect">
            <a:avLst/>
          </a:prstGeom>
        </p:spPr>
      </p:pic>
      <p:sp>
        <p:nvSpPr>
          <p:cNvPr id="27" name="Arc 26"/>
          <p:cNvSpPr/>
          <p:nvPr/>
        </p:nvSpPr>
        <p:spPr>
          <a:xfrm>
            <a:off x="1933128" y="4577728"/>
            <a:ext cx="969818" cy="1080655"/>
          </a:xfrm>
          <a:prstGeom prst="arc">
            <a:avLst/>
          </a:prstGeom>
          <a:ln w="1905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sp>
        <p:nvSpPr>
          <p:cNvPr id="28" name="Arc 27"/>
          <p:cNvSpPr/>
          <p:nvPr/>
        </p:nvSpPr>
        <p:spPr>
          <a:xfrm flipH="1">
            <a:off x="2899609" y="4577728"/>
            <a:ext cx="969818" cy="1037101"/>
          </a:xfrm>
          <a:prstGeom prst="arc">
            <a:avLst/>
          </a:prstGeom>
          <a:ln w="19050">
            <a:solidFill>
              <a:srgbClr val="92D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sp>
        <p:nvSpPr>
          <p:cNvPr id="31" name="TextBox 30"/>
          <p:cNvSpPr txBox="1"/>
          <p:nvPr/>
        </p:nvSpPr>
        <p:spPr>
          <a:xfrm>
            <a:off x="1590509" y="6036662"/>
            <a:ext cx="922047"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PSC</a:t>
            </a:r>
            <a:endParaRPr lang="en-CA" sz="2800" b="1" dirty="0">
              <a:latin typeface="Arial" panose="020B0604020202020204" pitchFamily="34" charset="0"/>
              <a:cs typeface="Arial" panose="020B0604020202020204" pitchFamily="34" charset="0"/>
            </a:endParaRPr>
          </a:p>
        </p:txBody>
      </p:sp>
      <p:sp>
        <p:nvSpPr>
          <p:cNvPr id="33" name="TextBox 32"/>
          <p:cNvSpPr txBox="1"/>
          <p:nvPr/>
        </p:nvSpPr>
        <p:spPr>
          <a:xfrm>
            <a:off x="277613" y="1334876"/>
            <a:ext cx="2061783"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Multiplicity</a:t>
            </a:r>
            <a:endParaRPr lang="en-CA"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55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2000"/>
                                  </p:stCondLst>
                                  <p:childTnLst>
                                    <p:set>
                                      <p:cBhvr>
                                        <p:cTn id="6" dur="1" fill="hold">
                                          <p:stCondLst>
                                            <p:cond delay="9"/>
                                          </p:stCondLst>
                                        </p:cTn>
                                        <p:tgtEl>
                                          <p:spTgt spid="9"/>
                                        </p:tgtEl>
                                        <p:attrNameLst>
                                          <p:attrName>style.visibility</p:attrName>
                                        </p:attrNameLst>
                                      </p:cBhvr>
                                      <p:to>
                                        <p:strVal val="visible"/>
                                      </p:to>
                                    </p:set>
                                  </p:childTnLst>
                                </p:cTn>
                              </p:par>
                              <p:par>
                                <p:cTn id="7" presetID="1" presetClass="entr" presetSubtype="0" fill="hold" nodeType="withEffect">
                                  <p:stCondLst>
                                    <p:cond delay="400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400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nodeType="withEffect">
                                  <p:stCondLst>
                                    <p:cond delay="400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400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nodeType="withEffect">
                                  <p:stCondLst>
                                    <p:cond delay="400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400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r="59513" b="35966"/>
          <a:stretch/>
        </p:blipFill>
        <p:spPr>
          <a:xfrm>
            <a:off x="961676" y="340443"/>
            <a:ext cx="4546038" cy="4022580"/>
          </a:xfrm>
          <a:prstGeom prst="rect">
            <a:avLst/>
          </a:prstGeom>
        </p:spPr>
      </p:pic>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61037" t="803" r="-1524" b="42093"/>
          <a:stretch/>
        </p:blipFill>
        <p:spPr>
          <a:xfrm>
            <a:off x="844445" y="723425"/>
            <a:ext cx="4546038" cy="3587178"/>
          </a:xfrm>
          <a:prstGeom prst="rect">
            <a:avLst/>
          </a:prstGeom>
        </p:spPr>
      </p:pic>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l="78671" t="77276" r="7687" b="-2421"/>
          <a:stretch/>
        </p:blipFill>
        <p:spPr>
          <a:xfrm>
            <a:off x="1747152" y="4239374"/>
            <a:ext cx="751114" cy="806155"/>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3494309" y="4232218"/>
            <a:ext cx="669472" cy="878625"/>
          </a:xfrm>
          <a:prstGeom prst="rect">
            <a:avLst/>
          </a:prstGeom>
        </p:spPr>
      </p:pic>
      <p:sp>
        <p:nvSpPr>
          <p:cNvPr id="7" name="Arc 6"/>
          <p:cNvSpPr/>
          <p:nvPr/>
        </p:nvSpPr>
        <p:spPr>
          <a:xfrm>
            <a:off x="1935167" y="4577728"/>
            <a:ext cx="969818" cy="1080655"/>
          </a:xfrm>
          <a:prstGeom prst="arc">
            <a:avLst/>
          </a:prstGeom>
          <a:ln w="1905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sp>
        <p:nvSpPr>
          <p:cNvPr id="8" name="Arc 7"/>
          <p:cNvSpPr/>
          <p:nvPr/>
        </p:nvSpPr>
        <p:spPr>
          <a:xfrm flipH="1">
            <a:off x="2901648" y="4577728"/>
            <a:ext cx="969818" cy="1037101"/>
          </a:xfrm>
          <a:prstGeom prst="arc">
            <a:avLst/>
          </a:prstGeom>
          <a:ln w="19050">
            <a:solidFill>
              <a:srgbClr val="92D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cxnSp>
        <p:nvCxnSpPr>
          <p:cNvPr id="11" name="Straight Connector 10"/>
          <p:cNvCxnSpPr/>
          <p:nvPr/>
        </p:nvCxnSpPr>
        <p:spPr>
          <a:xfrm flipH="1">
            <a:off x="1213057" y="6012488"/>
            <a:ext cx="9981488" cy="0"/>
          </a:xfrm>
          <a:prstGeom prst="line">
            <a:avLst/>
          </a:prstGeom>
          <a:ln w="2857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77613" y="1334876"/>
            <a:ext cx="2061783"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Multiplicity</a:t>
            </a:r>
            <a:endParaRPr lang="en-CA" sz="2800" b="1" dirty="0">
              <a:latin typeface="Arial" panose="020B0604020202020204" pitchFamily="34" charset="0"/>
              <a:cs typeface="Arial" panose="020B0604020202020204" pitchFamily="34" charset="0"/>
            </a:endParaRPr>
          </a:p>
        </p:txBody>
      </p:sp>
      <p:sp>
        <p:nvSpPr>
          <p:cNvPr id="14" name="TextBox 13"/>
          <p:cNvSpPr txBox="1"/>
          <p:nvPr/>
        </p:nvSpPr>
        <p:spPr>
          <a:xfrm>
            <a:off x="1592548" y="6036662"/>
            <a:ext cx="922047"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PSC</a:t>
            </a:r>
            <a:endParaRPr lang="en-CA" sz="2800" b="1" dirty="0">
              <a:latin typeface="Arial" panose="020B0604020202020204" pitchFamily="34" charset="0"/>
              <a:cs typeface="Arial" panose="020B0604020202020204" pitchFamily="34" charset="0"/>
            </a:endParaRPr>
          </a:p>
        </p:txBody>
      </p:sp>
      <p:sp>
        <p:nvSpPr>
          <p:cNvPr id="29" name="TextBox 28"/>
          <p:cNvSpPr txBox="1"/>
          <p:nvPr/>
        </p:nvSpPr>
        <p:spPr>
          <a:xfrm>
            <a:off x="3654448" y="437642"/>
            <a:ext cx="862737" cy="523220"/>
          </a:xfrm>
          <a:prstGeom prst="rect">
            <a:avLst/>
          </a:prstGeom>
          <a:noFill/>
        </p:spPr>
        <p:txBody>
          <a:bodyPr wrap="none" rtlCol="0">
            <a:spAutoFit/>
          </a:bodyPr>
          <a:lstStyle/>
          <a:p>
            <a:r>
              <a:rPr lang="en-CA" sz="2800" b="1" dirty="0" smtClean="0">
                <a:solidFill>
                  <a:srgbClr val="00B0F0"/>
                </a:solidFill>
                <a:latin typeface="Arial" panose="020B0604020202020204" pitchFamily="34" charset="0"/>
                <a:cs typeface="Arial" panose="020B0604020202020204" pitchFamily="34" charset="0"/>
              </a:rPr>
              <a:t>TTX</a:t>
            </a:r>
            <a:endParaRPr lang="en-CA" sz="2800" b="1" dirty="0">
              <a:solidFill>
                <a:srgbClr val="00B0F0"/>
              </a:solidFill>
              <a:latin typeface="Arial" panose="020B0604020202020204" pitchFamily="34" charset="0"/>
              <a:cs typeface="Arial" panose="020B0604020202020204" pitchFamily="34" charset="0"/>
            </a:endParaRPr>
          </a:p>
        </p:txBody>
      </p:sp>
      <p:grpSp>
        <p:nvGrpSpPr>
          <p:cNvPr id="30" name="Group 29"/>
          <p:cNvGrpSpPr/>
          <p:nvPr/>
        </p:nvGrpSpPr>
        <p:grpSpPr>
          <a:xfrm>
            <a:off x="3357778" y="747443"/>
            <a:ext cx="357624" cy="168604"/>
            <a:chOff x="3360832" y="771231"/>
            <a:chExt cx="354338" cy="168604"/>
          </a:xfrm>
        </p:grpSpPr>
        <p:cxnSp>
          <p:nvCxnSpPr>
            <p:cNvPr id="31" name="Straight Connector 30"/>
            <p:cNvCxnSpPr/>
            <p:nvPr/>
          </p:nvCxnSpPr>
          <p:spPr>
            <a:xfrm flipH="1">
              <a:off x="3380008" y="771231"/>
              <a:ext cx="335162" cy="10843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3360832" y="823651"/>
              <a:ext cx="38353" cy="11618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33" name="Rectangle 32"/>
          <p:cNvSpPr/>
          <p:nvPr/>
        </p:nvSpPr>
        <p:spPr>
          <a:xfrm>
            <a:off x="3715402" y="1781900"/>
            <a:ext cx="370414" cy="9851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1837523" y="1957388"/>
            <a:ext cx="370414" cy="7762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ectangle 34"/>
          <p:cNvSpPr/>
          <p:nvPr/>
        </p:nvSpPr>
        <p:spPr>
          <a:xfrm>
            <a:off x="1935167" y="2326785"/>
            <a:ext cx="370414" cy="2841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37" name="Group 36"/>
          <p:cNvGrpSpPr/>
          <p:nvPr/>
        </p:nvGrpSpPr>
        <p:grpSpPr>
          <a:xfrm rot="19915517">
            <a:off x="4692707" y="2332004"/>
            <a:ext cx="357624" cy="168604"/>
            <a:chOff x="3360832" y="771231"/>
            <a:chExt cx="354338" cy="168604"/>
          </a:xfrm>
        </p:grpSpPr>
        <p:cxnSp>
          <p:nvCxnSpPr>
            <p:cNvPr id="38" name="Straight Connector 37"/>
            <p:cNvCxnSpPr/>
            <p:nvPr/>
          </p:nvCxnSpPr>
          <p:spPr>
            <a:xfrm flipH="1">
              <a:off x="3380008" y="771231"/>
              <a:ext cx="335162" cy="10843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flipV="1">
              <a:off x="3360832" y="823651"/>
              <a:ext cx="38353" cy="11618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4723442" y="1797331"/>
            <a:ext cx="936475" cy="523220"/>
          </a:xfrm>
          <a:prstGeom prst="rect">
            <a:avLst/>
          </a:prstGeom>
          <a:noFill/>
        </p:spPr>
        <p:txBody>
          <a:bodyPr wrap="none" rtlCol="0">
            <a:spAutoFit/>
          </a:bodyPr>
          <a:lstStyle/>
          <a:p>
            <a:r>
              <a:rPr lang="en-CA" sz="2800" b="1" dirty="0" smtClean="0">
                <a:solidFill>
                  <a:srgbClr val="00B0F0"/>
                </a:solidFill>
                <a:latin typeface="Arial" panose="020B0604020202020204" pitchFamily="34" charset="0"/>
                <a:cs typeface="Arial" panose="020B0604020202020204" pitchFamily="34" charset="0"/>
              </a:rPr>
              <a:t>Cd</a:t>
            </a:r>
            <a:r>
              <a:rPr lang="en-CA" sz="2800" b="1" baseline="30000" dirty="0" smtClean="0">
                <a:solidFill>
                  <a:srgbClr val="00B0F0"/>
                </a:solidFill>
                <a:latin typeface="Arial" panose="020B0604020202020204" pitchFamily="34" charset="0"/>
                <a:cs typeface="Arial" panose="020B0604020202020204" pitchFamily="34" charset="0"/>
              </a:rPr>
              <a:t>2+</a:t>
            </a:r>
            <a:endParaRPr lang="en-CA" sz="2800" b="1" baseline="30000" dirty="0">
              <a:solidFill>
                <a:srgbClr val="00B0F0"/>
              </a:solidFill>
              <a:latin typeface="Arial" panose="020B0604020202020204" pitchFamily="34" charset="0"/>
              <a:cs typeface="Arial" panose="020B0604020202020204" pitchFamily="34" charset="0"/>
            </a:endParaRPr>
          </a:p>
        </p:txBody>
      </p:sp>
      <p:sp>
        <p:nvSpPr>
          <p:cNvPr id="42" name="TextBox 41"/>
          <p:cNvSpPr txBox="1"/>
          <p:nvPr/>
        </p:nvSpPr>
        <p:spPr>
          <a:xfrm>
            <a:off x="256351" y="1799230"/>
            <a:ext cx="936475" cy="523220"/>
          </a:xfrm>
          <a:prstGeom prst="rect">
            <a:avLst/>
          </a:prstGeom>
          <a:noFill/>
        </p:spPr>
        <p:txBody>
          <a:bodyPr wrap="none" rtlCol="0">
            <a:spAutoFit/>
          </a:bodyPr>
          <a:lstStyle/>
          <a:p>
            <a:r>
              <a:rPr lang="en-CA" sz="2800" b="1" dirty="0" smtClean="0">
                <a:solidFill>
                  <a:srgbClr val="00B0F0"/>
                </a:solidFill>
                <a:latin typeface="Arial" panose="020B0604020202020204" pitchFamily="34" charset="0"/>
                <a:cs typeface="Arial" panose="020B0604020202020204" pitchFamily="34" charset="0"/>
              </a:rPr>
              <a:t>Cd</a:t>
            </a:r>
            <a:r>
              <a:rPr lang="en-CA" sz="2800" b="1" baseline="30000" dirty="0" smtClean="0">
                <a:solidFill>
                  <a:srgbClr val="00B0F0"/>
                </a:solidFill>
                <a:latin typeface="Arial" panose="020B0604020202020204" pitchFamily="34" charset="0"/>
                <a:cs typeface="Arial" panose="020B0604020202020204" pitchFamily="34" charset="0"/>
              </a:rPr>
              <a:t>2+</a:t>
            </a:r>
            <a:endParaRPr lang="en-CA" sz="2800" b="1" baseline="30000" dirty="0">
              <a:solidFill>
                <a:srgbClr val="00B0F0"/>
              </a:solidFill>
              <a:latin typeface="Arial" panose="020B0604020202020204" pitchFamily="34" charset="0"/>
              <a:cs typeface="Arial" panose="020B0604020202020204" pitchFamily="34" charset="0"/>
            </a:endParaRPr>
          </a:p>
        </p:txBody>
      </p:sp>
      <p:grpSp>
        <p:nvGrpSpPr>
          <p:cNvPr id="43" name="Group 42"/>
          <p:cNvGrpSpPr/>
          <p:nvPr/>
        </p:nvGrpSpPr>
        <p:grpSpPr>
          <a:xfrm rot="1684483" flipH="1">
            <a:off x="836798" y="2294986"/>
            <a:ext cx="357624" cy="168604"/>
            <a:chOff x="3360832" y="771231"/>
            <a:chExt cx="354338" cy="168604"/>
          </a:xfrm>
        </p:grpSpPr>
        <p:cxnSp>
          <p:nvCxnSpPr>
            <p:cNvPr id="44" name="Straight Connector 43"/>
            <p:cNvCxnSpPr/>
            <p:nvPr/>
          </p:nvCxnSpPr>
          <p:spPr>
            <a:xfrm flipH="1">
              <a:off x="3380008" y="771231"/>
              <a:ext cx="335162" cy="10843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3360832" y="823651"/>
              <a:ext cx="38353" cy="11618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51" name="TextBox 50"/>
          <p:cNvSpPr txBox="1"/>
          <p:nvPr/>
        </p:nvSpPr>
        <p:spPr>
          <a:xfrm>
            <a:off x="2556637" y="4138118"/>
            <a:ext cx="697627" cy="1200329"/>
          </a:xfrm>
          <a:prstGeom prst="rect">
            <a:avLst/>
          </a:prstGeom>
          <a:noFill/>
        </p:spPr>
        <p:txBody>
          <a:bodyPr wrap="none" rtlCol="0">
            <a:spAutoFit/>
          </a:bodyPr>
          <a:lstStyle/>
          <a:p>
            <a:r>
              <a:rPr lang="en-CA" sz="7200" b="1" dirty="0">
                <a:solidFill>
                  <a:srgbClr val="00B0F0"/>
                </a:solidFill>
                <a:latin typeface="Arial" panose="020B0604020202020204" pitchFamily="34" charset="0"/>
                <a:cs typeface="Arial" panose="020B0604020202020204" pitchFamily="34" charset="0"/>
              </a:rPr>
              <a:t>x</a:t>
            </a:r>
          </a:p>
        </p:txBody>
      </p:sp>
      <p:pic>
        <p:nvPicPr>
          <p:cNvPr id="52" name="Picture 51"/>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3448151" y="5288978"/>
            <a:ext cx="669472" cy="878625"/>
          </a:xfrm>
          <a:prstGeom prst="rect">
            <a:avLst/>
          </a:prstGeom>
        </p:spPr>
      </p:pic>
      <p:pic>
        <p:nvPicPr>
          <p:cNvPr id="53" name="Picture 52"/>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1732745" y="5288978"/>
            <a:ext cx="669472" cy="878625"/>
          </a:xfrm>
          <a:prstGeom prst="rect">
            <a:avLst/>
          </a:prstGeom>
        </p:spPr>
      </p:pic>
      <p:grpSp>
        <p:nvGrpSpPr>
          <p:cNvPr id="36" name="Group 35"/>
          <p:cNvGrpSpPr/>
          <p:nvPr/>
        </p:nvGrpSpPr>
        <p:grpSpPr>
          <a:xfrm>
            <a:off x="7474015" y="307783"/>
            <a:ext cx="4308250" cy="5695813"/>
            <a:chOff x="7474015" y="307783"/>
            <a:chExt cx="4308250" cy="5695813"/>
          </a:xfrm>
        </p:grpSpPr>
        <p:sp>
          <p:nvSpPr>
            <p:cNvPr id="41" name="TextBox 40"/>
            <p:cNvSpPr txBox="1"/>
            <p:nvPr/>
          </p:nvSpPr>
          <p:spPr>
            <a:xfrm>
              <a:off x="9141799" y="1334876"/>
              <a:ext cx="2640466"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No Multiplicity</a:t>
              </a:r>
              <a:endParaRPr lang="en-CA" sz="2800" b="1" dirty="0">
                <a:latin typeface="Arial" panose="020B0604020202020204" pitchFamily="34" charset="0"/>
                <a:cs typeface="Arial" panose="020B0604020202020204" pitchFamily="34" charset="0"/>
              </a:endParaRPr>
            </a:p>
          </p:txBody>
        </p:sp>
        <p:grpSp>
          <p:nvGrpSpPr>
            <p:cNvPr id="46" name="Group 45"/>
            <p:cNvGrpSpPr/>
            <p:nvPr/>
          </p:nvGrpSpPr>
          <p:grpSpPr>
            <a:xfrm>
              <a:off x="7474015" y="307783"/>
              <a:ext cx="3021655" cy="5695813"/>
              <a:chOff x="7474015" y="307783"/>
              <a:chExt cx="3021655" cy="5695813"/>
            </a:xfrm>
          </p:grpSpPr>
          <p:pic>
            <p:nvPicPr>
              <p:cNvPr id="47" name="Picture 46"/>
              <p:cNvPicPr>
                <a:picLocks noChangeAspect="1"/>
              </p:cNvPicPr>
              <p:nvPr/>
            </p:nvPicPr>
            <p:blipFill rotWithShape="1">
              <a:blip r:embed="rId4" cstate="print">
                <a:extLst>
                  <a:ext uri="{28A0092B-C50C-407E-A947-70E740481C1C}">
                    <a14:useLocalDpi xmlns:a14="http://schemas.microsoft.com/office/drawing/2010/main" val="0"/>
                  </a:ext>
                </a:extLst>
              </a:blip>
              <a:srcRect l="71969" r="-1307" b="23352"/>
              <a:stretch/>
            </p:blipFill>
            <p:spPr>
              <a:xfrm>
                <a:off x="7474015" y="307783"/>
                <a:ext cx="2654335" cy="4038006"/>
              </a:xfrm>
              <a:prstGeom prst="rect">
                <a:avLst/>
              </a:prstGeom>
            </p:spPr>
          </p:pic>
          <p:pic>
            <p:nvPicPr>
              <p:cNvPr id="48" name="Picture 47"/>
              <p:cNvPicPr>
                <a:picLocks noChangeAspect="1"/>
              </p:cNvPicPr>
              <p:nvPr/>
            </p:nvPicPr>
            <p:blipFill rotWithShape="1">
              <a:blip r:embed="rId4" cstate="print">
                <a:extLst>
                  <a:ext uri="{28A0092B-C50C-407E-A947-70E740481C1C}">
                    <a14:useLocalDpi xmlns:a14="http://schemas.microsoft.com/office/drawing/2010/main" val="0"/>
                  </a:ext>
                </a:extLst>
              </a:blip>
              <a:srcRect l="71969" t="77276" r="-1307"/>
              <a:stretch/>
            </p:blipFill>
            <p:spPr>
              <a:xfrm>
                <a:off x="7943831" y="5275043"/>
                <a:ext cx="1615364" cy="728553"/>
              </a:xfrm>
              <a:prstGeom prst="rect">
                <a:avLst/>
              </a:prstGeom>
            </p:spPr>
          </p:pic>
          <p:sp>
            <p:nvSpPr>
              <p:cNvPr id="49" name="Rectangle 48"/>
              <p:cNvSpPr/>
              <p:nvPr/>
            </p:nvSpPr>
            <p:spPr>
              <a:xfrm>
                <a:off x="8751653" y="1892648"/>
                <a:ext cx="370414" cy="9851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0" name="TextBox 49"/>
              <p:cNvSpPr txBox="1"/>
              <p:nvPr/>
            </p:nvSpPr>
            <p:spPr>
              <a:xfrm>
                <a:off x="9460175" y="392827"/>
                <a:ext cx="862737" cy="523220"/>
              </a:xfrm>
              <a:prstGeom prst="rect">
                <a:avLst/>
              </a:prstGeom>
              <a:noFill/>
            </p:spPr>
            <p:txBody>
              <a:bodyPr wrap="none" rtlCol="0">
                <a:spAutoFit/>
              </a:bodyPr>
              <a:lstStyle/>
              <a:p>
                <a:r>
                  <a:rPr lang="en-CA" sz="2800" b="1" dirty="0" smtClean="0">
                    <a:solidFill>
                      <a:srgbClr val="00B0F0"/>
                    </a:solidFill>
                    <a:latin typeface="Arial" panose="020B0604020202020204" pitchFamily="34" charset="0"/>
                    <a:cs typeface="Arial" panose="020B0604020202020204" pitchFamily="34" charset="0"/>
                  </a:rPr>
                  <a:t>TTX</a:t>
                </a:r>
                <a:endParaRPr lang="en-CA" sz="2800" b="1" dirty="0">
                  <a:solidFill>
                    <a:srgbClr val="00B0F0"/>
                  </a:solidFill>
                  <a:latin typeface="Arial" panose="020B0604020202020204" pitchFamily="34" charset="0"/>
                  <a:cs typeface="Arial" panose="020B0604020202020204" pitchFamily="34" charset="0"/>
                </a:endParaRPr>
              </a:p>
            </p:txBody>
          </p:sp>
          <p:grpSp>
            <p:nvGrpSpPr>
              <p:cNvPr id="54" name="Group 53"/>
              <p:cNvGrpSpPr/>
              <p:nvPr/>
            </p:nvGrpSpPr>
            <p:grpSpPr>
              <a:xfrm>
                <a:off x="9163505" y="702628"/>
                <a:ext cx="357624" cy="168604"/>
                <a:chOff x="3360832" y="771231"/>
                <a:chExt cx="354338" cy="168604"/>
              </a:xfrm>
            </p:grpSpPr>
            <p:cxnSp>
              <p:nvCxnSpPr>
                <p:cNvPr id="59" name="Straight Connector 58"/>
                <p:cNvCxnSpPr/>
                <p:nvPr/>
              </p:nvCxnSpPr>
              <p:spPr>
                <a:xfrm flipH="1">
                  <a:off x="3380008" y="771231"/>
                  <a:ext cx="335162" cy="10843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3360832" y="823651"/>
                  <a:ext cx="38353" cy="11618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rot="19915517">
                <a:off x="9528460" y="2401661"/>
                <a:ext cx="357624" cy="168604"/>
                <a:chOff x="3360832" y="771231"/>
                <a:chExt cx="354338" cy="168604"/>
              </a:xfrm>
            </p:grpSpPr>
            <p:cxnSp>
              <p:nvCxnSpPr>
                <p:cNvPr id="57" name="Straight Connector 56"/>
                <p:cNvCxnSpPr/>
                <p:nvPr/>
              </p:nvCxnSpPr>
              <p:spPr>
                <a:xfrm flipH="1">
                  <a:off x="3380008" y="771231"/>
                  <a:ext cx="335162" cy="108435"/>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H="1" flipV="1">
                  <a:off x="3360832" y="823651"/>
                  <a:ext cx="38353" cy="116184"/>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grpSp>
          <p:sp>
            <p:nvSpPr>
              <p:cNvPr id="56" name="TextBox 55"/>
              <p:cNvSpPr txBox="1"/>
              <p:nvPr/>
            </p:nvSpPr>
            <p:spPr>
              <a:xfrm>
                <a:off x="9559195" y="1866988"/>
                <a:ext cx="936475" cy="523220"/>
              </a:xfrm>
              <a:prstGeom prst="rect">
                <a:avLst/>
              </a:prstGeom>
              <a:noFill/>
            </p:spPr>
            <p:txBody>
              <a:bodyPr wrap="none" rtlCol="0">
                <a:spAutoFit/>
              </a:bodyPr>
              <a:lstStyle/>
              <a:p>
                <a:r>
                  <a:rPr lang="en-CA" sz="2800" b="1" dirty="0" smtClean="0">
                    <a:solidFill>
                      <a:srgbClr val="00B0F0"/>
                    </a:solidFill>
                    <a:latin typeface="Arial" panose="020B0604020202020204" pitchFamily="34" charset="0"/>
                    <a:cs typeface="Arial" panose="020B0604020202020204" pitchFamily="34" charset="0"/>
                  </a:rPr>
                  <a:t>Cd</a:t>
                </a:r>
                <a:r>
                  <a:rPr lang="en-CA" sz="2800" b="1" baseline="30000" dirty="0" smtClean="0">
                    <a:solidFill>
                      <a:srgbClr val="00B0F0"/>
                    </a:solidFill>
                    <a:latin typeface="Arial" panose="020B0604020202020204" pitchFamily="34" charset="0"/>
                    <a:cs typeface="Arial" panose="020B0604020202020204" pitchFamily="34" charset="0"/>
                  </a:rPr>
                  <a:t>2+</a:t>
                </a:r>
                <a:endParaRPr lang="en-CA" sz="2800" b="1" baseline="30000" dirty="0">
                  <a:solidFill>
                    <a:srgbClr val="00B0F0"/>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11434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200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200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Exp. 2 Animation</a:t>
            </a:r>
            <a:endParaRPr lang="en-CA" dirty="0"/>
          </a:p>
        </p:txBody>
      </p:sp>
    </p:spTree>
    <p:extLst>
      <p:ext uri="{BB962C8B-B14F-4D97-AF65-F5344CB8AC3E}">
        <p14:creationId xmlns:p14="http://schemas.microsoft.com/office/powerpoint/2010/main" val="963938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59513" b="35966"/>
          <a:stretch/>
        </p:blipFill>
        <p:spPr>
          <a:xfrm>
            <a:off x="4153774" y="265287"/>
            <a:ext cx="4546038" cy="4022580"/>
          </a:xfrm>
          <a:prstGeom prst="rect">
            <a:avLst/>
          </a:prstGeom>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61037" t="803" r="-1524" b="42093"/>
          <a:stretch/>
        </p:blipFill>
        <p:spPr>
          <a:xfrm>
            <a:off x="4036543" y="648269"/>
            <a:ext cx="4546038" cy="3587178"/>
          </a:xfrm>
          <a:prstGeom prst="rect">
            <a:avLst/>
          </a:prstGeom>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78671" t="77276" r="7687" b="-2421"/>
          <a:stretch/>
        </p:blipFill>
        <p:spPr>
          <a:xfrm>
            <a:off x="4939250" y="4164218"/>
            <a:ext cx="751114" cy="806155"/>
          </a:xfrm>
          <a:prstGeom prst="rect">
            <a:avLst/>
          </a:prstGeom>
        </p:spPr>
      </p:pic>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l="11925" t="62759" r="75469" b="-2125"/>
          <a:stretch/>
        </p:blipFill>
        <p:spPr>
          <a:xfrm>
            <a:off x="5706693" y="5123835"/>
            <a:ext cx="865414" cy="1512052"/>
          </a:xfrm>
          <a:prstGeom prst="rect">
            <a:avLst/>
          </a:prstGeom>
        </p:spPr>
      </p:pic>
      <p:pic>
        <p:nvPicPr>
          <p:cNvPr id="13" name="Picture 12"/>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6686407" y="4157062"/>
            <a:ext cx="669472" cy="878625"/>
          </a:xfrm>
          <a:prstGeom prst="rect">
            <a:avLst/>
          </a:prstGeom>
        </p:spPr>
      </p:pic>
      <p:sp>
        <p:nvSpPr>
          <p:cNvPr id="27" name="Arc 26"/>
          <p:cNvSpPr/>
          <p:nvPr/>
        </p:nvSpPr>
        <p:spPr>
          <a:xfrm>
            <a:off x="5127265" y="4502572"/>
            <a:ext cx="969818" cy="1080655"/>
          </a:xfrm>
          <a:prstGeom prst="arc">
            <a:avLst/>
          </a:prstGeom>
          <a:ln w="19050">
            <a:solidFill>
              <a:srgbClr val="92D050"/>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sp>
        <p:nvSpPr>
          <p:cNvPr id="28" name="Arc 27"/>
          <p:cNvSpPr/>
          <p:nvPr/>
        </p:nvSpPr>
        <p:spPr>
          <a:xfrm flipH="1">
            <a:off x="6093746" y="4502572"/>
            <a:ext cx="969818" cy="1037101"/>
          </a:xfrm>
          <a:prstGeom prst="arc">
            <a:avLst/>
          </a:prstGeom>
          <a:ln w="19050">
            <a:solidFill>
              <a:srgbClr val="92D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solidFill>
                <a:srgbClr val="92D050"/>
              </a:solidFill>
            </a:endParaRPr>
          </a:p>
        </p:txBody>
      </p:sp>
      <p:sp>
        <p:nvSpPr>
          <p:cNvPr id="31" name="TextBox 30"/>
          <p:cNvSpPr txBox="1"/>
          <p:nvPr/>
        </p:nvSpPr>
        <p:spPr>
          <a:xfrm>
            <a:off x="4784646" y="5961506"/>
            <a:ext cx="922047"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PSC</a:t>
            </a:r>
            <a:endParaRPr lang="en-CA" sz="2800" b="1" dirty="0">
              <a:latin typeface="Arial" panose="020B0604020202020204" pitchFamily="34" charset="0"/>
              <a:cs typeface="Arial" panose="020B0604020202020204" pitchFamily="34" charset="0"/>
            </a:endParaRPr>
          </a:p>
        </p:txBody>
      </p:sp>
      <p:sp>
        <p:nvSpPr>
          <p:cNvPr id="33" name="TextBox 32"/>
          <p:cNvSpPr txBox="1"/>
          <p:nvPr/>
        </p:nvSpPr>
        <p:spPr>
          <a:xfrm>
            <a:off x="3471750" y="1259720"/>
            <a:ext cx="2061783" cy="523220"/>
          </a:xfrm>
          <a:prstGeom prst="rect">
            <a:avLst/>
          </a:prstGeom>
          <a:noFill/>
        </p:spPr>
        <p:txBody>
          <a:bodyPr wrap="none" rtlCol="0">
            <a:spAutoFit/>
          </a:bodyPr>
          <a:lstStyle/>
          <a:p>
            <a:r>
              <a:rPr lang="en-CA" sz="2800" b="1" dirty="0" smtClean="0">
                <a:latin typeface="Arial" panose="020B0604020202020204" pitchFamily="34" charset="0"/>
                <a:cs typeface="Arial" panose="020B0604020202020204" pitchFamily="34" charset="0"/>
              </a:rPr>
              <a:t>Multiplicity</a:t>
            </a:r>
            <a:endParaRPr lang="en-CA" sz="2800" b="1" dirty="0">
              <a:latin typeface="Arial" panose="020B0604020202020204" pitchFamily="34" charset="0"/>
              <a:cs typeface="Arial" panose="020B0604020202020204" pitchFamily="34" charset="0"/>
            </a:endParaRPr>
          </a:p>
        </p:txBody>
      </p:sp>
      <p:sp>
        <p:nvSpPr>
          <p:cNvPr id="2" name="TextBox 1"/>
          <p:cNvSpPr txBox="1"/>
          <p:nvPr/>
        </p:nvSpPr>
        <p:spPr>
          <a:xfrm>
            <a:off x="3366400" y="1891856"/>
            <a:ext cx="1340285" cy="769441"/>
          </a:xfrm>
          <a:prstGeom prst="rect">
            <a:avLst/>
          </a:prstGeom>
          <a:noFill/>
        </p:spPr>
        <p:txBody>
          <a:bodyPr wrap="square" rtlCol="0">
            <a:spAutoFit/>
          </a:bodyPr>
          <a:lstStyle/>
          <a:p>
            <a:r>
              <a:rPr lang="en-CA" sz="4400" dirty="0" smtClean="0">
                <a:solidFill>
                  <a:srgbClr val="0070C0"/>
                </a:solidFill>
              </a:rPr>
              <a:t>Sr</a:t>
            </a:r>
            <a:r>
              <a:rPr lang="en-CA" sz="4400" baseline="30000" dirty="0" smtClean="0">
                <a:solidFill>
                  <a:srgbClr val="0070C0"/>
                </a:solidFill>
              </a:rPr>
              <a:t>2+</a:t>
            </a:r>
            <a:endParaRPr lang="en-CA" sz="4400" dirty="0">
              <a:solidFill>
                <a:srgbClr val="0070C0"/>
              </a:solidFill>
            </a:endParaRPr>
          </a:p>
        </p:txBody>
      </p:sp>
      <p:sp>
        <p:nvSpPr>
          <p:cNvPr id="14" name="TextBox 13"/>
          <p:cNvSpPr txBox="1"/>
          <p:nvPr/>
        </p:nvSpPr>
        <p:spPr>
          <a:xfrm>
            <a:off x="8477231" y="1891856"/>
            <a:ext cx="1340285" cy="769441"/>
          </a:xfrm>
          <a:prstGeom prst="rect">
            <a:avLst/>
          </a:prstGeom>
          <a:noFill/>
        </p:spPr>
        <p:txBody>
          <a:bodyPr wrap="square" rtlCol="0">
            <a:spAutoFit/>
          </a:bodyPr>
          <a:lstStyle/>
          <a:p>
            <a:r>
              <a:rPr lang="en-CA" sz="4400" dirty="0" smtClean="0">
                <a:solidFill>
                  <a:srgbClr val="0070C0"/>
                </a:solidFill>
              </a:rPr>
              <a:t>Sr</a:t>
            </a:r>
            <a:r>
              <a:rPr lang="en-CA" sz="4400" baseline="30000" dirty="0" smtClean="0">
                <a:solidFill>
                  <a:srgbClr val="0070C0"/>
                </a:solidFill>
              </a:rPr>
              <a:t>2+</a:t>
            </a:r>
            <a:endParaRPr lang="en-CA" sz="4400" dirty="0">
              <a:solidFill>
                <a:srgbClr val="0070C0"/>
              </a:solidFill>
            </a:endParaRPr>
          </a:p>
        </p:txBody>
      </p:sp>
      <p:sp>
        <p:nvSpPr>
          <p:cNvPr id="15" name="TextBox 14"/>
          <p:cNvSpPr txBox="1"/>
          <p:nvPr/>
        </p:nvSpPr>
        <p:spPr>
          <a:xfrm>
            <a:off x="4126289" y="2061132"/>
            <a:ext cx="646331" cy="1200329"/>
          </a:xfrm>
          <a:prstGeom prst="rect">
            <a:avLst/>
          </a:prstGeom>
          <a:noFill/>
        </p:spPr>
        <p:txBody>
          <a:bodyPr wrap="none" rtlCol="0">
            <a:spAutoFit/>
          </a:bodyPr>
          <a:lstStyle/>
          <a:p>
            <a:r>
              <a:rPr lang="en-CA" sz="7200" dirty="0">
                <a:solidFill>
                  <a:srgbClr val="0070C0"/>
                </a:solidFill>
                <a:latin typeface="Arial" panose="020B0604020202020204" pitchFamily="34" charset="0"/>
                <a:cs typeface="Arial" panose="020B0604020202020204" pitchFamily="34" charset="0"/>
              </a:rPr>
              <a:t>x</a:t>
            </a:r>
          </a:p>
        </p:txBody>
      </p:sp>
      <p:sp>
        <p:nvSpPr>
          <p:cNvPr id="16" name="TextBox 15"/>
          <p:cNvSpPr txBox="1"/>
          <p:nvPr/>
        </p:nvSpPr>
        <p:spPr>
          <a:xfrm>
            <a:off x="7548503" y="2060527"/>
            <a:ext cx="646331" cy="1200329"/>
          </a:xfrm>
          <a:prstGeom prst="rect">
            <a:avLst/>
          </a:prstGeom>
          <a:noFill/>
        </p:spPr>
        <p:txBody>
          <a:bodyPr wrap="none" rtlCol="0">
            <a:spAutoFit/>
          </a:bodyPr>
          <a:lstStyle/>
          <a:p>
            <a:r>
              <a:rPr lang="en-CA" sz="7200" dirty="0">
                <a:solidFill>
                  <a:srgbClr val="0070C0"/>
                </a:solidFill>
                <a:latin typeface="Arial" panose="020B0604020202020204" pitchFamily="34" charset="0"/>
                <a:cs typeface="Arial" panose="020B0604020202020204" pitchFamily="34" charset="0"/>
              </a:rPr>
              <a:t>x</a:t>
            </a:r>
          </a:p>
        </p:txBody>
      </p:sp>
      <p:sp>
        <p:nvSpPr>
          <p:cNvPr id="17" name="TextBox 16"/>
          <p:cNvSpPr txBox="1"/>
          <p:nvPr/>
        </p:nvSpPr>
        <p:spPr>
          <a:xfrm>
            <a:off x="5770580" y="4018264"/>
            <a:ext cx="646331" cy="1200329"/>
          </a:xfrm>
          <a:prstGeom prst="rect">
            <a:avLst/>
          </a:prstGeom>
          <a:noFill/>
        </p:spPr>
        <p:txBody>
          <a:bodyPr wrap="none" rtlCol="0">
            <a:spAutoFit/>
          </a:bodyPr>
          <a:lstStyle/>
          <a:p>
            <a:r>
              <a:rPr lang="en-CA" sz="7200" dirty="0">
                <a:solidFill>
                  <a:srgbClr val="0070C0"/>
                </a:solidFill>
                <a:latin typeface="Arial" panose="020B0604020202020204" pitchFamily="34" charset="0"/>
                <a:cs typeface="Arial" panose="020B0604020202020204" pitchFamily="34" charset="0"/>
              </a:rPr>
              <a:t>x</a:t>
            </a:r>
          </a:p>
        </p:txBody>
      </p:sp>
      <p:pic>
        <p:nvPicPr>
          <p:cNvPr id="18" name="Picture 17"/>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6662367" y="5185078"/>
            <a:ext cx="669472" cy="878625"/>
          </a:xfrm>
          <a:prstGeom prst="rect">
            <a:avLst/>
          </a:prstGeom>
        </p:spPr>
      </p:pic>
      <p:pic>
        <p:nvPicPr>
          <p:cNvPr id="19" name="Picture 18"/>
          <p:cNvPicPr>
            <a:picLocks noChangeAspect="1"/>
          </p:cNvPicPr>
          <p:nvPr/>
        </p:nvPicPr>
        <p:blipFill rotWithShape="1">
          <a:blip r:embed="rId4" cstate="print">
            <a:extLst>
              <a:ext uri="{28A0092B-C50C-407E-A947-70E740481C1C}">
                <a14:useLocalDpi xmlns:a14="http://schemas.microsoft.com/office/drawing/2010/main" val="0"/>
              </a:ext>
            </a:extLst>
          </a:blip>
          <a:srcRect l="79373" t="77277" r="8469" b="-4682"/>
          <a:stretch/>
        </p:blipFill>
        <p:spPr>
          <a:xfrm>
            <a:off x="4946961" y="5185078"/>
            <a:ext cx="669472" cy="878625"/>
          </a:xfrm>
          <a:prstGeom prst="rect">
            <a:avLst/>
          </a:prstGeom>
        </p:spPr>
      </p:pic>
    </p:spTree>
    <p:extLst>
      <p:ext uri="{BB962C8B-B14F-4D97-AF65-F5344CB8AC3E}">
        <p14:creationId xmlns:p14="http://schemas.microsoft.com/office/powerpoint/2010/main" val="220550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Exp. 3 Animation</a:t>
            </a:r>
            <a:endParaRPr lang="en-CA" dirty="0"/>
          </a:p>
        </p:txBody>
      </p:sp>
    </p:spTree>
    <p:extLst>
      <p:ext uri="{BB962C8B-B14F-4D97-AF65-F5344CB8AC3E}">
        <p14:creationId xmlns:p14="http://schemas.microsoft.com/office/powerpoint/2010/main" val="4055476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r="59857"/>
          <a:stretch/>
        </p:blipFill>
        <p:spPr>
          <a:xfrm>
            <a:off x="1605988" y="576197"/>
            <a:ext cx="3604840" cy="5650186"/>
          </a:xfrm>
          <a:prstGeom prst="rect">
            <a:avLst/>
          </a:prstGeom>
        </p:spPr>
      </p:pic>
      <p:sp>
        <p:nvSpPr>
          <p:cNvPr id="3" name="Rectangle 2"/>
          <p:cNvSpPr/>
          <p:nvPr/>
        </p:nvSpPr>
        <p:spPr>
          <a:xfrm>
            <a:off x="3407079" y="1377863"/>
            <a:ext cx="2392472" cy="48485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75560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200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1" r="-3611"/>
          <a:stretch/>
        </p:blipFill>
        <p:spPr>
          <a:xfrm>
            <a:off x="1605988" y="576197"/>
            <a:ext cx="9304182" cy="5650186"/>
          </a:xfrm>
          <a:prstGeom prst="rect">
            <a:avLst/>
          </a:prstGeom>
        </p:spPr>
      </p:pic>
    </p:spTree>
    <p:extLst>
      <p:ext uri="{BB962C8B-B14F-4D97-AF65-F5344CB8AC3E}">
        <p14:creationId xmlns:p14="http://schemas.microsoft.com/office/powerpoint/2010/main" val="2118279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Exp. 4 Animation</a:t>
            </a:r>
            <a:endParaRPr lang="en-CA" dirty="0"/>
          </a:p>
        </p:txBody>
      </p:sp>
    </p:spTree>
    <p:extLst>
      <p:ext uri="{BB962C8B-B14F-4D97-AF65-F5344CB8AC3E}">
        <p14:creationId xmlns:p14="http://schemas.microsoft.com/office/powerpoint/2010/main" val="4162248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270</Words>
  <Application>Microsoft Office PowerPoint</Application>
  <PresentationFormat>Widescreen</PresentationFormat>
  <Paragraphs>42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Exp. 1 Animation</vt:lpstr>
      <vt:lpstr>PowerPoint Presentation</vt:lpstr>
      <vt:lpstr>PowerPoint Presentation</vt:lpstr>
      <vt:lpstr>Exp. 2 Animation</vt:lpstr>
      <vt:lpstr>PowerPoint Presentation</vt:lpstr>
      <vt:lpstr>Exp. 3 Animation</vt:lpstr>
      <vt:lpstr>PowerPoint Presentation</vt:lpstr>
      <vt:lpstr>PowerPoint Presentation</vt:lpstr>
      <vt:lpstr>Exp. 4 Animation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Animation</dc:title>
  <dc:creator>Julia Sunstrum</dc:creator>
  <cp:lastModifiedBy>Wataru Inoue</cp:lastModifiedBy>
  <cp:revision>25</cp:revision>
  <dcterms:created xsi:type="dcterms:W3CDTF">2019-02-04T17:39:06Z</dcterms:created>
  <dcterms:modified xsi:type="dcterms:W3CDTF">2019-02-15T17:09:39Z</dcterms:modified>
</cp:coreProperties>
</file>