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1"/>
  </p:notesMasterIdLst>
  <p:sldIdLst>
    <p:sldId id="305" r:id="rId2"/>
    <p:sldId id="311" r:id="rId3"/>
    <p:sldId id="308" r:id="rId4"/>
    <p:sldId id="318" r:id="rId5"/>
    <p:sldId id="304" r:id="rId6"/>
    <p:sldId id="315" r:id="rId7"/>
    <p:sldId id="317" r:id="rId8"/>
    <p:sldId id="316" r:id="rId9"/>
    <p:sldId id="319" r:id="rId10"/>
  </p:sldIdLst>
  <p:sldSz cx="6858000" cy="36576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10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10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10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10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382" userDrawn="1">
          <p15:clr>
            <a:srgbClr val="A4A3A4"/>
          </p15:clr>
        </p15:guide>
        <p15:guide id="2" pos="4319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icole Vander Schaaf" initials="NVS" lastIdx="2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C2FF73"/>
    <a:srgbClr val="91FEA2"/>
    <a:srgbClr val="FF99C7"/>
    <a:srgbClr val="5993FE"/>
    <a:srgbClr val="FF5A5A"/>
    <a:srgbClr val="FAB4CE"/>
    <a:srgbClr val="C5F3FF"/>
    <a:srgbClr val="35D537"/>
    <a:srgbClr val="95FF87"/>
    <a:srgbClr val="F3FF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233" autoAdjust="0"/>
    <p:restoredTop sz="76864" autoAdjust="0"/>
  </p:normalViewPr>
  <p:slideViewPr>
    <p:cSldViewPr>
      <p:cViewPr>
        <p:scale>
          <a:sx n="173" d="100"/>
          <a:sy n="173" d="100"/>
        </p:scale>
        <p:origin x="2336" y="296"/>
      </p:cViewPr>
      <p:guideLst>
        <p:guide orient="horz" pos="1382"/>
        <p:guide pos="431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1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1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4313" y="685800"/>
            <a:ext cx="6429375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35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1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1" smtClean="0"/>
            </a:lvl1pPr>
          </a:lstStyle>
          <a:p>
            <a:pPr>
              <a:defRPr/>
            </a:pPr>
            <a:fld id="{1C631428-CF8A-0440-975C-B1188CD95D1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73841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Times" charset="0"/>
                <a:ea typeface="ＭＳ Ｐゴシック" charset="0"/>
                <a:cs typeface="ＭＳ Ｐゴシック" charset="0"/>
              </a:rPr>
              <a:t>VO: The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" charset="0"/>
                <a:ea typeface="ＭＳ Ｐゴシック" charset="0"/>
                <a:cs typeface="ＭＳ Ｐゴシック" charset="0"/>
              </a:rPr>
              <a:t>REMOTE-control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" charset="0"/>
                <a:ea typeface="ＭＳ Ｐゴシック" charset="0"/>
                <a:cs typeface="ＭＳ Ｐゴシック" charset="0"/>
              </a:rPr>
              <a:t> system uses engineered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Times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Times" charset="0"/>
                <a:ea typeface="ＭＳ Ｐゴシック" charset="0"/>
                <a:cs typeface="ＭＳ Ｐゴシック" charset="0"/>
              </a:rPr>
              <a:t>lac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" charset="0"/>
                <a:ea typeface="ＭＳ Ｐゴシック" charset="0"/>
                <a:cs typeface="ＭＳ Ｐゴシック" charset="0"/>
              </a:rPr>
              <a:t> repressor and/or </a:t>
            </a:r>
            <a:r>
              <a:rPr lang="en-US" sz="1200" i="1" kern="1200" dirty="0" err="1">
                <a:solidFill>
                  <a:schemeClr val="tx1"/>
                </a:solidFill>
                <a:effectLst/>
                <a:latin typeface="Times" charset="0"/>
                <a:ea typeface="ＭＳ Ｐゴシック" charset="0"/>
                <a:cs typeface="ＭＳ Ｐゴシック" charset="0"/>
              </a:rPr>
              <a:t>tet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" charset="0"/>
                <a:ea typeface="ＭＳ Ｐゴシック" charset="0"/>
                <a:cs typeface="ＭＳ Ｐゴシック" charset="0"/>
              </a:rPr>
              <a:t> activator systems to regulate the transcription of an endogenous target gene. To accomplish repression, the target gene intron is engineered to contain a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" charset="0"/>
                <a:ea typeface="ＭＳ Ｐゴシック" charset="0"/>
                <a:cs typeface="ＭＳ Ｐゴシック" charset="0"/>
              </a:rPr>
              <a:t>Repron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" charset="0"/>
                <a:ea typeface="ＭＳ Ｐゴシック" charset="0"/>
                <a:cs typeface="ＭＳ Ｐゴシック" charset="0"/>
              </a:rPr>
              <a:t> (R; </a:t>
            </a:r>
            <a:r>
              <a:rPr lang="en-US" sz="1200" i="1" u="sng" kern="1200" dirty="0">
                <a:solidFill>
                  <a:schemeClr val="tx1"/>
                </a:solidFill>
                <a:effectLst/>
                <a:latin typeface="Times" charset="0"/>
                <a:ea typeface="ＭＳ Ｐゴシック" charset="0"/>
                <a:cs typeface="ＭＳ Ｐゴシック" charset="0"/>
              </a:rPr>
              <a:t>Rep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" charset="0"/>
                <a:ea typeface="ＭＳ Ｐゴシック" charset="0"/>
                <a:cs typeface="ＭＳ Ｐゴシック" charset="0"/>
              </a:rPr>
              <a:t>ression intr</a:t>
            </a:r>
            <a:r>
              <a:rPr lang="en-US" sz="1200" i="1" u="sng" kern="1200" dirty="0">
                <a:solidFill>
                  <a:schemeClr val="tx1"/>
                </a:solidFill>
                <a:effectLst/>
                <a:latin typeface="Times" charset="0"/>
                <a:ea typeface="ＭＳ Ｐゴシック" charset="0"/>
                <a:cs typeface="ＭＳ Ｐゴシック" charset="0"/>
              </a:rPr>
              <a:t>on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" charset="0"/>
                <a:ea typeface="ＭＳ Ｐゴシック" charset="0"/>
                <a:cs typeface="ＭＳ Ｐゴシック" charset="0"/>
              </a:rPr>
              <a:t>), which contains 12 symmetric lac operators.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C631428-CF8A-0440-975C-B1188CD95D19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51372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Times" charset="0"/>
                <a:ea typeface="ＭＳ Ｐゴシック" charset="0"/>
                <a:cs typeface="ＭＳ Ｐゴシック" charset="0"/>
              </a:rPr>
              <a:t>VO: When the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" charset="0"/>
                <a:ea typeface="ＭＳ Ｐゴシック" charset="0"/>
                <a:cs typeface="ＭＳ Ｐゴシック" charset="0"/>
              </a:rPr>
              <a:t>LacIGY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" charset="0"/>
                <a:ea typeface="ＭＳ Ｐゴシック" charset="0"/>
                <a:cs typeface="ＭＳ Ｐゴシック" charset="0"/>
              </a:rPr>
              <a:t> repressor is expressed from the desired tissue-specific promoter, the target gene is repressed.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C631428-CF8A-0440-975C-B1188CD95D19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87398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Times" charset="0"/>
                <a:ea typeface="ＭＳ Ｐゴシック" charset="0"/>
                <a:cs typeface="ＭＳ Ｐゴシック" charset="0"/>
              </a:rPr>
              <a:t>VO (for slides 3-4): Repression of the target gene can reversed or adjusted to the desired expression level by administration of IPTG (isopropyl </a:t>
            </a:r>
            <a:r>
              <a:rPr lang="el-GR" sz="1200" kern="1200" dirty="0">
                <a:solidFill>
                  <a:schemeClr val="tx1"/>
                </a:solidFill>
                <a:effectLst/>
                <a:latin typeface="Times" charset="0"/>
                <a:ea typeface="ＭＳ Ｐゴシック" charset="0"/>
                <a:cs typeface="ＭＳ Ｐゴシック" charset="0"/>
              </a:rPr>
              <a:t>β-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" charset="0"/>
                <a:ea typeface="ＭＳ Ｐゴシック" charset="0"/>
                <a:cs typeface="ＭＳ Ｐゴシック" charset="0"/>
              </a:rPr>
              <a:t>D-1-thiogalactopyranoside, an antagonist of the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" charset="0"/>
                <a:ea typeface="ＭＳ Ｐゴシック" charset="0"/>
                <a:cs typeface="ＭＳ Ｐゴシック" charset="0"/>
              </a:rPr>
              <a:t>LacIGY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" charset="0"/>
                <a:ea typeface="ＭＳ Ｐゴシック" charset="0"/>
                <a:cs typeface="ＭＳ Ｐゴシック" charset="0"/>
              </a:rPr>
              <a:t> repressor).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C631428-CF8A-0440-975C-B1188CD95D19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36047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VO: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" charset="0"/>
                <a:ea typeface="ＭＳ Ｐゴシック" charset="0"/>
                <a:cs typeface="ＭＳ Ｐゴシック" charset="0"/>
              </a:rPr>
              <a:t>To accomplish upregulation, the target gene promoter is engineered to contain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" charset="0"/>
                <a:ea typeface="ＭＳ Ｐゴシック" charset="0"/>
                <a:cs typeface="ＭＳ Ｐゴシック" charset="0"/>
              </a:rPr>
              <a:t>tet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" charset="0"/>
                <a:ea typeface="ＭＳ Ｐゴシック" charset="0"/>
                <a:cs typeface="ＭＳ Ｐゴシック" charset="0"/>
              </a:rPr>
              <a:t> operators (T) for the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Times" charset="0"/>
                <a:ea typeface="ＭＳ Ｐゴシック" charset="0"/>
                <a:cs typeface="ＭＳ Ｐゴシック" charset="0"/>
              </a:rPr>
              <a:t>rt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" charset="0"/>
                <a:ea typeface="ＭＳ Ｐゴシック" charset="0"/>
                <a:cs typeface="ＭＳ Ｐゴシック" charset="0"/>
              </a:rPr>
              <a:t>TA-M2 activator.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C631428-CF8A-0440-975C-B1188CD95D19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4944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VO: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" charset="0"/>
                <a:ea typeface="ＭＳ Ｐゴシック" charset="0"/>
                <a:cs typeface="ＭＳ Ｐゴシック" charset="0"/>
              </a:rPr>
              <a:t>When the activator is expressed from the desired tissue-specific promoter in the presence of Doxycycline (Dox), upregulation of the target gene is induced.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C631428-CF8A-0440-975C-B1188CD95D19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85853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VO (for slides 7-8):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" charset="0"/>
                <a:ea typeface="ＭＳ Ｐゴシック" charset="0"/>
                <a:cs typeface="ＭＳ Ｐゴシック" charset="0"/>
              </a:rPr>
              <a:t>Upregulation of the target gene can be reversed or adjusted to the desired expression level by withdrawing or altering the concentration of Doxycycline.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C631428-CF8A-0440-975C-B1188CD95D19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416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VO: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" charset="0"/>
                <a:ea typeface="ＭＳ Ｐゴシック" charset="0"/>
                <a:cs typeface="ＭＳ Ｐゴシック" charset="0"/>
              </a:rPr>
              <a:t>To accomplish both repression and activation, the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Times" charset="0"/>
                <a:ea typeface="ＭＳ Ｐゴシック" charset="0"/>
                <a:cs typeface="ＭＳ Ｐゴシック" charset="0"/>
              </a:rPr>
              <a:t>lac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" charset="0"/>
                <a:ea typeface="ＭＳ Ｐゴシック" charset="0"/>
                <a:cs typeface="ＭＳ Ｐゴシック" charset="0"/>
              </a:rPr>
              <a:t> repressor and </a:t>
            </a:r>
            <a:r>
              <a:rPr lang="en-US" sz="1200" i="1" kern="1200" dirty="0" err="1">
                <a:solidFill>
                  <a:schemeClr val="tx1"/>
                </a:solidFill>
                <a:effectLst/>
                <a:latin typeface="Times" charset="0"/>
                <a:ea typeface="ＭＳ Ｐゴシック" charset="0"/>
                <a:cs typeface="ＭＳ Ｐゴシック" charset="0"/>
              </a:rPr>
              <a:t>tet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Times" charset="0"/>
                <a:ea typeface="ＭＳ Ｐゴシック" charset="0"/>
                <a:cs typeface="ＭＳ Ｐゴシック" charset="0"/>
              </a:rPr>
              <a:t>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Times" charset="0"/>
                <a:ea typeface="ＭＳ Ｐゴシック" charset="0"/>
                <a:cs typeface="ＭＳ Ｐゴシック" charset="0"/>
              </a:rPr>
              <a:t>activator systems may be combined. Before beginning, please refer to Table 1 to determine which steps of this protocol are needed to accomplish the desired expression change. Due to time constraints of filming, we will only demonstrate a portion of the steps needed to engineer the </a:t>
            </a:r>
            <a:r>
              <a:rPr lang="en-US" sz="1200" kern="1200" dirty="0" err="1">
                <a:solidFill>
                  <a:schemeClr val="tx1"/>
                </a:solidFill>
                <a:effectLst/>
                <a:latin typeface="Times" charset="0"/>
                <a:ea typeface="ＭＳ Ｐゴシック" charset="0"/>
                <a:cs typeface="ＭＳ Ｐゴシック" charset="0"/>
              </a:rPr>
              <a:t>REMOTE-control</a:t>
            </a:r>
            <a:r>
              <a:rPr lang="en-US" sz="1200" kern="1200">
                <a:solidFill>
                  <a:schemeClr val="tx1"/>
                </a:solidFill>
                <a:effectLst/>
                <a:latin typeface="Times" charset="0"/>
                <a:ea typeface="ＭＳ Ｐゴシック" charset="0"/>
                <a:cs typeface="ＭＳ Ｐゴシック" charset="0"/>
              </a:rPr>
              <a:t> repression system.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C631428-CF8A-0440-975C-B1188CD95D19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30451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136016"/>
            <a:ext cx="5829300" cy="7842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2072640"/>
            <a:ext cx="4800600" cy="93472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718133-EC42-1C40-9F04-73B575B635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0709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571B6-C351-D749-A489-C5613E81994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849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886328" y="325120"/>
            <a:ext cx="1457325" cy="29260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4353" y="325120"/>
            <a:ext cx="4219575" cy="29260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E8ACAD-71C6-7648-8C25-6F911D4213B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6334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495721-741E-2B46-A485-F06ABCF44A4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9959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8" y="2350136"/>
            <a:ext cx="5829300" cy="72644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8" y="1550036"/>
            <a:ext cx="5829300" cy="8001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6E9CC1-ACD5-1447-B5D9-6640190F788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9988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0" y="1056640"/>
            <a:ext cx="2838450" cy="2194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05200" y="1056640"/>
            <a:ext cx="2838450" cy="2194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277962-F095-7A4C-9430-E0E42188640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7281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146686"/>
            <a:ext cx="6172200" cy="609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818515"/>
            <a:ext cx="3030538" cy="34163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1160145"/>
            <a:ext cx="3030538" cy="210693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4566" y="818515"/>
            <a:ext cx="3030537" cy="34163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4566" y="1160145"/>
            <a:ext cx="3030537" cy="210693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2EF23F-A335-8840-A086-D96FDA53FCF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08758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AE1081-A9EC-BE44-B996-8210A2D2DBB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2985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62399E-C83B-0A43-B7AF-EACA2787C05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4002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145415"/>
            <a:ext cx="2255838" cy="61976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145416"/>
            <a:ext cx="3833812" cy="31216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765176"/>
            <a:ext cx="2255838" cy="2501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36D3A6-515A-1A47-B76B-CAC55F01E4F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4029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613" y="2560320"/>
            <a:ext cx="4114800" cy="30226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613" y="327025"/>
            <a:ext cx="4114800" cy="219456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613" y="2862580"/>
            <a:ext cx="4114800" cy="42926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9E95B7-0B40-FE49-9DAA-6BAF63DE2C0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9309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325120"/>
            <a:ext cx="58293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1056640"/>
            <a:ext cx="5829300" cy="21945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3332480"/>
            <a:ext cx="1428750" cy="243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3332480"/>
            <a:ext cx="2171700" cy="243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3332480"/>
            <a:ext cx="1428750" cy="243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latin typeface="Times" charset="0"/>
              </a:defRPr>
            </a:lvl1pPr>
          </a:lstStyle>
          <a:p>
            <a:pPr>
              <a:defRPr/>
            </a:pPr>
            <a:fld id="{9FBCCFD5-5349-B341-B0D2-349BD4C323A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>
            <a:extLst>
              <a:ext uri="{FF2B5EF4-FFF2-40B4-BE49-F238E27FC236}">
                <a16:creationId xmlns:a16="http://schemas.microsoft.com/office/drawing/2014/main" id="{15DEBD08-AE34-9349-AED8-DA084BDE4262}"/>
              </a:ext>
            </a:extLst>
          </p:cNvPr>
          <p:cNvGrpSpPr/>
          <p:nvPr/>
        </p:nvGrpSpPr>
        <p:grpSpPr>
          <a:xfrm>
            <a:off x="1245178" y="1945477"/>
            <a:ext cx="2088822" cy="320360"/>
            <a:chOff x="2516690" y="793857"/>
            <a:chExt cx="2088822" cy="320360"/>
          </a:xfrm>
        </p:grpSpPr>
        <p:sp>
          <p:nvSpPr>
            <p:cNvPr id="145" name="Line 262"/>
            <p:cNvSpPr>
              <a:spLocks noChangeShapeType="1"/>
            </p:cNvSpPr>
            <p:nvPr/>
          </p:nvSpPr>
          <p:spPr bwMode="auto">
            <a:xfrm>
              <a:off x="2516690" y="1022896"/>
              <a:ext cx="9144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5C930B8F-263C-CF40-A1F6-B62A5E7FA13E}"/>
                </a:ext>
              </a:extLst>
            </p:cNvPr>
            <p:cNvGrpSpPr/>
            <p:nvPr/>
          </p:nvGrpSpPr>
          <p:grpSpPr>
            <a:xfrm>
              <a:off x="3352800" y="793857"/>
              <a:ext cx="1252712" cy="320360"/>
              <a:chOff x="3671385" y="602811"/>
              <a:chExt cx="1252712" cy="320360"/>
            </a:xfrm>
          </p:grpSpPr>
          <p:sp>
            <p:nvSpPr>
              <p:cNvPr id="146" name="Rectangle 263"/>
              <p:cNvSpPr>
                <a:spLocks noChangeArrowheads="1"/>
              </p:cNvSpPr>
              <p:nvPr/>
            </p:nvSpPr>
            <p:spPr bwMode="auto">
              <a:xfrm>
                <a:off x="3671385" y="748087"/>
                <a:ext cx="703262" cy="169862"/>
              </a:xfrm>
              <a:prstGeom prst="rect">
                <a:avLst/>
              </a:prstGeom>
              <a:solidFill>
                <a:srgbClr val="CEFD8B"/>
              </a:solidFill>
              <a:ln w="12700" cmpd="sng">
                <a:solidFill>
                  <a:schemeClr val="tx1"/>
                </a:solidFill>
                <a:miter lim="800000"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dirty="0">
                    <a:cs typeface="+mn-cs"/>
                  </a:rPr>
                  <a:t>Target gene</a:t>
                </a:r>
              </a:p>
            </p:txBody>
          </p:sp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EA3FF49E-44F0-924A-ADA8-DCBB3C08A6BE}"/>
                  </a:ext>
                </a:extLst>
              </p:cNvPr>
              <p:cNvGrpSpPr/>
              <p:nvPr/>
            </p:nvGrpSpPr>
            <p:grpSpPr>
              <a:xfrm>
                <a:off x="4416738" y="602811"/>
                <a:ext cx="169047" cy="238017"/>
                <a:chOff x="3144007" y="603250"/>
                <a:chExt cx="169047" cy="238017"/>
              </a:xfrm>
            </p:grpSpPr>
            <p:sp>
              <p:nvSpPr>
                <p:cNvPr id="150" name="Rectangle 267"/>
                <p:cNvSpPr>
                  <a:spLocks noChangeArrowheads="1"/>
                </p:cNvSpPr>
                <p:nvPr/>
              </p:nvSpPr>
              <p:spPr bwMode="auto">
                <a:xfrm>
                  <a:off x="3144007" y="603250"/>
                  <a:ext cx="169047" cy="128587"/>
                </a:xfrm>
                <a:prstGeom prst="rect">
                  <a:avLst/>
                </a:prstGeom>
                <a:solidFill>
                  <a:srgbClr val="CFF5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/>
              </p:spPr>
              <p:txBody>
                <a:bodyPr wrap="none" anchor="ctr"/>
                <a:lstStyle/>
                <a:p>
                  <a:pPr algn="ctr">
                    <a:defRPr/>
                  </a:pPr>
                  <a:r>
                    <a:rPr lang="en-US" sz="800" dirty="0">
                      <a:cs typeface="+mn-cs"/>
                    </a:rPr>
                    <a:t>R</a:t>
                  </a:r>
                </a:p>
              </p:txBody>
            </p:sp>
            <p:sp>
              <p:nvSpPr>
                <p:cNvPr id="151" name="Line 268"/>
                <p:cNvSpPr>
                  <a:spLocks noChangeShapeType="1"/>
                </p:cNvSpPr>
                <p:nvPr/>
              </p:nvSpPr>
              <p:spPr bwMode="auto">
                <a:xfrm>
                  <a:off x="3144177" y="725760"/>
                  <a:ext cx="88899" cy="11112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52" name="Line 269"/>
                <p:cNvSpPr>
                  <a:spLocks noChangeShapeType="1"/>
                </p:cNvSpPr>
                <p:nvPr/>
              </p:nvSpPr>
              <p:spPr bwMode="auto">
                <a:xfrm flipV="1">
                  <a:off x="3227271" y="730248"/>
                  <a:ext cx="85783" cy="11101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sp>
            <p:nvSpPr>
              <p:cNvPr id="111" name="Line 262">
                <a:extLst>
                  <a:ext uri="{FF2B5EF4-FFF2-40B4-BE49-F238E27FC236}">
                    <a16:creationId xmlns:a16="http://schemas.microsoft.com/office/drawing/2014/main" id="{E03E1EF4-42D8-EF45-9C80-9E77323BDA5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369885" y="833465"/>
                <a:ext cx="554212" cy="200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12" name="Rectangle 263">
                <a:extLst>
                  <a:ext uri="{FF2B5EF4-FFF2-40B4-BE49-F238E27FC236}">
                    <a16:creationId xmlns:a16="http://schemas.microsoft.com/office/drawing/2014/main" id="{B19831E3-BA74-7643-94F2-F487C70F1A4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1208" y="753309"/>
                <a:ext cx="194132" cy="169862"/>
              </a:xfrm>
              <a:prstGeom prst="rect">
                <a:avLst/>
              </a:prstGeom>
              <a:solidFill>
                <a:srgbClr val="CEFD8B"/>
              </a:solidFill>
              <a:ln w="12700" cmpd="sng">
                <a:solidFill>
                  <a:schemeClr val="tx1"/>
                </a:solidFill>
                <a:miter lim="800000"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 algn="ctr">
                  <a:defRPr/>
                </a:pPr>
                <a:endParaRPr lang="en-US" dirty="0">
                  <a:cs typeface="+mn-cs"/>
                </a:endParaRPr>
              </a:p>
            </p:txBody>
          </p:sp>
        </p:grp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E0F26E2D-3DCE-FF45-A0C5-936B831FDBD9}"/>
              </a:ext>
            </a:extLst>
          </p:cNvPr>
          <p:cNvSpPr txBox="1"/>
          <p:nvPr/>
        </p:nvSpPr>
        <p:spPr>
          <a:xfrm>
            <a:off x="2147611" y="2283744"/>
            <a:ext cx="58060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Exon 1</a:t>
            </a:r>
          </a:p>
        </p:txBody>
      </p:sp>
      <p:sp>
        <p:nvSpPr>
          <p:cNvPr id="406" name="TextBox 405">
            <a:extLst>
              <a:ext uri="{FF2B5EF4-FFF2-40B4-BE49-F238E27FC236}">
                <a16:creationId xmlns:a16="http://schemas.microsoft.com/office/drawing/2014/main" id="{F0993FB5-EB76-E24A-8F82-28ADC8C0F5A9}"/>
              </a:ext>
            </a:extLst>
          </p:cNvPr>
          <p:cNvSpPr txBox="1"/>
          <p:nvPr/>
        </p:nvSpPr>
        <p:spPr>
          <a:xfrm>
            <a:off x="1293300" y="2283744"/>
            <a:ext cx="71045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Promoter</a:t>
            </a:r>
          </a:p>
        </p:txBody>
      </p:sp>
      <p:sp>
        <p:nvSpPr>
          <p:cNvPr id="76" name="Line 273">
            <a:extLst>
              <a:ext uri="{FF2B5EF4-FFF2-40B4-BE49-F238E27FC236}">
                <a16:creationId xmlns:a16="http://schemas.microsoft.com/office/drawing/2014/main" id="{7BA8C3AB-96C0-B040-952E-7D360BDE8E8E}"/>
              </a:ext>
            </a:extLst>
          </p:cNvPr>
          <p:cNvSpPr>
            <a:spLocks noChangeShapeType="1"/>
          </p:cNvSpPr>
          <p:nvPr/>
        </p:nvSpPr>
        <p:spPr bwMode="auto">
          <a:xfrm>
            <a:off x="2063706" y="1929638"/>
            <a:ext cx="320675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solid"/>
            <a:round/>
            <a:headEnd/>
            <a:tailEnd type="triangle" w="med" len="med"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7" name="Line 274">
            <a:extLst>
              <a:ext uri="{FF2B5EF4-FFF2-40B4-BE49-F238E27FC236}">
                <a16:creationId xmlns:a16="http://schemas.microsoft.com/office/drawing/2014/main" id="{BA025E88-15FF-BA4E-9B28-BD7652454419}"/>
              </a:ext>
            </a:extLst>
          </p:cNvPr>
          <p:cNvSpPr>
            <a:spLocks noChangeShapeType="1"/>
          </p:cNvSpPr>
          <p:nvPr/>
        </p:nvSpPr>
        <p:spPr bwMode="auto">
          <a:xfrm>
            <a:off x="2069069" y="1920113"/>
            <a:ext cx="0" cy="255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207813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Text Box 289"/>
          <p:cNvSpPr txBox="1">
            <a:spLocks noChangeArrowheads="1"/>
          </p:cNvSpPr>
          <p:nvPr/>
        </p:nvSpPr>
        <p:spPr bwMode="auto">
          <a:xfrm>
            <a:off x="263525" y="1168403"/>
            <a:ext cx="741362" cy="2444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cs typeface="+mn-cs"/>
              </a:rPr>
              <a:t> Promoter</a:t>
            </a:r>
          </a:p>
        </p:txBody>
      </p:sp>
      <p:sp>
        <p:nvSpPr>
          <p:cNvPr id="174" name="Line 291"/>
          <p:cNvSpPr>
            <a:spLocks noChangeShapeType="1"/>
          </p:cNvSpPr>
          <p:nvPr/>
        </p:nvSpPr>
        <p:spPr bwMode="auto">
          <a:xfrm>
            <a:off x="228600" y="1374776"/>
            <a:ext cx="774700" cy="1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FEA2A6A-12B5-274D-9FB4-F238A0D50898}"/>
              </a:ext>
            </a:extLst>
          </p:cNvPr>
          <p:cNvGrpSpPr/>
          <p:nvPr/>
        </p:nvGrpSpPr>
        <p:grpSpPr>
          <a:xfrm>
            <a:off x="1307597" y="623922"/>
            <a:ext cx="609600" cy="304800"/>
            <a:chOff x="2665412" y="1941512"/>
            <a:chExt cx="609600" cy="304800"/>
          </a:xfrm>
        </p:grpSpPr>
        <p:sp>
          <p:nvSpPr>
            <p:cNvPr id="229" name="Rounded Rectangle 228"/>
            <p:cNvSpPr/>
            <p:nvPr/>
          </p:nvSpPr>
          <p:spPr bwMode="auto">
            <a:xfrm>
              <a:off x="2665412" y="1941512"/>
              <a:ext cx="609600" cy="304800"/>
            </a:xfrm>
            <a:prstGeom prst="roundRect">
              <a:avLst/>
            </a:prstGeom>
            <a:solidFill>
              <a:srgbClr val="C5F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/>
            <a:lstStyle/>
            <a:p>
              <a:pPr>
                <a:defRPr/>
              </a:pPr>
              <a:endParaRPr lang="en-US" sz="2000">
                <a:solidFill>
                  <a:srgbClr val="000000"/>
                </a:solidFill>
              </a:endParaRPr>
            </a:p>
          </p:txBody>
        </p:sp>
        <p:sp>
          <p:nvSpPr>
            <p:cNvPr id="230" name="Rectangle 229"/>
            <p:cNvSpPr/>
            <p:nvPr/>
          </p:nvSpPr>
          <p:spPr>
            <a:xfrm>
              <a:off x="2739018" y="1970801"/>
              <a:ext cx="474489" cy="246221"/>
            </a:xfrm>
            <a:prstGeom prst="rect">
              <a:avLst/>
            </a:prstGeom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sz="800" dirty="0"/>
                <a:t>LacIGY </a:t>
              </a:r>
              <a:br>
                <a:rPr lang="en-US" sz="800" dirty="0"/>
              </a:br>
              <a:r>
                <a:rPr lang="en-US" sz="800" dirty="0"/>
                <a:t>Repressor</a:t>
              </a:r>
            </a:p>
          </p:txBody>
        </p:sp>
      </p:grpSp>
      <p:sp>
        <p:nvSpPr>
          <p:cNvPr id="130" name="Rectangle 260">
            <a:extLst>
              <a:ext uri="{FF2B5EF4-FFF2-40B4-BE49-F238E27FC236}">
                <a16:creationId xmlns:a16="http://schemas.microsoft.com/office/drawing/2014/main" id="{A16E05F1-5DCF-2C4A-8820-A750465F9E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4887" y="1206892"/>
            <a:ext cx="912310" cy="171450"/>
          </a:xfrm>
          <a:prstGeom prst="rect">
            <a:avLst/>
          </a:prstGeom>
          <a:solidFill>
            <a:srgbClr val="C5F3FF"/>
          </a:solidFill>
          <a:ln w="12700" cmpd="sng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r>
              <a:rPr lang="en-US" sz="800" dirty="0">
                <a:cs typeface="+mn-cs"/>
              </a:rPr>
              <a:t>LacIGY Repressor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15DEBD08-AE34-9349-AED8-DA084BDE4262}"/>
              </a:ext>
            </a:extLst>
          </p:cNvPr>
          <p:cNvGrpSpPr/>
          <p:nvPr/>
        </p:nvGrpSpPr>
        <p:grpSpPr>
          <a:xfrm>
            <a:off x="1246429" y="1945612"/>
            <a:ext cx="2088822" cy="320360"/>
            <a:chOff x="2516690" y="793857"/>
            <a:chExt cx="2088822" cy="320360"/>
          </a:xfrm>
        </p:grpSpPr>
        <p:sp>
          <p:nvSpPr>
            <p:cNvPr id="145" name="Line 262"/>
            <p:cNvSpPr>
              <a:spLocks noChangeShapeType="1"/>
            </p:cNvSpPr>
            <p:nvPr/>
          </p:nvSpPr>
          <p:spPr bwMode="auto">
            <a:xfrm>
              <a:off x="2516690" y="1022896"/>
              <a:ext cx="9144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5C930B8F-263C-CF40-A1F6-B62A5E7FA13E}"/>
                </a:ext>
              </a:extLst>
            </p:cNvPr>
            <p:cNvGrpSpPr/>
            <p:nvPr/>
          </p:nvGrpSpPr>
          <p:grpSpPr>
            <a:xfrm>
              <a:off x="3352800" y="793857"/>
              <a:ext cx="1252712" cy="320360"/>
              <a:chOff x="3671385" y="602811"/>
              <a:chExt cx="1252712" cy="320360"/>
            </a:xfrm>
          </p:grpSpPr>
          <p:sp>
            <p:nvSpPr>
              <p:cNvPr id="146" name="Rectangle 263"/>
              <p:cNvSpPr>
                <a:spLocks noChangeArrowheads="1"/>
              </p:cNvSpPr>
              <p:nvPr/>
            </p:nvSpPr>
            <p:spPr bwMode="auto">
              <a:xfrm>
                <a:off x="3671385" y="748087"/>
                <a:ext cx="703262" cy="169862"/>
              </a:xfrm>
              <a:prstGeom prst="rect">
                <a:avLst/>
              </a:prstGeom>
              <a:solidFill>
                <a:srgbClr val="CEFD8B"/>
              </a:solidFill>
              <a:ln w="12700" cmpd="sng">
                <a:solidFill>
                  <a:schemeClr val="tx1"/>
                </a:solidFill>
                <a:miter lim="800000"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dirty="0">
                    <a:cs typeface="+mn-cs"/>
                  </a:rPr>
                  <a:t>Target gene</a:t>
                </a:r>
              </a:p>
            </p:txBody>
          </p:sp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EA3FF49E-44F0-924A-ADA8-DCBB3C08A6BE}"/>
                  </a:ext>
                </a:extLst>
              </p:cNvPr>
              <p:cNvGrpSpPr/>
              <p:nvPr/>
            </p:nvGrpSpPr>
            <p:grpSpPr>
              <a:xfrm>
                <a:off x="4416738" y="602811"/>
                <a:ext cx="169047" cy="238017"/>
                <a:chOff x="3144007" y="603250"/>
                <a:chExt cx="169047" cy="238017"/>
              </a:xfrm>
            </p:grpSpPr>
            <p:sp>
              <p:nvSpPr>
                <p:cNvPr id="150" name="Rectangle 267"/>
                <p:cNvSpPr>
                  <a:spLocks noChangeArrowheads="1"/>
                </p:cNvSpPr>
                <p:nvPr/>
              </p:nvSpPr>
              <p:spPr bwMode="auto">
                <a:xfrm>
                  <a:off x="3144007" y="603250"/>
                  <a:ext cx="169047" cy="128587"/>
                </a:xfrm>
                <a:prstGeom prst="rect">
                  <a:avLst/>
                </a:prstGeom>
                <a:solidFill>
                  <a:srgbClr val="CFF5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/>
              </p:spPr>
              <p:txBody>
                <a:bodyPr wrap="none" anchor="ctr"/>
                <a:lstStyle/>
                <a:p>
                  <a:pPr algn="ctr">
                    <a:defRPr/>
                  </a:pPr>
                  <a:r>
                    <a:rPr lang="en-US" sz="800" dirty="0">
                      <a:cs typeface="+mn-cs"/>
                    </a:rPr>
                    <a:t>R</a:t>
                  </a:r>
                </a:p>
              </p:txBody>
            </p:sp>
            <p:sp>
              <p:nvSpPr>
                <p:cNvPr id="151" name="Line 268"/>
                <p:cNvSpPr>
                  <a:spLocks noChangeShapeType="1"/>
                </p:cNvSpPr>
                <p:nvPr/>
              </p:nvSpPr>
              <p:spPr bwMode="auto">
                <a:xfrm>
                  <a:off x="3144177" y="725760"/>
                  <a:ext cx="88899" cy="11112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52" name="Line 269"/>
                <p:cNvSpPr>
                  <a:spLocks noChangeShapeType="1"/>
                </p:cNvSpPr>
                <p:nvPr/>
              </p:nvSpPr>
              <p:spPr bwMode="auto">
                <a:xfrm flipV="1">
                  <a:off x="3227271" y="730248"/>
                  <a:ext cx="85783" cy="11101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sp>
            <p:nvSpPr>
              <p:cNvPr id="111" name="Line 262">
                <a:extLst>
                  <a:ext uri="{FF2B5EF4-FFF2-40B4-BE49-F238E27FC236}">
                    <a16:creationId xmlns:a16="http://schemas.microsoft.com/office/drawing/2014/main" id="{E03E1EF4-42D8-EF45-9C80-9E77323BDA5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369885" y="833465"/>
                <a:ext cx="554212" cy="200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12" name="Rectangle 263">
                <a:extLst>
                  <a:ext uri="{FF2B5EF4-FFF2-40B4-BE49-F238E27FC236}">
                    <a16:creationId xmlns:a16="http://schemas.microsoft.com/office/drawing/2014/main" id="{B19831E3-BA74-7643-94F2-F487C70F1A4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1208" y="753309"/>
                <a:ext cx="194132" cy="169862"/>
              </a:xfrm>
              <a:prstGeom prst="rect">
                <a:avLst/>
              </a:prstGeom>
              <a:solidFill>
                <a:srgbClr val="CEFD8B"/>
              </a:solidFill>
              <a:ln w="12700" cmpd="sng">
                <a:solidFill>
                  <a:schemeClr val="tx1"/>
                </a:solidFill>
                <a:miter lim="800000"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 algn="ctr">
                  <a:defRPr/>
                </a:pPr>
                <a:endParaRPr lang="en-US" dirty="0">
                  <a:cs typeface="+mn-cs"/>
                </a:endParaRPr>
              </a:p>
            </p:txBody>
          </p:sp>
        </p:grp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E0F26E2D-3DCE-FF45-A0C5-936B831FDBD9}"/>
              </a:ext>
            </a:extLst>
          </p:cNvPr>
          <p:cNvSpPr txBox="1"/>
          <p:nvPr/>
        </p:nvSpPr>
        <p:spPr>
          <a:xfrm>
            <a:off x="2148862" y="2283879"/>
            <a:ext cx="58060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Exon 1</a:t>
            </a:r>
          </a:p>
        </p:txBody>
      </p:sp>
      <p:sp>
        <p:nvSpPr>
          <p:cNvPr id="406" name="TextBox 405">
            <a:extLst>
              <a:ext uri="{FF2B5EF4-FFF2-40B4-BE49-F238E27FC236}">
                <a16:creationId xmlns:a16="http://schemas.microsoft.com/office/drawing/2014/main" id="{F0993FB5-EB76-E24A-8F82-28ADC8C0F5A9}"/>
              </a:ext>
            </a:extLst>
          </p:cNvPr>
          <p:cNvSpPr txBox="1"/>
          <p:nvPr/>
        </p:nvSpPr>
        <p:spPr>
          <a:xfrm>
            <a:off x="1294551" y="2283879"/>
            <a:ext cx="71045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Promoter</a:t>
            </a:r>
          </a:p>
        </p:txBody>
      </p:sp>
      <p:sp>
        <p:nvSpPr>
          <p:cNvPr id="269" name="Line 273">
            <a:extLst>
              <a:ext uri="{FF2B5EF4-FFF2-40B4-BE49-F238E27FC236}">
                <a16:creationId xmlns:a16="http://schemas.microsoft.com/office/drawing/2014/main" id="{8D8C1E6D-C1A6-E742-8254-59D776DB072E}"/>
              </a:ext>
            </a:extLst>
          </p:cNvPr>
          <p:cNvSpPr>
            <a:spLocks noChangeShapeType="1"/>
          </p:cNvSpPr>
          <p:nvPr/>
        </p:nvSpPr>
        <p:spPr bwMode="auto">
          <a:xfrm>
            <a:off x="2064957" y="1929773"/>
            <a:ext cx="320675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solid"/>
            <a:round/>
            <a:headEnd/>
            <a:tailEnd type="triangle" w="med" len="med"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70" name="Line 274">
            <a:extLst>
              <a:ext uri="{FF2B5EF4-FFF2-40B4-BE49-F238E27FC236}">
                <a16:creationId xmlns:a16="http://schemas.microsoft.com/office/drawing/2014/main" id="{CC7D1B66-BF38-D64E-96F3-ABD4F1293DAD}"/>
              </a:ext>
            </a:extLst>
          </p:cNvPr>
          <p:cNvSpPr>
            <a:spLocks noChangeShapeType="1"/>
          </p:cNvSpPr>
          <p:nvPr/>
        </p:nvSpPr>
        <p:spPr bwMode="auto">
          <a:xfrm>
            <a:off x="2070320" y="1920248"/>
            <a:ext cx="0" cy="255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2" name="Line 309">
            <a:extLst>
              <a:ext uri="{FF2B5EF4-FFF2-40B4-BE49-F238E27FC236}">
                <a16:creationId xmlns:a16="http://schemas.microsoft.com/office/drawing/2014/main" id="{1F502EFF-D46C-3949-AE79-698F482D0AB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86911" y="987425"/>
            <a:ext cx="1226064" cy="31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3" name="Line 310">
            <a:extLst>
              <a:ext uri="{FF2B5EF4-FFF2-40B4-BE49-F238E27FC236}">
                <a16:creationId xmlns:a16="http://schemas.microsoft.com/office/drawing/2014/main" id="{3A4A0C95-27FF-2B47-B3F9-1C6BDBDE3A2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993777" y="990600"/>
            <a:ext cx="3175" cy="39211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4" name="Line 312">
            <a:extLst>
              <a:ext uri="{FF2B5EF4-FFF2-40B4-BE49-F238E27FC236}">
                <a16:creationId xmlns:a16="http://schemas.microsoft.com/office/drawing/2014/main" id="{F12DA751-E3CB-7E48-A93E-895D926FF685}"/>
              </a:ext>
            </a:extLst>
          </p:cNvPr>
          <p:cNvSpPr>
            <a:spLocks noChangeShapeType="1"/>
          </p:cNvSpPr>
          <p:nvPr/>
        </p:nvSpPr>
        <p:spPr bwMode="auto">
          <a:xfrm>
            <a:off x="2092325" y="1839645"/>
            <a:ext cx="228600" cy="0"/>
          </a:xfrm>
          <a:prstGeom prst="line">
            <a:avLst/>
          </a:prstGeom>
          <a:noFill/>
          <a:ln w="412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1BB3377-2DFE-5E43-8AF2-77E2175173FA}"/>
              </a:ext>
            </a:extLst>
          </p:cNvPr>
          <p:cNvSpPr txBox="1"/>
          <p:nvPr/>
        </p:nvSpPr>
        <p:spPr>
          <a:xfrm>
            <a:off x="1186146" y="726464"/>
            <a:ext cx="83067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Repression</a:t>
            </a:r>
          </a:p>
        </p:txBody>
      </p:sp>
      <p:sp>
        <p:nvSpPr>
          <p:cNvPr id="26" name="Line 311">
            <a:extLst>
              <a:ext uri="{FF2B5EF4-FFF2-40B4-BE49-F238E27FC236}">
                <a16:creationId xmlns:a16="http://schemas.microsoft.com/office/drawing/2014/main" id="{FBBED26D-96C1-3045-944C-5DC0DE9C6BEC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3313" y="996950"/>
            <a:ext cx="3315" cy="821496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9" name="Line 273">
            <a:extLst>
              <a:ext uri="{FF2B5EF4-FFF2-40B4-BE49-F238E27FC236}">
                <a16:creationId xmlns:a16="http://schemas.microsoft.com/office/drawing/2014/main" id="{E76422FF-2BF7-CD4E-AF2F-79DBF9845625}"/>
              </a:ext>
            </a:extLst>
          </p:cNvPr>
          <p:cNvSpPr>
            <a:spLocks noChangeShapeType="1"/>
          </p:cNvSpPr>
          <p:nvPr/>
        </p:nvSpPr>
        <p:spPr bwMode="auto">
          <a:xfrm>
            <a:off x="2062233" y="1924916"/>
            <a:ext cx="320675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30" name="Line 274">
            <a:extLst>
              <a:ext uri="{FF2B5EF4-FFF2-40B4-BE49-F238E27FC236}">
                <a16:creationId xmlns:a16="http://schemas.microsoft.com/office/drawing/2014/main" id="{E9C965B4-159F-B545-85B5-1410F4553B26}"/>
              </a:ext>
            </a:extLst>
          </p:cNvPr>
          <p:cNvSpPr>
            <a:spLocks noChangeShapeType="1"/>
          </p:cNvSpPr>
          <p:nvPr/>
        </p:nvSpPr>
        <p:spPr bwMode="auto">
          <a:xfrm>
            <a:off x="2067596" y="1915391"/>
            <a:ext cx="0" cy="255588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96180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81481E-6 4.16667E-7 C 0.05324 -0.01736 0.10648 -0.03472 0.13796 0.00998 C 0.16921 0.05469 0.17847 0.16146 0.18773 0.26866 " pathEditMode="relative" rAng="0" ptsTypes="AAA">
                                      <p:cBhvr>
                                        <p:cTn id="6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375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00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500"/>
                            </p:stCondLst>
                            <p:childTnLst>
                              <p:par>
                                <p:cTn id="12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" dur="500"/>
                                        <p:tgtEl>
                                          <p:spTgt spid="2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6" dur="500"/>
                                        <p:tgtEl>
                                          <p:spTgt spid="2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9" grpId="0" animBg="1"/>
      <p:bldP spid="270" grpId="0" animBg="1"/>
      <p:bldP spid="25" grpId="0"/>
      <p:bldP spid="29" grpId="0" animBg="1"/>
      <p:bldP spid="3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Text Box 289"/>
          <p:cNvSpPr txBox="1">
            <a:spLocks noChangeArrowheads="1"/>
          </p:cNvSpPr>
          <p:nvPr/>
        </p:nvSpPr>
        <p:spPr bwMode="auto">
          <a:xfrm>
            <a:off x="265432" y="1168403"/>
            <a:ext cx="741362" cy="2444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cs typeface="+mn-cs"/>
              </a:rPr>
              <a:t> Promoter</a:t>
            </a:r>
          </a:p>
        </p:txBody>
      </p:sp>
      <p:sp>
        <p:nvSpPr>
          <p:cNvPr id="174" name="Line 291"/>
          <p:cNvSpPr>
            <a:spLocks noChangeShapeType="1"/>
          </p:cNvSpPr>
          <p:nvPr/>
        </p:nvSpPr>
        <p:spPr bwMode="auto">
          <a:xfrm>
            <a:off x="230507" y="1374776"/>
            <a:ext cx="774700" cy="1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88" name="Line 309"/>
          <p:cNvSpPr>
            <a:spLocks noChangeShapeType="1"/>
          </p:cNvSpPr>
          <p:nvPr/>
        </p:nvSpPr>
        <p:spPr bwMode="auto">
          <a:xfrm flipV="1">
            <a:off x="988818" y="987425"/>
            <a:ext cx="1226064" cy="31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89" name="Line 310"/>
          <p:cNvSpPr>
            <a:spLocks noChangeShapeType="1"/>
          </p:cNvSpPr>
          <p:nvPr/>
        </p:nvSpPr>
        <p:spPr bwMode="auto">
          <a:xfrm flipH="1" flipV="1">
            <a:off x="995684" y="990600"/>
            <a:ext cx="3175" cy="39211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90" name="Line 311"/>
          <p:cNvSpPr>
            <a:spLocks noChangeShapeType="1"/>
          </p:cNvSpPr>
          <p:nvPr/>
        </p:nvSpPr>
        <p:spPr bwMode="auto">
          <a:xfrm>
            <a:off x="2205220" y="996950"/>
            <a:ext cx="3315" cy="821496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91" name="Line 312"/>
          <p:cNvSpPr>
            <a:spLocks noChangeShapeType="1"/>
          </p:cNvSpPr>
          <p:nvPr/>
        </p:nvSpPr>
        <p:spPr bwMode="auto">
          <a:xfrm>
            <a:off x="2094232" y="1839645"/>
            <a:ext cx="228600" cy="0"/>
          </a:xfrm>
          <a:prstGeom prst="line">
            <a:avLst/>
          </a:prstGeom>
          <a:noFill/>
          <a:ln w="412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96" name="AutoShape 317"/>
          <p:cNvSpPr>
            <a:spLocks noChangeArrowheads="1"/>
          </p:cNvSpPr>
          <p:nvPr/>
        </p:nvSpPr>
        <p:spPr bwMode="auto">
          <a:xfrm rot="16200000">
            <a:off x="3749774" y="1972622"/>
            <a:ext cx="201612" cy="438150"/>
          </a:xfrm>
          <a:prstGeom prst="upDownArrow">
            <a:avLst>
              <a:gd name="adj1" fmla="val 50000"/>
              <a:gd name="adj2" fmla="val 43465"/>
            </a:avLst>
          </a:prstGeom>
          <a:solidFill>
            <a:srgbClr val="CEFD8B"/>
          </a:solidFill>
          <a:ln w="222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FEA2A6A-12B5-274D-9FB4-F238A0D50898}"/>
              </a:ext>
            </a:extLst>
          </p:cNvPr>
          <p:cNvGrpSpPr/>
          <p:nvPr/>
        </p:nvGrpSpPr>
        <p:grpSpPr>
          <a:xfrm>
            <a:off x="2592531" y="1610375"/>
            <a:ext cx="609600" cy="304800"/>
            <a:chOff x="2665412" y="1941512"/>
            <a:chExt cx="609600" cy="304800"/>
          </a:xfrm>
        </p:grpSpPr>
        <p:sp>
          <p:nvSpPr>
            <p:cNvPr id="229" name="Rounded Rectangle 228"/>
            <p:cNvSpPr/>
            <p:nvPr/>
          </p:nvSpPr>
          <p:spPr bwMode="auto">
            <a:xfrm>
              <a:off x="2665412" y="1941512"/>
              <a:ext cx="609600" cy="304800"/>
            </a:xfrm>
            <a:prstGeom prst="roundRect">
              <a:avLst/>
            </a:prstGeom>
            <a:solidFill>
              <a:srgbClr val="C5F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/>
            <a:lstStyle/>
            <a:p>
              <a:pPr>
                <a:defRPr/>
              </a:pPr>
              <a:endParaRPr lang="en-US" sz="2000">
                <a:solidFill>
                  <a:srgbClr val="000000"/>
                </a:solidFill>
              </a:endParaRPr>
            </a:p>
          </p:txBody>
        </p:sp>
        <p:sp>
          <p:nvSpPr>
            <p:cNvPr id="230" name="Rectangle 229"/>
            <p:cNvSpPr/>
            <p:nvPr/>
          </p:nvSpPr>
          <p:spPr>
            <a:xfrm>
              <a:off x="2739018" y="1970801"/>
              <a:ext cx="474489" cy="246221"/>
            </a:xfrm>
            <a:prstGeom prst="rect">
              <a:avLst/>
            </a:prstGeom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sz="800" dirty="0"/>
                <a:t>LacIGY </a:t>
              </a:r>
              <a:br>
                <a:rPr lang="en-US" sz="800" dirty="0"/>
              </a:br>
              <a:r>
                <a:rPr lang="en-US" sz="800" dirty="0"/>
                <a:t>Repressor</a:t>
              </a:r>
            </a:p>
          </p:txBody>
        </p:sp>
      </p:grpSp>
      <p:sp>
        <p:nvSpPr>
          <p:cNvPr id="130" name="Rectangle 260">
            <a:extLst>
              <a:ext uri="{FF2B5EF4-FFF2-40B4-BE49-F238E27FC236}">
                <a16:creationId xmlns:a16="http://schemas.microsoft.com/office/drawing/2014/main" id="{A16E05F1-5DCF-2C4A-8820-A750465F9E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6794" y="1206892"/>
            <a:ext cx="912310" cy="171450"/>
          </a:xfrm>
          <a:prstGeom prst="rect">
            <a:avLst/>
          </a:prstGeom>
          <a:solidFill>
            <a:srgbClr val="C5F3FF"/>
          </a:solidFill>
          <a:ln w="12700" cmpd="sng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r>
              <a:rPr lang="en-US" sz="800" dirty="0">
                <a:cs typeface="+mn-cs"/>
              </a:rPr>
              <a:t>LacIGY Repressor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A3342BC-4EDE-8A48-9A80-6090AE026750}"/>
              </a:ext>
            </a:extLst>
          </p:cNvPr>
          <p:cNvGrpSpPr/>
          <p:nvPr/>
        </p:nvGrpSpPr>
        <p:grpSpPr>
          <a:xfrm>
            <a:off x="5723933" y="1605492"/>
            <a:ext cx="609600" cy="304800"/>
            <a:chOff x="5143758" y="2424921"/>
            <a:chExt cx="609600" cy="304800"/>
          </a:xfrm>
        </p:grpSpPr>
        <p:sp>
          <p:nvSpPr>
            <p:cNvPr id="104" name="Rounded Rectangle 103"/>
            <p:cNvSpPr/>
            <p:nvPr/>
          </p:nvSpPr>
          <p:spPr bwMode="auto">
            <a:xfrm>
              <a:off x="5143758" y="2424921"/>
              <a:ext cx="609600" cy="304800"/>
            </a:xfrm>
            <a:prstGeom prst="roundRect">
              <a:avLst/>
            </a:prstGeom>
            <a:solidFill>
              <a:srgbClr val="C5F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/>
            <a:lstStyle/>
            <a:p>
              <a:pPr>
                <a:defRPr/>
              </a:pPr>
              <a:endParaRPr lang="en-US" sz="2000">
                <a:solidFill>
                  <a:srgbClr val="000000"/>
                </a:solidFill>
              </a:endParaRPr>
            </a:p>
          </p:txBody>
        </p:sp>
        <p:sp>
          <p:nvSpPr>
            <p:cNvPr id="131" name="Rectangle 130">
              <a:extLst>
                <a:ext uri="{FF2B5EF4-FFF2-40B4-BE49-F238E27FC236}">
                  <a16:creationId xmlns:a16="http://schemas.microsoft.com/office/drawing/2014/main" id="{6F303050-4E9C-7E4B-AAAA-797DBAA260F9}"/>
                </a:ext>
              </a:extLst>
            </p:cNvPr>
            <p:cNvSpPr/>
            <p:nvPr/>
          </p:nvSpPr>
          <p:spPr>
            <a:xfrm>
              <a:off x="5209149" y="2443333"/>
              <a:ext cx="474489" cy="246221"/>
            </a:xfrm>
            <a:prstGeom prst="rect">
              <a:avLst/>
            </a:prstGeom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sz="800" dirty="0"/>
                <a:t>LacIGY </a:t>
              </a:r>
              <a:br>
                <a:rPr lang="en-US" sz="800" dirty="0"/>
              </a:br>
              <a:r>
                <a:rPr lang="en-US" sz="800" dirty="0"/>
                <a:t>Repressor</a:t>
              </a:r>
            </a:p>
          </p:txBody>
        </p:sp>
      </p:grpSp>
      <p:sp>
        <p:nvSpPr>
          <p:cNvPr id="13" name="TextBox 12">
            <a:extLst>
              <a:ext uri="{FF2B5EF4-FFF2-40B4-BE49-F238E27FC236}">
                <a16:creationId xmlns:a16="http://schemas.microsoft.com/office/drawing/2014/main" id="{9CD7BB30-104E-7E41-A1E1-9E53BF5C8C25}"/>
              </a:ext>
            </a:extLst>
          </p:cNvPr>
          <p:cNvSpPr txBox="1"/>
          <p:nvPr/>
        </p:nvSpPr>
        <p:spPr>
          <a:xfrm>
            <a:off x="1188053" y="726464"/>
            <a:ext cx="83067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Repression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15DEBD08-AE34-9349-AED8-DA084BDE4262}"/>
              </a:ext>
            </a:extLst>
          </p:cNvPr>
          <p:cNvGrpSpPr/>
          <p:nvPr/>
        </p:nvGrpSpPr>
        <p:grpSpPr>
          <a:xfrm>
            <a:off x="1248336" y="1918458"/>
            <a:ext cx="2088822" cy="347517"/>
            <a:chOff x="2516690" y="766700"/>
            <a:chExt cx="2088822" cy="347517"/>
          </a:xfrm>
        </p:grpSpPr>
        <p:sp>
          <p:nvSpPr>
            <p:cNvPr id="145" name="Line 262"/>
            <p:cNvSpPr>
              <a:spLocks noChangeShapeType="1"/>
            </p:cNvSpPr>
            <p:nvPr/>
          </p:nvSpPr>
          <p:spPr bwMode="auto">
            <a:xfrm>
              <a:off x="2516690" y="1022896"/>
              <a:ext cx="9144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5C930B8F-263C-CF40-A1F6-B62A5E7FA13E}"/>
                </a:ext>
              </a:extLst>
            </p:cNvPr>
            <p:cNvGrpSpPr/>
            <p:nvPr/>
          </p:nvGrpSpPr>
          <p:grpSpPr>
            <a:xfrm>
              <a:off x="3332606" y="766700"/>
              <a:ext cx="1272906" cy="347517"/>
              <a:chOff x="3651191" y="575654"/>
              <a:chExt cx="1272906" cy="347517"/>
            </a:xfrm>
          </p:grpSpPr>
          <p:sp>
            <p:nvSpPr>
              <p:cNvPr id="146" name="Rectangle 263"/>
              <p:cNvSpPr>
                <a:spLocks noChangeArrowheads="1"/>
              </p:cNvSpPr>
              <p:nvPr/>
            </p:nvSpPr>
            <p:spPr bwMode="auto">
              <a:xfrm>
                <a:off x="3671385" y="748087"/>
                <a:ext cx="703262" cy="169862"/>
              </a:xfrm>
              <a:prstGeom prst="rect">
                <a:avLst/>
              </a:prstGeom>
              <a:solidFill>
                <a:srgbClr val="CEFD8B"/>
              </a:solidFill>
              <a:ln w="12700" cmpd="sng">
                <a:solidFill>
                  <a:schemeClr val="tx1"/>
                </a:solidFill>
                <a:miter lim="800000"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dirty="0">
                    <a:cs typeface="+mn-cs"/>
                  </a:rPr>
                  <a:t>Target gene</a:t>
                </a:r>
              </a:p>
            </p:txBody>
          </p:sp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EA3FF49E-44F0-924A-ADA8-DCBB3C08A6BE}"/>
                  </a:ext>
                </a:extLst>
              </p:cNvPr>
              <p:cNvGrpSpPr/>
              <p:nvPr/>
            </p:nvGrpSpPr>
            <p:grpSpPr>
              <a:xfrm>
                <a:off x="4416738" y="602811"/>
                <a:ext cx="169047" cy="238017"/>
                <a:chOff x="3144007" y="603250"/>
                <a:chExt cx="169047" cy="238017"/>
              </a:xfrm>
            </p:grpSpPr>
            <p:sp>
              <p:nvSpPr>
                <p:cNvPr id="150" name="Rectangle 267"/>
                <p:cNvSpPr>
                  <a:spLocks noChangeArrowheads="1"/>
                </p:cNvSpPr>
                <p:nvPr/>
              </p:nvSpPr>
              <p:spPr bwMode="auto">
                <a:xfrm>
                  <a:off x="3144007" y="603250"/>
                  <a:ext cx="169047" cy="128587"/>
                </a:xfrm>
                <a:prstGeom prst="rect">
                  <a:avLst/>
                </a:prstGeom>
                <a:solidFill>
                  <a:srgbClr val="CFF5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/>
              </p:spPr>
              <p:txBody>
                <a:bodyPr wrap="none" anchor="ctr"/>
                <a:lstStyle/>
                <a:p>
                  <a:pPr algn="ctr">
                    <a:defRPr/>
                  </a:pPr>
                  <a:r>
                    <a:rPr lang="en-US" sz="800" dirty="0">
                      <a:cs typeface="+mn-cs"/>
                    </a:rPr>
                    <a:t>R</a:t>
                  </a:r>
                </a:p>
              </p:txBody>
            </p:sp>
            <p:sp>
              <p:nvSpPr>
                <p:cNvPr id="151" name="Line 268"/>
                <p:cNvSpPr>
                  <a:spLocks noChangeShapeType="1"/>
                </p:cNvSpPr>
                <p:nvPr/>
              </p:nvSpPr>
              <p:spPr bwMode="auto">
                <a:xfrm>
                  <a:off x="3144177" y="725760"/>
                  <a:ext cx="88899" cy="11112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52" name="Line 269"/>
                <p:cNvSpPr>
                  <a:spLocks noChangeShapeType="1"/>
                </p:cNvSpPr>
                <p:nvPr/>
              </p:nvSpPr>
              <p:spPr bwMode="auto">
                <a:xfrm flipV="1">
                  <a:off x="3227271" y="730248"/>
                  <a:ext cx="85783" cy="11101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sp>
            <p:nvSpPr>
              <p:cNvPr id="156" name="Line 273"/>
              <p:cNvSpPr>
                <a:spLocks noChangeShapeType="1"/>
              </p:cNvSpPr>
              <p:nvPr/>
            </p:nvSpPr>
            <p:spPr bwMode="auto">
              <a:xfrm>
                <a:off x="3651191" y="585179"/>
                <a:ext cx="320675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prstDash val="sysDot"/>
                <a:round/>
                <a:headEnd/>
                <a:tailEnd type="triangle" w="med" len="med"/>
              </a:ln>
              <a:effectLst/>
              <a:ex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57" name="Line 274"/>
              <p:cNvSpPr>
                <a:spLocks noChangeShapeType="1"/>
              </p:cNvSpPr>
              <p:nvPr/>
            </p:nvSpPr>
            <p:spPr bwMode="auto">
              <a:xfrm>
                <a:off x="3656557" y="575654"/>
                <a:ext cx="0" cy="25558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11" name="Line 262">
                <a:extLst>
                  <a:ext uri="{FF2B5EF4-FFF2-40B4-BE49-F238E27FC236}">
                    <a16:creationId xmlns:a16="http://schemas.microsoft.com/office/drawing/2014/main" id="{E03E1EF4-42D8-EF45-9C80-9E77323BDA5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369885" y="833465"/>
                <a:ext cx="554212" cy="200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12" name="Rectangle 263">
                <a:extLst>
                  <a:ext uri="{FF2B5EF4-FFF2-40B4-BE49-F238E27FC236}">
                    <a16:creationId xmlns:a16="http://schemas.microsoft.com/office/drawing/2014/main" id="{B19831E3-BA74-7643-94F2-F487C70F1A4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1208" y="753309"/>
                <a:ext cx="194132" cy="169862"/>
              </a:xfrm>
              <a:prstGeom prst="rect">
                <a:avLst/>
              </a:prstGeom>
              <a:solidFill>
                <a:srgbClr val="CEFD8B"/>
              </a:solidFill>
              <a:ln w="12700" cmpd="sng">
                <a:solidFill>
                  <a:schemeClr val="tx1"/>
                </a:solidFill>
                <a:miter lim="800000"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 algn="ctr">
                  <a:defRPr/>
                </a:pPr>
                <a:endParaRPr lang="en-US" dirty="0">
                  <a:cs typeface="+mn-cs"/>
                </a:endParaRPr>
              </a:p>
            </p:txBody>
          </p:sp>
        </p:grpSp>
      </p:grpSp>
      <p:sp>
        <p:nvSpPr>
          <p:cNvPr id="176" name="Line 262">
            <a:extLst>
              <a:ext uri="{FF2B5EF4-FFF2-40B4-BE49-F238E27FC236}">
                <a16:creationId xmlns:a16="http://schemas.microsoft.com/office/drawing/2014/main" id="{6032A440-57C5-9446-96EE-7F10E67DDDCC}"/>
              </a:ext>
            </a:extLst>
          </p:cNvPr>
          <p:cNvSpPr>
            <a:spLocks noChangeShapeType="1"/>
          </p:cNvSpPr>
          <p:nvPr/>
        </p:nvSpPr>
        <p:spPr bwMode="auto">
          <a:xfrm>
            <a:off x="4364003" y="2176011"/>
            <a:ext cx="914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86" name="Rectangle 263">
            <a:extLst>
              <a:ext uri="{FF2B5EF4-FFF2-40B4-BE49-F238E27FC236}">
                <a16:creationId xmlns:a16="http://schemas.microsoft.com/office/drawing/2014/main" id="{0B791A3D-CC5C-ED40-9CC6-AD8158E554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00113" y="2092248"/>
            <a:ext cx="703262" cy="169862"/>
          </a:xfrm>
          <a:prstGeom prst="rect">
            <a:avLst/>
          </a:prstGeom>
          <a:solidFill>
            <a:srgbClr val="CEFD8B"/>
          </a:solidFill>
          <a:ln w="12700" cmpd="sng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r>
              <a:rPr lang="en-US" dirty="0">
                <a:cs typeface="+mn-cs"/>
              </a:rPr>
              <a:t>Target gene</a:t>
            </a:r>
          </a:p>
        </p:txBody>
      </p:sp>
      <p:grpSp>
        <p:nvGrpSpPr>
          <p:cNvPr id="192" name="Group 191">
            <a:extLst>
              <a:ext uri="{FF2B5EF4-FFF2-40B4-BE49-F238E27FC236}">
                <a16:creationId xmlns:a16="http://schemas.microsoft.com/office/drawing/2014/main" id="{4E38EA66-FA53-6D49-A863-EDA784783D6C}"/>
              </a:ext>
            </a:extLst>
          </p:cNvPr>
          <p:cNvGrpSpPr/>
          <p:nvPr/>
        </p:nvGrpSpPr>
        <p:grpSpPr>
          <a:xfrm>
            <a:off x="5945469" y="1946975"/>
            <a:ext cx="169047" cy="238017"/>
            <a:chOff x="3144007" y="603250"/>
            <a:chExt cx="169047" cy="238017"/>
          </a:xfrm>
        </p:grpSpPr>
        <p:sp>
          <p:nvSpPr>
            <p:cNvPr id="203" name="Rectangle 267">
              <a:extLst>
                <a:ext uri="{FF2B5EF4-FFF2-40B4-BE49-F238E27FC236}">
                  <a16:creationId xmlns:a16="http://schemas.microsoft.com/office/drawing/2014/main" id="{B3F7A62D-50EF-684C-8642-90B00F4614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44007" y="603250"/>
              <a:ext cx="169047" cy="128587"/>
            </a:xfrm>
            <a:prstGeom prst="rect">
              <a:avLst/>
            </a:prstGeom>
            <a:solidFill>
              <a:srgbClr val="CFF5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800" dirty="0">
                  <a:cs typeface="+mn-cs"/>
                </a:rPr>
                <a:t>R</a:t>
              </a:r>
            </a:p>
          </p:txBody>
        </p:sp>
        <p:sp>
          <p:nvSpPr>
            <p:cNvPr id="204" name="Line 268">
              <a:extLst>
                <a:ext uri="{FF2B5EF4-FFF2-40B4-BE49-F238E27FC236}">
                  <a16:creationId xmlns:a16="http://schemas.microsoft.com/office/drawing/2014/main" id="{9F5EF502-3732-154C-8D3C-7BF153C50E8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44177" y="725760"/>
              <a:ext cx="88899" cy="1111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05" name="Line 269">
              <a:extLst>
                <a:ext uri="{FF2B5EF4-FFF2-40B4-BE49-F238E27FC236}">
                  <a16:creationId xmlns:a16="http://schemas.microsoft.com/office/drawing/2014/main" id="{18D15125-5806-7545-AD53-1340F6C78D4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27271" y="730248"/>
              <a:ext cx="85783" cy="11101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sp>
        <p:nvSpPr>
          <p:cNvPr id="197" name="Line 262">
            <a:extLst>
              <a:ext uri="{FF2B5EF4-FFF2-40B4-BE49-F238E27FC236}">
                <a16:creationId xmlns:a16="http://schemas.microsoft.com/office/drawing/2014/main" id="{990E5919-5855-874B-B286-7428113F695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898613" y="2177629"/>
            <a:ext cx="554212" cy="2009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98" name="Rectangle 263">
            <a:extLst>
              <a:ext uri="{FF2B5EF4-FFF2-40B4-BE49-F238E27FC236}">
                <a16:creationId xmlns:a16="http://schemas.microsoft.com/office/drawing/2014/main" id="{47AA0841-EF47-064A-B616-99FD97B062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59936" y="2097470"/>
            <a:ext cx="194132" cy="169862"/>
          </a:xfrm>
          <a:prstGeom prst="rect">
            <a:avLst/>
          </a:prstGeom>
          <a:solidFill>
            <a:srgbClr val="CEFD8B"/>
          </a:solidFill>
          <a:ln w="12700" cmpd="sng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endParaRPr lang="en-US" dirty="0"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0F26E2D-3DCE-FF45-A0C5-936B831FDBD9}"/>
              </a:ext>
            </a:extLst>
          </p:cNvPr>
          <p:cNvSpPr txBox="1"/>
          <p:nvPr/>
        </p:nvSpPr>
        <p:spPr>
          <a:xfrm>
            <a:off x="2150769" y="2283879"/>
            <a:ext cx="58060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Exon 1</a:t>
            </a:r>
          </a:p>
        </p:txBody>
      </p:sp>
      <p:sp>
        <p:nvSpPr>
          <p:cNvPr id="406" name="TextBox 405">
            <a:extLst>
              <a:ext uri="{FF2B5EF4-FFF2-40B4-BE49-F238E27FC236}">
                <a16:creationId xmlns:a16="http://schemas.microsoft.com/office/drawing/2014/main" id="{F0993FB5-EB76-E24A-8F82-28ADC8C0F5A9}"/>
              </a:ext>
            </a:extLst>
          </p:cNvPr>
          <p:cNvSpPr txBox="1"/>
          <p:nvPr/>
        </p:nvSpPr>
        <p:spPr>
          <a:xfrm>
            <a:off x="1296458" y="2283879"/>
            <a:ext cx="71045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Promoter</a:t>
            </a:r>
          </a:p>
        </p:txBody>
      </p:sp>
      <p:sp>
        <p:nvSpPr>
          <p:cNvPr id="224" name="Oval 352"/>
          <p:cNvSpPr>
            <a:spLocks noChangeArrowheads="1"/>
          </p:cNvSpPr>
          <p:nvPr/>
        </p:nvSpPr>
        <p:spPr bwMode="auto">
          <a:xfrm>
            <a:off x="6232711" y="1615278"/>
            <a:ext cx="393700" cy="246063"/>
          </a:xfrm>
          <a:prstGeom prst="ellipse">
            <a:avLst/>
          </a:prstGeom>
          <a:solidFill>
            <a:srgbClr val="FF5A5A"/>
          </a:solidFill>
          <a:ln w="9525">
            <a:solidFill>
              <a:schemeClr val="tx1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900" dirty="0"/>
              <a:t>IPTG</a:t>
            </a:r>
          </a:p>
        </p:txBody>
      </p:sp>
      <p:sp>
        <p:nvSpPr>
          <p:cNvPr id="77" name="Line 273">
            <a:extLst>
              <a:ext uri="{FF2B5EF4-FFF2-40B4-BE49-F238E27FC236}">
                <a16:creationId xmlns:a16="http://schemas.microsoft.com/office/drawing/2014/main" id="{659E60FF-9077-D642-9C71-EE278784075C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139" y="1919817"/>
            <a:ext cx="320675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8" name="Line 274">
            <a:extLst>
              <a:ext uri="{FF2B5EF4-FFF2-40B4-BE49-F238E27FC236}">
                <a16:creationId xmlns:a16="http://schemas.microsoft.com/office/drawing/2014/main" id="{36ADB70F-1FEE-D046-88C2-4DA5C32AD027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6502" y="1910292"/>
            <a:ext cx="0" cy="255588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4501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25E-6 L 3.33333E-6 -0.0473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38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2" presetClass="entr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1000" fill="hold"/>
                                        <p:tgtEl>
                                          <p:spTgt spid="2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2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4" grpId="1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Text Box 289"/>
          <p:cNvSpPr txBox="1">
            <a:spLocks noChangeArrowheads="1"/>
          </p:cNvSpPr>
          <p:nvPr/>
        </p:nvSpPr>
        <p:spPr bwMode="auto">
          <a:xfrm>
            <a:off x="265432" y="1168403"/>
            <a:ext cx="741362" cy="2444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cs typeface="+mn-cs"/>
              </a:rPr>
              <a:t> Promoter</a:t>
            </a:r>
          </a:p>
        </p:txBody>
      </p:sp>
      <p:sp>
        <p:nvSpPr>
          <p:cNvPr id="174" name="Line 291"/>
          <p:cNvSpPr>
            <a:spLocks noChangeShapeType="1"/>
          </p:cNvSpPr>
          <p:nvPr/>
        </p:nvSpPr>
        <p:spPr bwMode="auto">
          <a:xfrm>
            <a:off x="230507" y="1374776"/>
            <a:ext cx="774700" cy="1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88" name="Line 309"/>
          <p:cNvSpPr>
            <a:spLocks noChangeShapeType="1"/>
          </p:cNvSpPr>
          <p:nvPr/>
        </p:nvSpPr>
        <p:spPr bwMode="auto">
          <a:xfrm flipV="1">
            <a:off x="988818" y="987425"/>
            <a:ext cx="1226064" cy="31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89" name="Line 310"/>
          <p:cNvSpPr>
            <a:spLocks noChangeShapeType="1"/>
          </p:cNvSpPr>
          <p:nvPr/>
        </p:nvSpPr>
        <p:spPr bwMode="auto">
          <a:xfrm flipH="1" flipV="1">
            <a:off x="995684" y="990600"/>
            <a:ext cx="3175" cy="39211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90" name="Line 311"/>
          <p:cNvSpPr>
            <a:spLocks noChangeShapeType="1"/>
          </p:cNvSpPr>
          <p:nvPr/>
        </p:nvSpPr>
        <p:spPr bwMode="auto">
          <a:xfrm>
            <a:off x="2205220" y="996950"/>
            <a:ext cx="3315" cy="821496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91" name="Line 312"/>
          <p:cNvSpPr>
            <a:spLocks noChangeShapeType="1"/>
          </p:cNvSpPr>
          <p:nvPr/>
        </p:nvSpPr>
        <p:spPr bwMode="auto">
          <a:xfrm>
            <a:off x="2094232" y="1839645"/>
            <a:ext cx="228600" cy="0"/>
          </a:xfrm>
          <a:prstGeom prst="line">
            <a:avLst/>
          </a:prstGeom>
          <a:noFill/>
          <a:ln w="4127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96" name="AutoShape 317"/>
          <p:cNvSpPr>
            <a:spLocks noChangeArrowheads="1"/>
          </p:cNvSpPr>
          <p:nvPr/>
        </p:nvSpPr>
        <p:spPr bwMode="auto">
          <a:xfrm rot="16200000">
            <a:off x="3749774" y="1972622"/>
            <a:ext cx="201612" cy="438150"/>
          </a:xfrm>
          <a:prstGeom prst="upDownArrow">
            <a:avLst>
              <a:gd name="adj1" fmla="val 50000"/>
              <a:gd name="adj2" fmla="val 43465"/>
            </a:avLst>
          </a:prstGeom>
          <a:solidFill>
            <a:srgbClr val="CEFD8B"/>
          </a:solidFill>
          <a:ln w="222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FEA2A6A-12B5-274D-9FB4-F238A0D50898}"/>
              </a:ext>
            </a:extLst>
          </p:cNvPr>
          <p:cNvGrpSpPr/>
          <p:nvPr/>
        </p:nvGrpSpPr>
        <p:grpSpPr>
          <a:xfrm>
            <a:off x="2592531" y="1610375"/>
            <a:ext cx="609600" cy="304800"/>
            <a:chOff x="2665412" y="1941512"/>
            <a:chExt cx="609600" cy="304800"/>
          </a:xfrm>
        </p:grpSpPr>
        <p:sp>
          <p:nvSpPr>
            <p:cNvPr id="229" name="Rounded Rectangle 228"/>
            <p:cNvSpPr/>
            <p:nvPr/>
          </p:nvSpPr>
          <p:spPr bwMode="auto">
            <a:xfrm>
              <a:off x="2665412" y="1941512"/>
              <a:ext cx="609600" cy="304800"/>
            </a:xfrm>
            <a:prstGeom prst="roundRect">
              <a:avLst/>
            </a:prstGeom>
            <a:solidFill>
              <a:srgbClr val="C5F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/>
            <a:lstStyle/>
            <a:p>
              <a:pPr>
                <a:defRPr/>
              </a:pPr>
              <a:endParaRPr lang="en-US" sz="2000">
                <a:solidFill>
                  <a:srgbClr val="000000"/>
                </a:solidFill>
              </a:endParaRPr>
            </a:p>
          </p:txBody>
        </p:sp>
        <p:sp>
          <p:nvSpPr>
            <p:cNvPr id="230" name="Rectangle 229"/>
            <p:cNvSpPr/>
            <p:nvPr/>
          </p:nvSpPr>
          <p:spPr>
            <a:xfrm>
              <a:off x="2739018" y="1970801"/>
              <a:ext cx="474489" cy="246221"/>
            </a:xfrm>
            <a:prstGeom prst="rect">
              <a:avLst/>
            </a:prstGeom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none" lIns="0" tIns="0" rIns="0" bIns="0">
              <a:spAutoFit/>
            </a:bodyPr>
            <a:lstStyle/>
            <a:p>
              <a:pPr algn="ctr">
                <a:defRPr/>
              </a:pPr>
              <a:r>
                <a:rPr lang="en-US" sz="800" dirty="0"/>
                <a:t>LacIGY </a:t>
              </a:r>
              <a:br>
                <a:rPr lang="en-US" sz="800" dirty="0"/>
              </a:br>
              <a:r>
                <a:rPr lang="en-US" sz="800" dirty="0"/>
                <a:t>Repressor</a:t>
              </a:r>
            </a:p>
          </p:txBody>
        </p:sp>
      </p:grpSp>
      <p:sp>
        <p:nvSpPr>
          <p:cNvPr id="130" name="Rectangle 260">
            <a:extLst>
              <a:ext uri="{FF2B5EF4-FFF2-40B4-BE49-F238E27FC236}">
                <a16:creationId xmlns:a16="http://schemas.microsoft.com/office/drawing/2014/main" id="{A16E05F1-5DCF-2C4A-8820-A750465F9E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06794" y="1206892"/>
            <a:ext cx="912310" cy="171450"/>
          </a:xfrm>
          <a:prstGeom prst="rect">
            <a:avLst/>
          </a:prstGeom>
          <a:solidFill>
            <a:srgbClr val="C5F3FF"/>
          </a:solidFill>
          <a:ln w="12700" cmpd="sng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r>
              <a:rPr lang="en-US" sz="800" dirty="0">
                <a:cs typeface="+mn-cs"/>
              </a:rPr>
              <a:t>LacIGY Repressor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CD7BB30-104E-7E41-A1E1-9E53BF5C8C25}"/>
              </a:ext>
            </a:extLst>
          </p:cNvPr>
          <p:cNvSpPr txBox="1"/>
          <p:nvPr/>
        </p:nvSpPr>
        <p:spPr>
          <a:xfrm>
            <a:off x="1188053" y="726464"/>
            <a:ext cx="83067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Repression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15DEBD08-AE34-9349-AED8-DA084BDE4262}"/>
              </a:ext>
            </a:extLst>
          </p:cNvPr>
          <p:cNvGrpSpPr/>
          <p:nvPr/>
        </p:nvGrpSpPr>
        <p:grpSpPr>
          <a:xfrm>
            <a:off x="1248336" y="1918458"/>
            <a:ext cx="2088822" cy="347517"/>
            <a:chOff x="2516690" y="766700"/>
            <a:chExt cx="2088822" cy="347517"/>
          </a:xfrm>
        </p:grpSpPr>
        <p:sp>
          <p:nvSpPr>
            <p:cNvPr id="145" name="Line 262"/>
            <p:cNvSpPr>
              <a:spLocks noChangeShapeType="1"/>
            </p:cNvSpPr>
            <p:nvPr/>
          </p:nvSpPr>
          <p:spPr bwMode="auto">
            <a:xfrm>
              <a:off x="2516690" y="1022896"/>
              <a:ext cx="9144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5C930B8F-263C-CF40-A1F6-B62A5E7FA13E}"/>
                </a:ext>
              </a:extLst>
            </p:cNvPr>
            <p:cNvGrpSpPr/>
            <p:nvPr/>
          </p:nvGrpSpPr>
          <p:grpSpPr>
            <a:xfrm>
              <a:off x="3332606" y="766700"/>
              <a:ext cx="1272906" cy="347517"/>
              <a:chOff x="3651191" y="575654"/>
              <a:chExt cx="1272906" cy="347517"/>
            </a:xfrm>
          </p:grpSpPr>
          <p:sp>
            <p:nvSpPr>
              <p:cNvPr id="146" name="Rectangle 263"/>
              <p:cNvSpPr>
                <a:spLocks noChangeArrowheads="1"/>
              </p:cNvSpPr>
              <p:nvPr/>
            </p:nvSpPr>
            <p:spPr bwMode="auto">
              <a:xfrm>
                <a:off x="3671385" y="748087"/>
                <a:ext cx="703262" cy="169862"/>
              </a:xfrm>
              <a:prstGeom prst="rect">
                <a:avLst/>
              </a:prstGeom>
              <a:solidFill>
                <a:srgbClr val="CEFD8B"/>
              </a:solidFill>
              <a:ln w="12700" cmpd="sng">
                <a:solidFill>
                  <a:schemeClr val="tx1"/>
                </a:solidFill>
                <a:miter lim="800000"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dirty="0">
                    <a:cs typeface="+mn-cs"/>
                  </a:rPr>
                  <a:t>Target gene</a:t>
                </a:r>
              </a:p>
            </p:txBody>
          </p:sp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EA3FF49E-44F0-924A-ADA8-DCBB3C08A6BE}"/>
                  </a:ext>
                </a:extLst>
              </p:cNvPr>
              <p:cNvGrpSpPr/>
              <p:nvPr/>
            </p:nvGrpSpPr>
            <p:grpSpPr>
              <a:xfrm>
                <a:off x="4416738" y="602811"/>
                <a:ext cx="169047" cy="238017"/>
                <a:chOff x="3144007" y="603250"/>
                <a:chExt cx="169047" cy="238017"/>
              </a:xfrm>
            </p:grpSpPr>
            <p:sp>
              <p:nvSpPr>
                <p:cNvPr id="150" name="Rectangle 267"/>
                <p:cNvSpPr>
                  <a:spLocks noChangeArrowheads="1"/>
                </p:cNvSpPr>
                <p:nvPr/>
              </p:nvSpPr>
              <p:spPr bwMode="auto">
                <a:xfrm>
                  <a:off x="3144007" y="603250"/>
                  <a:ext cx="169047" cy="128587"/>
                </a:xfrm>
                <a:prstGeom prst="rect">
                  <a:avLst/>
                </a:prstGeom>
                <a:solidFill>
                  <a:srgbClr val="CFF5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/>
              </p:spPr>
              <p:txBody>
                <a:bodyPr wrap="none" anchor="ctr"/>
                <a:lstStyle/>
                <a:p>
                  <a:pPr algn="ctr">
                    <a:defRPr/>
                  </a:pPr>
                  <a:r>
                    <a:rPr lang="en-US" sz="800" dirty="0">
                      <a:cs typeface="+mn-cs"/>
                    </a:rPr>
                    <a:t>R</a:t>
                  </a:r>
                </a:p>
              </p:txBody>
            </p:sp>
            <p:sp>
              <p:nvSpPr>
                <p:cNvPr id="151" name="Line 268"/>
                <p:cNvSpPr>
                  <a:spLocks noChangeShapeType="1"/>
                </p:cNvSpPr>
                <p:nvPr/>
              </p:nvSpPr>
              <p:spPr bwMode="auto">
                <a:xfrm>
                  <a:off x="3144177" y="725760"/>
                  <a:ext cx="88899" cy="11112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152" name="Line 269"/>
                <p:cNvSpPr>
                  <a:spLocks noChangeShapeType="1"/>
                </p:cNvSpPr>
                <p:nvPr/>
              </p:nvSpPr>
              <p:spPr bwMode="auto">
                <a:xfrm flipV="1">
                  <a:off x="3227271" y="730248"/>
                  <a:ext cx="85783" cy="11101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sp>
            <p:nvSpPr>
              <p:cNvPr id="156" name="Line 273"/>
              <p:cNvSpPr>
                <a:spLocks noChangeShapeType="1"/>
              </p:cNvSpPr>
              <p:nvPr/>
            </p:nvSpPr>
            <p:spPr bwMode="auto">
              <a:xfrm>
                <a:off x="3651191" y="585179"/>
                <a:ext cx="320675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prstDash val="sysDot"/>
                <a:round/>
                <a:headEnd/>
                <a:tailEnd type="triangle" w="med" len="med"/>
              </a:ln>
              <a:effectLst/>
              <a:ex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57" name="Line 274"/>
              <p:cNvSpPr>
                <a:spLocks noChangeShapeType="1"/>
              </p:cNvSpPr>
              <p:nvPr/>
            </p:nvSpPr>
            <p:spPr bwMode="auto">
              <a:xfrm>
                <a:off x="3656557" y="575654"/>
                <a:ext cx="0" cy="25558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11" name="Line 262">
                <a:extLst>
                  <a:ext uri="{FF2B5EF4-FFF2-40B4-BE49-F238E27FC236}">
                    <a16:creationId xmlns:a16="http://schemas.microsoft.com/office/drawing/2014/main" id="{E03E1EF4-42D8-EF45-9C80-9E77323BDA5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369885" y="833465"/>
                <a:ext cx="554212" cy="200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112" name="Rectangle 263">
                <a:extLst>
                  <a:ext uri="{FF2B5EF4-FFF2-40B4-BE49-F238E27FC236}">
                    <a16:creationId xmlns:a16="http://schemas.microsoft.com/office/drawing/2014/main" id="{B19831E3-BA74-7643-94F2-F487C70F1A4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1208" y="753309"/>
                <a:ext cx="194132" cy="169862"/>
              </a:xfrm>
              <a:prstGeom prst="rect">
                <a:avLst/>
              </a:prstGeom>
              <a:solidFill>
                <a:srgbClr val="CEFD8B"/>
              </a:solidFill>
              <a:ln w="12700" cmpd="sng">
                <a:solidFill>
                  <a:schemeClr val="tx1"/>
                </a:solidFill>
                <a:miter lim="800000"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 algn="ctr">
                  <a:defRPr/>
                </a:pPr>
                <a:endParaRPr lang="en-US" dirty="0">
                  <a:cs typeface="+mn-cs"/>
                </a:endParaRPr>
              </a:p>
            </p:txBody>
          </p:sp>
        </p:grpSp>
      </p:grpSp>
      <p:sp>
        <p:nvSpPr>
          <p:cNvPr id="176" name="Line 262">
            <a:extLst>
              <a:ext uri="{FF2B5EF4-FFF2-40B4-BE49-F238E27FC236}">
                <a16:creationId xmlns:a16="http://schemas.microsoft.com/office/drawing/2014/main" id="{6032A440-57C5-9446-96EE-7F10E67DDDCC}"/>
              </a:ext>
            </a:extLst>
          </p:cNvPr>
          <p:cNvSpPr>
            <a:spLocks noChangeShapeType="1"/>
          </p:cNvSpPr>
          <p:nvPr/>
        </p:nvSpPr>
        <p:spPr bwMode="auto">
          <a:xfrm>
            <a:off x="4364003" y="2176011"/>
            <a:ext cx="9144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86" name="Rectangle 263">
            <a:extLst>
              <a:ext uri="{FF2B5EF4-FFF2-40B4-BE49-F238E27FC236}">
                <a16:creationId xmlns:a16="http://schemas.microsoft.com/office/drawing/2014/main" id="{0B791A3D-CC5C-ED40-9CC6-AD8158E554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00113" y="2092248"/>
            <a:ext cx="703262" cy="169862"/>
          </a:xfrm>
          <a:prstGeom prst="rect">
            <a:avLst/>
          </a:prstGeom>
          <a:solidFill>
            <a:srgbClr val="CEFD8B"/>
          </a:solidFill>
          <a:ln w="12700" cmpd="sng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r>
              <a:rPr lang="en-US" dirty="0">
                <a:cs typeface="+mn-cs"/>
              </a:rPr>
              <a:t>Target gene</a:t>
            </a:r>
          </a:p>
        </p:txBody>
      </p:sp>
      <p:grpSp>
        <p:nvGrpSpPr>
          <p:cNvPr id="192" name="Group 191">
            <a:extLst>
              <a:ext uri="{FF2B5EF4-FFF2-40B4-BE49-F238E27FC236}">
                <a16:creationId xmlns:a16="http://schemas.microsoft.com/office/drawing/2014/main" id="{4E38EA66-FA53-6D49-A863-EDA784783D6C}"/>
              </a:ext>
            </a:extLst>
          </p:cNvPr>
          <p:cNvGrpSpPr/>
          <p:nvPr/>
        </p:nvGrpSpPr>
        <p:grpSpPr>
          <a:xfrm>
            <a:off x="5945469" y="1946975"/>
            <a:ext cx="169047" cy="238017"/>
            <a:chOff x="3144007" y="603250"/>
            <a:chExt cx="169047" cy="238017"/>
          </a:xfrm>
        </p:grpSpPr>
        <p:sp>
          <p:nvSpPr>
            <p:cNvPr id="203" name="Rectangle 267">
              <a:extLst>
                <a:ext uri="{FF2B5EF4-FFF2-40B4-BE49-F238E27FC236}">
                  <a16:creationId xmlns:a16="http://schemas.microsoft.com/office/drawing/2014/main" id="{B3F7A62D-50EF-684C-8642-90B00F4614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44007" y="603250"/>
              <a:ext cx="169047" cy="128587"/>
            </a:xfrm>
            <a:prstGeom prst="rect">
              <a:avLst/>
            </a:prstGeom>
            <a:solidFill>
              <a:srgbClr val="CFF5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800" dirty="0">
                  <a:cs typeface="+mn-cs"/>
                </a:rPr>
                <a:t>R</a:t>
              </a:r>
            </a:p>
          </p:txBody>
        </p:sp>
        <p:sp>
          <p:nvSpPr>
            <p:cNvPr id="204" name="Line 268">
              <a:extLst>
                <a:ext uri="{FF2B5EF4-FFF2-40B4-BE49-F238E27FC236}">
                  <a16:creationId xmlns:a16="http://schemas.microsoft.com/office/drawing/2014/main" id="{9F5EF502-3732-154C-8D3C-7BF153C50E8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44177" y="725760"/>
              <a:ext cx="88899" cy="1111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05" name="Line 269">
              <a:extLst>
                <a:ext uri="{FF2B5EF4-FFF2-40B4-BE49-F238E27FC236}">
                  <a16:creationId xmlns:a16="http://schemas.microsoft.com/office/drawing/2014/main" id="{18D15125-5806-7545-AD53-1340F6C78D4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27271" y="730248"/>
              <a:ext cx="85783" cy="11101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sp>
        <p:nvSpPr>
          <p:cNvPr id="197" name="Line 262">
            <a:extLst>
              <a:ext uri="{FF2B5EF4-FFF2-40B4-BE49-F238E27FC236}">
                <a16:creationId xmlns:a16="http://schemas.microsoft.com/office/drawing/2014/main" id="{990E5919-5855-874B-B286-7428113F695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898613" y="2177629"/>
            <a:ext cx="554212" cy="2009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98" name="Rectangle 263">
            <a:extLst>
              <a:ext uri="{FF2B5EF4-FFF2-40B4-BE49-F238E27FC236}">
                <a16:creationId xmlns:a16="http://schemas.microsoft.com/office/drawing/2014/main" id="{47AA0841-EF47-064A-B616-99FD97B062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59936" y="2097470"/>
            <a:ext cx="194132" cy="169862"/>
          </a:xfrm>
          <a:prstGeom prst="rect">
            <a:avLst/>
          </a:prstGeom>
          <a:solidFill>
            <a:srgbClr val="CEFD8B"/>
          </a:solidFill>
          <a:ln w="12700" cmpd="sng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endParaRPr lang="en-US" dirty="0"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0F26E2D-3DCE-FF45-A0C5-936B831FDBD9}"/>
              </a:ext>
            </a:extLst>
          </p:cNvPr>
          <p:cNvSpPr txBox="1"/>
          <p:nvPr/>
        </p:nvSpPr>
        <p:spPr>
          <a:xfrm>
            <a:off x="2150769" y="2283879"/>
            <a:ext cx="58060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Exon 1</a:t>
            </a:r>
          </a:p>
        </p:txBody>
      </p:sp>
      <p:sp>
        <p:nvSpPr>
          <p:cNvPr id="406" name="TextBox 405">
            <a:extLst>
              <a:ext uri="{FF2B5EF4-FFF2-40B4-BE49-F238E27FC236}">
                <a16:creationId xmlns:a16="http://schemas.microsoft.com/office/drawing/2014/main" id="{F0993FB5-EB76-E24A-8F82-28ADC8C0F5A9}"/>
              </a:ext>
            </a:extLst>
          </p:cNvPr>
          <p:cNvSpPr txBox="1"/>
          <p:nvPr/>
        </p:nvSpPr>
        <p:spPr>
          <a:xfrm>
            <a:off x="1296458" y="2283879"/>
            <a:ext cx="71045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Promoter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089B0137-DF0E-4642-A737-15E59EAE8FDA}"/>
              </a:ext>
            </a:extLst>
          </p:cNvPr>
          <p:cNvGrpSpPr/>
          <p:nvPr/>
        </p:nvGrpSpPr>
        <p:grpSpPr>
          <a:xfrm>
            <a:off x="5723397" y="1433041"/>
            <a:ext cx="904643" cy="434214"/>
            <a:chOff x="5721768" y="1427127"/>
            <a:chExt cx="904643" cy="434214"/>
          </a:xfrm>
        </p:grpSpPr>
        <p:grpSp>
          <p:nvGrpSpPr>
            <p:cNvPr id="2" name="Group 1">
              <a:extLst>
                <a:ext uri="{FF2B5EF4-FFF2-40B4-BE49-F238E27FC236}">
                  <a16:creationId xmlns:a16="http://schemas.microsoft.com/office/drawing/2014/main" id="{BA3342BC-4EDE-8A48-9A80-6090AE026750}"/>
                </a:ext>
              </a:extLst>
            </p:cNvPr>
            <p:cNvGrpSpPr/>
            <p:nvPr/>
          </p:nvGrpSpPr>
          <p:grpSpPr>
            <a:xfrm>
              <a:off x="5721768" y="1427127"/>
              <a:ext cx="609600" cy="304800"/>
              <a:chOff x="5143758" y="2424921"/>
              <a:chExt cx="609600" cy="304800"/>
            </a:xfrm>
          </p:grpSpPr>
          <p:sp>
            <p:nvSpPr>
              <p:cNvPr id="104" name="Rounded Rectangle 103"/>
              <p:cNvSpPr/>
              <p:nvPr/>
            </p:nvSpPr>
            <p:spPr bwMode="auto">
              <a:xfrm>
                <a:off x="5143758" y="2424921"/>
                <a:ext cx="609600" cy="304800"/>
              </a:xfrm>
              <a:prstGeom prst="roundRect">
                <a:avLst/>
              </a:prstGeom>
              <a:solidFill>
                <a:srgbClr val="C5F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/>
              <a:lstStyle/>
              <a:p>
                <a:pPr>
                  <a:defRPr/>
                </a:pPr>
                <a:endParaRPr lang="en-US" sz="2000">
                  <a:solidFill>
                    <a:srgbClr val="000000"/>
                  </a:solidFill>
                </a:endParaRPr>
              </a:p>
            </p:txBody>
          </p:sp>
          <p:sp>
            <p:nvSpPr>
              <p:cNvPr id="131" name="Rectangle 130">
                <a:extLst>
                  <a:ext uri="{FF2B5EF4-FFF2-40B4-BE49-F238E27FC236}">
                    <a16:creationId xmlns:a16="http://schemas.microsoft.com/office/drawing/2014/main" id="{6F303050-4E9C-7E4B-AAAA-797DBAA260F9}"/>
                  </a:ext>
                </a:extLst>
              </p:cNvPr>
              <p:cNvSpPr/>
              <p:nvPr/>
            </p:nvSpPr>
            <p:spPr>
              <a:xfrm>
                <a:off x="5209149" y="2443333"/>
                <a:ext cx="474489" cy="246221"/>
              </a:xfrm>
              <a:prstGeom prst="rect">
                <a:avLst/>
              </a:prstGeom>
              <a:effectLst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none" lIns="0" tIns="0" rIns="0" bIns="0">
                <a:spAutoFit/>
              </a:bodyPr>
              <a:lstStyle/>
              <a:p>
                <a:pPr algn="ctr">
                  <a:defRPr/>
                </a:pPr>
                <a:r>
                  <a:rPr lang="en-US" sz="800" dirty="0"/>
                  <a:t>LacIGY </a:t>
                </a:r>
                <a:br>
                  <a:rPr lang="en-US" sz="800" dirty="0"/>
                </a:br>
                <a:r>
                  <a:rPr lang="en-US" sz="800" dirty="0"/>
                  <a:t>Repressor</a:t>
                </a:r>
              </a:p>
            </p:txBody>
          </p:sp>
        </p:grpSp>
        <p:sp>
          <p:nvSpPr>
            <p:cNvPr id="224" name="Oval 352"/>
            <p:cNvSpPr>
              <a:spLocks noChangeArrowheads="1"/>
            </p:cNvSpPr>
            <p:nvPr/>
          </p:nvSpPr>
          <p:spPr bwMode="auto">
            <a:xfrm>
              <a:off x="6232711" y="1615278"/>
              <a:ext cx="393700" cy="246063"/>
            </a:xfrm>
            <a:prstGeom prst="ellipse">
              <a:avLst/>
            </a:prstGeom>
            <a:solidFill>
              <a:srgbClr val="FF5A5A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none" anchor="ctr"/>
            <a:lstStyle/>
            <a:p>
              <a:pPr algn="ctr">
                <a:defRPr/>
              </a:pPr>
              <a:r>
                <a:rPr lang="en-US" sz="900" dirty="0"/>
                <a:t>IPTG</a:t>
              </a:r>
            </a:p>
          </p:txBody>
        </p:sp>
      </p:grpSp>
      <p:sp>
        <p:nvSpPr>
          <p:cNvPr id="47" name="Line 273">
            <a:extLst>
              <a:ext uri="{FF2B5EF4-FFF2-40B4-BE49-F238E27FC236}">
                <a16:creationId xmlns:a16="http://schemas.microsoft.com/office/drawing/2014/main" id="{CA67C152-04AC-6449-995F-D1C3D49CA7C2}"/>
              </a:ext>
            </a:extLst>
          </p:cNvPr>
          <p:cNvSpPr>
            <a:spLocks noChangeShapeType="1"/>
          </p:cNvSpPr>
          <p:nvPr/>
        </p:nvSpPr>
        <p:spPr bwMode="auto">
          <a:xfrm>
            <a:off x="5837694" y="1348036"/>
            <a:ext cx="191039" cy="544245"/>
          </a:xfrm>
          <a:prstGeom prst="line">
            <a:avLst/>
          </a:prstGeom>
          <a:noFill/>
          <a:ln w="19050">
            <a:solidFill>
              <a:schemeClr val="tx1"/>
            </a:solidFill>
            <a:prstDash val="solid"/>
            <a:round/>
            <a:headEnd/>
            <a:tailEnd type="triangle" w="med" len="med"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4553B10B-254D-9B49-A0C3-1612522D35CD}"/>
              </a:ext>
            </a:extLst>
          </p:cNvPr>
          <p:cNvGrpSpPr/>
          <p:nvPr/>
        </p:nvGrpSpPr>
        <p:grpSpPr>
          <a:xfrm rot="20444933">
            <a:off x="5847080" y="1490636"/>
            <a:ext cx="160988" cy="187871"/>
            <a:chOff x="3697395" y="1451792"/>
            <a:chExt cx="160988" cy="187871"/>
          </a:xfrm>
        </p:grpSpPr>
        <p:sp>
          <p:nvSpPr>
            <p:cNvPr id="48" name="Line 311">
              <a:extLst>
                <a:ext uri="{FF2B5EF4-FFF2-40B4-BE49-F238E27FC236}">
                  <a16:creationId xmlns:a16="http://schemas.microsoft.com/office/drawing/2014/main" id="{27C074EE-560E-3448-A172-A76AE9D8459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3697395" y="1451792"/>
              <a:ext cx="160988" cy="181499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49" name="Line 311">
              <a:extLst>
                <a:ext uri="{FF2B5EF4-FFF2-40B4-BE49-F238E27FC236}">
                  <a16:creationId xmlns:a16="http://schemas.microsoft.com/office/drawing/2014/main" id="{297136D3-38DF-974C-A3A0-71AC71DD754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04080" y="1451792"/>
              <a:ext cx="143196" cy="187871"/>
            </a:xfrm>
            <a:prstGeom prst="line">
              <a:avLst/>
            </a:prstGeom>
            <a:noFill/>
            <a:ln w="19050">
              <a:solidFill>
                <a:srgbClr val="FF0000"/>
              </a:solidFill>
              <a:round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sp>
        <p:nvSpPr>
          <p:cNvPr id="51" name="Line 273">
            <a:extLst>
              <a:ext uri="{FF2B5EF4-FFF2-40B4-BE49-F238E27FC236}">
                <a16:creationId xmlns:a16="http://schemas.microsoft.com/office/drawing/2014/main" id="{6AC14BCB-00EA-0245-9779-FC470484E8C6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827" y="1921633"/>
            <a:ext cx="320675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solid"/>
            <a:round/>
            <a:headEnd/>
            <a:tailEnd type="triangle" w="med" len="med"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52" name="Line 274">
            <a:extLst>
              <a:ext uri="{FF2B5EF4-FFF2-40B4-BE49-F238E27FC236}">
                <a16:creationId xmlns:a16="http://schemas.microsoft.com/office/drawing/2014/main" id="{FA046E00-8864-1346-9FB5-83AC1CAF3416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6502" y="1910292"/>
            <a:ext cx="0" cy="255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53" name="Line 273">
            <a:extLst>
              <a:ext uri="{FF2B5EF4-FFF2-40B4-BE49-F238E27FC236}">
                <a16:creationId xmlns:a16="http://schemas.microsoft.com/office/drawing/2014/main" id="{DB262927-781D-9744-8033-CEA1B1B0259B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1139" y="1921633"/>
            <a:ext cx="320675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 type="triangle" w="med" len="med"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54" name="Line 274">
            <a:extLst>
              <a:ext uri="{FF2B5EF4-FFF2-40B4-BE49-F238E27FC236}">
                <a16:creationId xmlns:a16="http://schemas.microsoft.com/office/drawing/2014/main" id="{110D4A74-7680-314C-B4A1-666736F4A2D5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6502" y="1910292"/>
            <a:ext cx="0" cy="255588"/>
          </a:xfrm>
          <a:prstGeom prst="line">
            <a:avLst/>
          </a:prstGeom>
          <a:noFill/>
          <a:ln w="19050">
            <a:solidFill>
              <a:schemeClr val="tx1"/>
            </a:solidFill>
            <a:prstDash val="sysDot"/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35350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96296E-6 -4.86111E-6 L -0.03333 -0.1297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67" y="-651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51" grpId="0" animBg="1"/>
      <p:bldP spid="52" grpId="0" animBg="1"/>
      <p:bldP spid="53" grpId="0" animBg="1"/>
      <p:bldP spid="5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0" name="Group 239">
            <a:extLst>
              <a:ext uri="{FF2B5EF4-FFF2-40B4-BE49-F238E27FC236}">
                <a16:creationId xmlns:a16="http://schemas.microsoft.com/office/drawing/2014/main" id="{C7C9F70D-B1E2-C94F-958F-7A460F64BDCD}"/>
              </a:ext>
            </a:extLst>
          </p:cNvPr>
          <p:cNvGrpSpPr/>
          <p:nvPr/>
        </p:nvGrpSpPr>
        <p:grpSpPr>
          <a:xfrm>
            <a:off x="1239078" y="1942168"/>
            <a:ext cx="2088822" cy="321088"/>
            <a:chOff x="2516690" y="793129"/>
            <a:chExt cx="2088822" cy="321088"/>
          </a:xfrm>
        </p:grpSpPr>
        <p:sp>
          <p:nvSpPr>
            <p:cNvPr id="241" name="Line 262">
              <a:extLst>
                <a:ext uri="{FF2B5EF4-FFF2-40B4-BE49-F238E27FC236}">
                  <a16:creationId xmlns:a16="http://schemas.microsoft.com/office/drawing/2014/main" id="{AE5070C2-7AA6-2441-B63F-4A9A7221BE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6690" y="1022896"/>
              <a:ext cx="9144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242" name="Group 241">
              <a:extLst>
                <a:ext uri="{FF2B5EF4-FFF2-40B4-BE49-F238E27FC236}">
                  <a16:creationId xmlns:a16="http://schemas.microsoft.com/office/drawing/2014/main" id="{CB7D526A-1966-EE4F-BCDB-BADC6198B4F0}"/>
                </a:ext>
              </a:extLst>
            </p:cNvPr>
            <p:cNvGrpSpPr/>
            <p:nvPr/>
          </p:nvGrpSpPr>
          <p:grpSpPr>
            <a:xfrm>
              <a:off x="2679631" y="793129"/>
              <a:ext cx="1925881" cy="321088"/>
              <a:chOff x="2998216" y="602083"/>
              <a:chExt cx="1925881" cy="321088"/>
            </a:xfrm>
          </p:grpSpPr>
          <p:sp>
            <p:nvSpPr>
              <p:cNvPr id="251" name="Rectangle 263">
                <a:extLst>
                  <a:ext uri="{FF2B5EF4-FFF2-40B4-BE49-F238E27FC236}">
                    <a16:creationId xmlns:a16="http://schemas.microsoft.com/office/drawing/2014/main" id="{2A646DC1-A5D1-374B-908A-9A088F77705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71385" y="748087"/>
                <a:ext cx="703262" cy="169862"/>
              </a:xfrm>
              <a:prstGeom prst="rect">
                <a:avLst/>
              </a:prstGeom>
              <a:solidFill>
                <a:srgbClr val="CEFD8B"/>
              </a:solidFill>
              <a:ln w="12700" cmpd="sng">
                <a:solidFill>
                  <a:schemeClr val="tx1"/>
                </a:solidFill>
                <a:miter lim="800000"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dirty="0">
                    <a:cs typeface="+mn-cs"/>
                  </a:rPr>
                  <a:t>Target gene</a:t>
                </a:r>
              </a:p>
            </p:txBody>
          </p:sp>
          <p:grpSp>
            <p:nvGrpSpPr>
              <p:cNvPr id="252" name="Group 251">
                <a:extLst>
                  <a:ext uri="{FF2B5EF4-FFF2-40B4-BE49-F238E27FC236}">
                    <a16:creationId xmlns:a16="http://schemas.microsoft.com/office/drawing/2014/main" id="{413263DC-EC9C-9D42-9EE1-2E1B8CE5DEA9}"/>
                  </a:ext>
                </a:extLst>
              </p:cNvPr>
              <p:cNvGrpSpPr/>
              <p:nvPr/>
            </p:nvGrpSpPr>
            <p:grpSpPr>
              <a:xfrm>
                <a:off x="3103344" y="603250"/>
                <a:ext cx="92075" cy="228600"/>
                <a:chOff x="3025556" y="603250"/>
                <a:chExt cx="92075" cy="228600"/>
              </a:xfrm>
            </p:grpSpPr>
            <p:sp>
              <p:nvSpPr>
                <p:cNvPr id="265" name="Rectangle 264">
                  <a:extLst>
                    <a:ext uri="{FF2B5EF4-FFF2-40B4-BE49-F238E27FC236}">
                      <a16:creationId xmlns:a16="http://schemas.microsoft.com/office/drawing/2014/main" id="{72B99377-2775-7248-BD5B-5C71B813D77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25556" y="603250"/>
                  <a:ext cx="92075" cy="128587"/>
                </a:xfrm>
                <a:prstGeom prst="rect">
                  <a:avLst/>
                </a:prstGeom>
                <a:solidFill>
                  <a:srgbClr val="FAB4CE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/>
              </p:spPr>
              <p:txBody>
                <a:bodyPr wrap="none" anchor="ctr"/>
                <a:lstStyle/>
                <a:p>
                  <a:pPr algn="ctr">
                    <a:defRPr/>
                  </a:pPr>
                  <a:r>
                    <a:rPr lang="en-US" sz="800" dirty="0">
                      <a:cs typeface="+mn-cs"/>
                    </a:rPr>
                    <a:t>T</a:t>
                  </a:r>
                </a:p>
              </p:txBody>
            </p:sp>
            <p:sp>
              <p:nvSpPr>
                <p:cNvPr id="266" name="Line 265">
                  <a:extLst>
                    <a:ext uri="{FF2B5EF4-FFF2-40B4-BE49-F238E27FC236}">
                      <a16:creationId xmlns:a16="http://schemas.microsoft.com/office/drawing/2014/main" id="{BA34E5B4-D42C-6944-BBAD-83B3019B36F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025556" y="733425"/>
                  <a:ext cx="47625" cy="984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267" name="Line 266">
                  <a:extLst>
                    <a:ext uri="{FF2B5EF4-FFF2-40B4-BE49-F238E27FC236}">
                      <a16:creationId xmlns:a16="http://schemas.microsoft.com/office/drawing/2014/main" id="{A6DB4940-5CA2-014D-8C6F-5E3756EB2E2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073181" y="730250"/>
                  <a:ext cx="44450" cy="10160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sp>
            <p:nvSpPr>
              <p:cNvPr id="256" name="Line 262">
                <a:extLst>
                  <a:ext uri="{FF2B5EF4-FFF2-40B4-BE49-F238E27FC236}">
                    <a16:creationId xmlns:a16="http://schemas.microsoft.com/office/drawing/2014/main" id="{B5BD723C-D084-4443-BA33-EC00C539CA7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369885" y="833465"/>
                <a:ext cx="554212" cy="200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257" name="Rectangle 263">
                <a:extLst>
                  <a:ext uri="{FF2B5EF4-FFF2-40B4-BE49-F238E27FC236}">
                    <a16:creationId xmlns:a16="http://schemas.microsoft.com/office/drawing/2014/main" id="{C509AF42-7740-B149-B101-20150919BB9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1208" y="753309"/>
                <a:ext cx="194132" cy="169862"/>
              </a:xfrm>
              <a:prstGeom prst="rect">
                <a:avLst/>
              </a:prstGeom>
              <a:solidFill>
                <a:srgbClr val="CEFD8B"/>
              </a:solidFill>
              <a:ln w="12700" cmpd="sng">
                <a:solidFill>
                  <a:schemeClr val="tx1"/>
                </a:solidFill>
                <a:miter lim="800000"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 algn="ctr">
                  <a:defRPr/>
                </a:pPr>
                <a:endParaRPr lang="en-US" dirty="0">
                  <a:cs typeface="+mn-cs"/>
                </a:endParaRPr>
              </a:p>
            </p:txBody>
          </p:sp>
          <p:grpSp>
            <p:nvGrpSpPr>
              <p:cNvPr id="258" name="Group 257">
                <a:extLst>
                  <a:ext uri="{FF2B5EF4-FFF2-40B4-BE49-F238E27FC236}">
                    <a16:creationId xmlns:a16="http://schemas.microsoft.com/office/drawing/2014/main" id="{C6785A66-3C0F-114C-955D-7F658AB80BC2}"/>
                  </a:ext>
                </a:extLst>
              </p:cNvPr>
              <p:cNvGrpSpPr/>
              <p:nvPr/>
            </p:nvGrpSpPr>
            <p:grpSpPr>
              <a:xfrm>
                <a:off x="2998216" y="602083"/>
                <a:ext cx="92075" cy="228600"/>
                <a:chOff x="3030537" y="603250"/>
                <a:chExt cx="92075" cy="228600"/>
              </a:xfrm>
            </p:grpSpPr>
            <p:sp>
              <p:nvSpPr>
                <p:cNvPr id="259" name="Rectangle 264">
                  <a:extLst>
                    <a:ext uri="{FF2B5EF4-FFF2-40B4-BE49-F238E27FC236}">
                      <a16:creationId xmlns:a16="http://schemas.microsoft.com/office/drawing/2014/main" id="{5D23DA47-D42D-4E49-9CFD-6FE37279AE45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30537" y="603250"/>
                  <a:ext cx="92075" cy="128587"/>
                </a:xfrm>
                <a:prstGeom prst="rect">
                  <a:avLst/>
                </a:prstGeom>
                <a:solidFill>
                  <a:srgbClr val="FAB4CE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/>
              </p:spPr>
              <p:txBody>
                <a:bodyPr wrap="none" anchor="ctr"/>
                <a:lstStyle/>
                <a:p>
                  <a:pPr algn="ctr">
                    <a:defRPr/>
                  </a:pPr>
                  <a:r>
                    <a:rPr lang="en-US" sz="800" dirty="0">
                      <a:cs typeface="+mn-cs"/>
                    </a:rPr>
                    <a:t>T</a:t>
                  </a:r>
                </a:p>
              </p:txBody>
            </p:sp>
            <p:sp>
              <p:nvSpPr>
                <p:cNvPr id="260" name="Line 265">
                  <a:extLst>
                    <a:ext uri="{FF2B5EF4-FFF2-40B4-BE49-F238E27FC236}">
                      <a16:creationId xmlns:a16="http://schemas.microsoft.com/office/drawing/2014/main" id="{44B21F75-9E92-7A44-A6EC-77381E05C8D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030537" y="733425"/>
                  <a:ext cx="47625" cy="984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261" name="Line 266">
                  <a:extLst>
                    <a:ext uri="{FF2B5EF4-FFF2-40B4-BE49-F238E27FC236}">
                      <a16:creationId xmlns:a16="http://schemas.microsoft.com/office/drawing/2014/main" id="{082BB54B-825B-6D46-B024-C7432831C8E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078162" y="730250"/>
                  <a:ext cx="44450" cy="10160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</p:grpSp>
        <p:grpSp>
          <p:nvGrpSpPr>
            <p:cNvPr id="243" name="Group 242">
              <a:extLst>
                <a:ext uri="{FF2B5EF4-FFF2-40B4-BE49-F238E27FC236}">
                  <a16:creationId xmlns:a16="http://schemas.microsoft.com/office/drawing/2014/main" id="{107ED104-9827-DC44-948D-0534D86CF931}"/>
                </a:ext>
              </a:extLst>
            </p:cNvPr>
            <p:cNvGrpSpPr/>
            <p:nvPr/>
          </p:nvGrpSpPr>
          <p:grpSpPr>
            <a:xfrm>
              <a:off x="2573470" y="794925"/>
              <a:ext cx="92075" cy="228600"/>
              <a:chOff x="2832031" y="945529"/>
              <a:chExt cx="92075" cy="228600"/>
            </a:xfrm>
          </p:grpSpPr>
          <p:sp>
            <p:nvSpPr>
              <p:cNvPr id="248" name="Rectangle 264">
                <a:extLst>
                  <a:ext uri="{FF2B5EF4-FFF2-40B4-BE49-F238E27FC236}">
                    <a16:creationId xmlns:a16="http://schemas.microsoft.com/office/drawing/2014/main" id="{D7ACACB2-3AD3-0B45-99FF-67957A657A7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32031" y="945529"/>
                <a:ext cx="92075" cy="128587"/>
              </a:xfrm>
              <a:prstGeom prst="rect">
                <a:avLst/>
              </a:prstGeom>
              <a:solidFill>
                <a:srgbClr val="FAB4CE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800" dirty="0">
                    <a:cs typeface="+mn-cs"/>
                  </a:rPr>
                  <a:t>T</a:t>
                </a:r>
              </a:p>
            </p:txBody>
          </p:sp>
          <p:sp>
            <p:nvSpPr>
              <p:cNvPr id="249" name="Line 265">
                <a:extLst>
                  <a:ext uri="{FF2B5EF4-FFF2-40B4-BE49-F238E27FC236}">
                    <a16:creationId xmlns:a16="http://schemas.microsoft.com/office/drawing/2014/main" id="{473EBB7C-8CB7-0E4A-B190-35B5ED40048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32031" y="1075704"/>
                <a:ext cx="47625" cy="9842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250" name="Line 266">
                <a:extLst>
                  <a:ext uri="{FF2B5EF4-FFF2-40B4-BE49-F238E27FC236}">
                    <a16:creationId xmlns:a16="http://schemas.microsoft.com/office/drawing/2014/main" id="{17A4098D-1E0D-CC41-9F14-FAC31006526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79656" y="1072529"/>
                <a:ext cx="44450" cy="101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244" name="Group 243">
              <a:extLst>
                <a:ext uri="{FF2B5EF4-FFF2-40B4-BE49-F238E27FC236}">
                  <a16:creationId xmlns:a16="http://schemas.microsoft.com/office/drawing/2014/main" id="{3522B275-CE4D-124C-849B-15C8B2165BBB}"/>
                </a:ext>
              </a:extLst>
            </p:cNvPr>
            <p:cNvGrpSpPr/>
            <p:nvPr/>
          </p:nvGrpSpPr>
          <p:grpSpPr>
            <a:xfrm>
              <a:off x="2890920" y="793943"/>
              <a:ext cx="92075" cy="228600"/>
              <a:chOff x="2832031" y="945529"/>
              <a:chExt cx="92075" cy="228600"/>
            </a:xfrm>
          </p:grpSpPr>
          <p:sp>
            <p:nvSpPr>
              <p:cNvPr id="245" name="Rectangle 264">
                <a:extLst>
                  <a:ext uri="{FF2B5EF4-FFF2-40B4-BE49-F238E27FC236}">
                    <a16:creationId xmlns:a16="http://schemas.microsoft.com/office/drawing/2014/main" id="{1F7B8BD5-288A-6546-894B-7D74F6715BA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32031" y="945529"/>
                <a:ext cx="92075" cy="128587"/>
              </a:xfrm>
              <a:prstGeom prst="rect">
                <a:avLst/>
              </a:prstGeom>
              <a:solidFill>
                <a:srgbClr val="FAB4CE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800" dirty="0">
                    <a:cs typeface="+mn-cs"/>
                  </a:rPr>
                  <a:t>T</a:t>
                </a:r>
              </a:p>
            </p:txBody>
          </p:sp>
          <p:sp>
            <p:nvSpPr>
              <p:cNvPr id="246" name="Line 265">
                <a:extLst>
                  <a:ext uri="{FF2B5EF4-FFF2-40B4-BE49-F238E27FC236}">
                    <a16:creationId xmlns:a16="http://schemas.microsoft.com/office/drawing/2014/main" id="{C3BF23D3-B290-4E46-8CB6-0C4F5D14707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32031" y="1075704"/>
                <a:ext cx="47625" cy="9842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247" name="Line 266">
                <a:extLst>
                  <a:ext uri="{FF2B5EF4-FFF2-40B4-BE49-F238E27FC236}">
                    <a16:creationId xmlns:a16="http://schemas.microsoft.com/office/drawing/2014/main" id="{B58F3539-C7A4-A140-842B-BAAF923BC73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79656" y="1072529"/>
                <a:ext cx="44450" cy="101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</p:grpSp>
      <p:sp>
        <p:nvSpPr>
          <p:cNvPr id="143" name="TextBox 142">
            <a:extLst>
              <a:ext uri="{FF2B5EF4-FFF2-40B4-BE49-F238E27FC236}">
                <a16:creationId xmlns:a16="http://schemas.microsoft.com/office/drawing/2014/main" id="{8CF225DE-23C2-D741-942E-2BE5D54D465E}"/>
              </a:ext>
            </a:extLst>
          </p:cNvPr>
          <p:cNvSpPr txBox="1"/>
          <p:nvPr/>
        </p:nvSpPr>
        <p:spPr>
          <a:xfrm>
            <a:off x="2127553" y="2268379"/>
            <a:ext cx="58060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Exon 1</a:t>
            </a:r>
          </a:p>
        </p:txBody>
      </p:sp>
      <p:sp>
        <p:nvSpPr>
          <p:cNvPr id="144" name="TextBox 143">
            <a:extLst>
              <a:ext uri="{FF2B5EF4-FFF2-40B4-BE49-F238E27FC236}">
                <a16:creationId xmlns:a16="http://schemas.microsoft.com/office/drawing/2014/main" id="{A32A83CC-DAF4-7842-8A96-CEC169A11A7F}"/>
              </a:ext>
            </a:extLst>
          </p:cNvPr>
          <p:cNvSpPr txBox="1"/>
          <p:nvPr/>
        </p:nvSpPr>
        <p:spPr>
          <a:xfrm>
            <a:off x="1273242" y="2268379"/>
            <a:ext cx="71045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Promoter</a:t>
            </a:r>
          </a:p>
        </p:txBody>
      </p:sp>
      <p:sp>
        <p:nvSpPr>
          <p:cNvPr id="28" name="Line 273">
            <a:extLst>
              <a:ext uri="{FF2B5EF4-FFF2-40B4-BE49-F238E27FC236}">
                <a16:creationId xmlns:a16="http://schemas.microsoft.com/office/drawing/2014/main" id="{AB4FF613-5277-4940-9503-EC4A09A1509E}"/>
              </a:ext>
            </a:extLst>
          </p:cNvPr>
          <p:cNvSpPr>
            <a:spLocks noChangeShapeType="1"/>
          </p:cNvSpPr>
          <p:nvPr/>
        </p:nvSpPr>
        <p:spPr bwMode="auto">
          <a:xfrm>
            <a:off x="2064745" y="1930111"/>
            <a:ext cx="320675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solid"/>
            <a:round/>
            <a:headEnd/>
            <a:tailEnd type="triangle" w="med" len="med"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29" name="Line 274">
            <a:extLst>
              <a:ext uri="{FF2B5EF4-FFF2-40B4-BE49-F238E27FC236}">
                <a16:creationId xmlns:a16="http://schemas.microsoft.com/office/drawing/2014/main" id="{B6678F63-0BE0-DB4E-883F-1629BD98501C}"/>
              </a:ext>
            </a:extLst>
          </p:cNvPr>
          <p:cNvSpPr>
            <a:spLocks noChangeShapeType="1"/>
          </p:cNvSpPr>
          <p:nvPr/>
        </p:nvSpPr>
        <p:spPr bwMode="auto">
          <a:xfrm>
            <a:off x="2070108" y="1924258"/>
            <a:ext cx="0" cy="255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85310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" name="Rectangle 261">
            <a:extLst>
              <a:ext uri="{FF2B5EF4-FFF2-40B4-BE49-F238E27FC236}">
                <a16:creationId xmlns:a16="http://schemas.microsoft.com/office/drawing/2014/main" id="{5323A7B8-8DA7-8644-87E3-1A21149742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5998" y="1154624"/>
            <a:ext cx="912310" cy="171450"/>
          </a:xfrm>
          <a:prstGeom prst="rect">
            <a:avLst/>
          </a:prstGeom>
          <a:solidFill>
            <a:srgbClr val="FAB4CE"/>
          </a:solidFill>
          <a:ln w="12700" cmpd="sng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r>
              <a:rPr lang="en-US" sz="800" i="1" dirty="0">
                <a:cs typeface="+mn-cs"/>
              </a:rPr>
              <a:t>rt</a:t>
            </a:r>
            <a:r>
              <a:rPr lang="en-US" sz="800" dirty="0">
                <a:cs typeface="+mn-cs"/>
              </a:rPr>
              <a:t>TA-M2 Activator</a:t>
            </a:r>
          </a:p>
        </p:txBody>
      </p:sp>
      <p:sp>
        <p:nvSpPr>
          <p:cNvPr id="317" name="Text Box 289">
            <a:extLst>
              <a:ext uri="{FF2B5EF4-FFF2-40B4-BE49-F238E27FC236}">
                <a16:creationId xmlns:a16="http://schemas.microsoft.com/office/drawing/2014/main" id="{777F639C-1819-D240-9C50-AE62D84725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6223" y="1108922"/>
            <a:ext cx="741362" cy="2444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cs typeface="+mn-cs"/>
              </a:rPr>
              <a:t> Promoter</a:t>
            </a:r>
          </a:p>
        </p:txBody>
      </p:sp>
      <p:sp>
        <p:nvSpPr>
          <p:cNvPr id="318" name="Line 291">
            <a:extLst>
              <a:ext uri="{FF2B5EF4-FFF2-40B4-BE49-F238E27FC236}">
                <a16:creationId xmlns:a16="http://schemas.microsoft.com/office/drawing/2014/main" id="{74DC9429-3C60-7B44-9955-312862717D25}"/>
              </a:ext>
            </a:extLst>
          </p:cNvPr>
          <p:cNvSpPr>
            <a:spLocks noChangeShapeType="1"/>
          </p:cNvSpPr>
          <p:nvPr/>
        </p:nvSpPr>
        <p:spPr bwMode="auto">
          <a:xfrm>
            <a:off x="261298" y="1315294"/>
            <a:ext cx="774700" cy="1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319" name="Line 309">
            <a:extLst>
              <a:ext uri="{FF2B5EF4-FFF2-40B4-BE49-F238E27FC236}">
                <a16:creationId xmlns:a16="http://schemas.microsoft.com/office/drawing/2014/main" id="{A219EF4A-5DB8-4D48-8D97-C1C9FE4A00B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19609" y="932922"/>
            <a:ext cx="1226064" cy="31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320" name="Line 310">
            <a:extLst>
              <a:ext uri="{FF2B5EF4-FFF2-40B4-BE49-F238E27FC236}">
                <a16:creationId xmlns:a16="http://schemas.microsoft.com/office/drawing/2014/main" id="{E5FAB40E-E120-AA46-B7E8-BBF6F6EED5E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026475" y="931118"/>
            <a:ext cx="3175" cy="39211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321" name="Line 311">
            <a:extLst>
              <a:ext uri="{FF2B5EF4-FFF2-40B4-BE49-F238E27FC236}">
                <a16:creationId xmlns:a16="http://schemas.microsoft.com/office/drawing/2014/main" id="{E5F5E7D9-69FB-0742-A9FF-DDE3722A0BF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238931" y="927943"/>
            <a:ext cx="2409" cy="869676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/>
            <a:tailEnd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381" name="AutoShape 308">
            <a:extLst>
              <a:ext uri="{FF2B5EF4-FFF2-40B4-BE49-F238E27FC236}">
                <a16:creationId xmlns:a16="http://schemas.microsoft.com/office/drawing/2014/main" id="{20569268-1388-1E46-8623-DD36F256DA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758" y="560310"/>
            <a:ext cx="547688" cy="333375"/>
          </a:xfrm>
          <a:prstGeom prst="hexagon">
            <a:avLst>
              <a:gd name="adj" fmla="val 44922"/>
              <a:gd name="vf" fmla="val 115470"/>
            </a:avLst>
          </a:prstGeom>
          <a:solidFill>
            <a:srgbClr val="FAB4CE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  <a:extLst/>
        </p:spPr>
        <p:txBody>
          <a:bodyPr wrap="none" anchor="ctr"/>
          <a:lstStyle/>
          <a:p>
            <a:pPr algn="ctr">
              <a:defRPr/>
            </a:pPr>
            <a:r>
              <a:rPr lang="en-US" sz="700" i="1" dirty="0">
                <a:cs typeface="+mn-cs"/>
              </a:rPr>
              <a:t>rt</a:t>
            </a:r>
            <a:r>
              <a:rPr lang="en-US" sz="700" dirty="0">
                <a:cs typeface="+mn-cs"/>
              </a:rPr>
              <a:t>TA-M2</a:t>
            </a:r>
          </a:p>
          <a:p>
            <a:pPr algn="ctr">
              <a:defRPr/>
            </a:pPr>
            <a:r>
              <a:rPr lang="en-US" sz="700" dirty="0">
                <a:cs typeface="+mn-cs"/>
              </a:rPr>
              <a:t>Activator</a:t>
            </a:r>
          </a:p>
        </p:txBody>
      </p:sp>
      <p:grpSp>
        <p:nvGrpSpPr>
          <p:cNvPr id="66" name="Group 65">
            <a:extLst>
              <a:ext uri="{FF2B5EF4-FFF2-40B4-BE49-F238E27FC236}">
                <a16:creationId xmlns:a16="http://schemas.microsoft.com/office/drawing/2014/main" id="{D5CB68A6-3D54-EE41-88B5-0A1E21B1CDC9}"/>
              </a:ext>
            </a:extLst>
          </p:cNvPr>
          <p:cNvGrpSpPr/>
          <p:nvPr/>
        </p:nvGrpSpPr>
        <p:grpSpPr>
          <a:xfrm>
            <a:off x="1239078" y="1942168"/>
            <a:ext cx="2088822" cy="321088"/>
            <a:chOff x="2516690" y="793129"/>
            <a:chExt cx="2088822" cy="321088"/>
          </a:xfrm>
        </p:grpSpPr>
        <p:sp>
          <p:nvSpPr>
            <p:cNvPr id="67" name="Line 262">
              <a:extLst>
                <a:ext uri="{FF2B5EF4-FFF2-40B4-BE49-F238E27FC236}">
                  <a16:creationId xmlns:a16="http://schemas.microsoft.com/office/drawing/2014/main" id="{58D55953-C8A1-7845-983D-1194E842DC2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6690" y="1022896"/>
              <a:ext cx="9144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68" name="Group 67">
              <a:extLst>
                <a:ext uri="{FF2B5EF4-FFF2-40B4-BE49-F238E27FC236}">
                  <a16:creationId xmlns:a16="http://schemas.microsoft.com/office/drawing/2014/main" id="{063ECBB5-4F3C-F64E-B2EB-0262DAFB920F}"/>
                </a:ext>
              </a:extLst>
            </p:cNvPr>
            <p:cNvGrpSpPr/>
            <p:nvPr/>
          </p:nvGrpSpPr>
          <p:grpSpPr>
            <a:xfrm>
              <a:off x="2679631" y="793129"/>
              <a:ext cx="1925881" cy="321088"/>
              <a:chOff x="2998216" y="602083"/>
              <a:chExt cx="1925881" cy="321088"/>
            </a:xfrm>
          </p:grpSpPr>
          <p:sp>
            <p:nvSpPr>
              <p:cNvPr id="77" name="Rectangle 263">
                <a:extLst>
                  <a:ext uri="{FF2B5EF4-FFF2-40B4-BE49-F238E27FC236}">
                    <a16:creationId xmlns:a16="http://schemas.microsoft.com/office/drawing/2014/main" id="{84C85534-B414-8B44-BB38-F85C29D8D05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71385" y="748087"/>
                <a:ext cx="703262" cy="169862"/>
              </a:xfrm>
              <a:prstGeom prst="rect">
                <a:avLst/>
              </a:prstGeom>
              <a:solidFill>
                <a:srgbClr val="CEFD8B"/>
              </a:solidFill>
              <a:ln w="12700" cmpd="sng">
                <a:solidFill>
                  <a:schemeClr val="tx1"/>
                </a:solidFill>
                <a:miter lim="800000"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dirty="0">
                    <a:cs typeface="+mn-cs"/>
                  </a:rPr>
                  <a:t>Target gene</a:t>
                </a:r>
              </a:p>
            </p:txBody>
          </p:sp>
          <p:grpSp>
            <p:nvGrpSpPr>
              <p:cNvPr id="78" name="Group 77">
                <a:extLst>
                  <a:ext uri="{FF2B5EF4-FFF2-40B4-BE49-F238E27FC236}">
                    <a16:creationId xmlns:a16="http://schemas.microsoft.com/office/drawing/2014/main" id="{6BC210D6-9C18-A646-BBCB-7FA23133A722}"/>
                  </a:ext>
                </a:extLst>
              </p:cNvPr>
              <p:cNvGrpSpPr/>
              <p:nvPr/>
            </p:nvGrpSpPr>
            <p:grpSpPr>
              <a:xfrm>
                <a:off x="3103344" y="603250"/>
                <a:ext cx="92075" cy="228600"/>
                <a:chOff x="3025556" y="603250"/>
                <a:chExt cx="92075" cy="228600"/>
              </a:xfrm>
            </p:grpSpPr>
            <p:sp>
              <p:nvSpPr>
                <p:cNvPr id="85" name="Rectangle 84">
                  <a:extLst>
                    <a:ext uri="{FF2B5EF4-FFF2-40B4-BE49-F238E27FC236}">
                      <a16:creationId xmlns:a16="http://schemas.microsoft.com/office/drawing/2014/main" id="{0741D124-7A20-A149-9AB7-413AF653642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25556" y="603250"/>
                  <a:ext cx="92075" cy="128587"/>
                </a:xfrm>
                <a:prstGeom prst="rect">
                  <a:avLst/>
                </a:prstGeom>
                <a:solidFill>
                  <a:srgbClr val="FAB4CE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/>
              </p:spPr>
              <p:txBody>
                <a:bodyPr wrap="none" anchor="ctr"/>
                <a:lstStyle/>
                <a:p>
                  <a:pPr algn="ctr">
                    <a:defRPr/>
                  </a:pPr>
                  <a:r>
                    <a:rPr lang="en-US" sz="800" dirty="0">
                      <a:cs typeface="+mn-cs"/>
                    </a:rPr>
                    <a:t>T</a:t>
                  </a:r>
                </a:p>
              </p:txBody>
            </p:sp>
            <p:sp>
              <p:nvSpPr>
                <p:cNvPr id="86" name="Line 265">
                  <a:extLst>
                    <a:ext uri="{FF2B5EF4-FFF2-40B4-BE49-F238E27FC236}">
                      <a16:creationId xmlns:a16="http://schemas.microsoft.com/office/drawing/2014/main" id="{10C66807-C0D8-B54D-9395-C4FA01A114E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025556" y="733425"/>
                  <a:ext cx="47625" cy="984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87" name="Line 266">
                  <a:extLst>
                    <a:ext uri="{FF2B5EF4-FFF2-40B4-BE49-F238E27FC236}">
                      <a16:creationId xmlns:a16="http://schemas.microsoft.com/office/drawing/2014/main" id="{B419CAE8-847F-8B43-BC46-A4091523BD6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073181" y="730250"/>
                  <a:ext cx="44450" cy="10160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sp>
            <p:nvSpPr>
              <p:cNvPr id="79" name="Line 262">
                <a:extLst>
                  <a:ext uri="{FF2B5EF4-FFF2-40B4-BE49-F238E27FC236}">
                    <a16:creationId xmlns:a16="http://schemas.microsoft.com/office/drawing/2014/main" id="{5BB57DFC-A8F6-4C48-A687-A55F3D53C3B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369885" y="833465"/>
                <a:ext cx="554212" cy="200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80" name="Rectangle 263">
                <a:extLst>
                  <a:ext uri="{FF2B5EF4-FFF2-40B4-BE49-F238E27FC236}">
                    <a16:creationId xmlns:a16="http://schemas.microsoft.com/office/drawing/2014/main" id="{DFCAF13D-EC2A-864A-95C4-C023FB808A7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1208" y="753309"/>
                <a:ext cx="194132" cy="169862"/>
              </a:xfrm>
              <a:prstGeom prst="rect">
                <a:avLst/>
              </a:prstGeom>
              <a:solidFill>
                <a:srgbClr val="CEFD8B"/>
              </a:solidFill>
              <a:ln w="12700" cmpd="sng">
                <a:solidFill>
                  <a:schemeClr val="tx1"/>
                </a:solidFill>
                <a:miter lim="800000"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 algn="ctr">
                  <a:defRPr/>
                </a:pPr>
                <a:endParaRPr lang="en-US" dirty="0">
                  <a:cs typeface="+mn-cs"/>
                </a:endParaRPr>
              </a:p>
            </p:txBody>
          </p:sp>
          <p:grpSp>
            <p:nvGrpSpPr>
              <p:cNvPr id="81" name="Group 80">
                <a:extLst>
                  <a:ext uri="{FF2B5EF4-FFF2-40B4-BE49-F238E27FC236}">
                    <a16:creationId xmlns:a16="http://schemas.microsoft.com/office/drawing/2014/main" id="{2146997C-8575-704D-B766-1166A57E2986}"/>
                  </a:ext>
                </a:extLst>
              </p:cNvPr>
              <p:cNvGrpSpPr/>
              <p:nvPr/>
            </p:nvGrpSpPr>
            <p:grpSpPr>
              <a:xfrm>
                <a:off x="2998216" y="602083"/>
                <a:ext cx="92075" cy="228600"/>
                <a:chOff x="3030537" y="603250"/>
                <a:chExt cx="92075" cy="228600"/>
              </a:xfrm>
            </p:grpSpPr>
            <p:sp>
              <p:nvSpPr>
                <p:cNvPr id="82" name="Rectangle 264">
                  <a:extLst>
                    <a:ext uri="{FF2B5EF4-FFF2-40B4-BE49-F238E27FC236}">
                      <a16:creationId xmlns:a16="http://schemas.microsoft.com/office/drawing/2014/main" id="{188CBF40-0045-2041-82AA-8090578C085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30537" y="603250"/>
                  <a:ext cx="92075" cy="128587"/>
                </a:xfrm>
                <a:prstGeom prst="rect">
                  <a:avLst/>
                </a:prstGeom>
                <a:solidFill>
                  <a:srgbClr val="FAB4CE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/>
              </p:spPr>
              <p:txBody>
                <a:bodyPr wrap="none" anchor="ctr"/>
                <a:lstStyle/>
                <a:p>
                  <a:pPr algn="ctr">
                    <a:defRPr/>
                  </a:pPr>
                  <a:r>
                    <a:rPr lang="en-US" sz="800" dirty="0">
                      <a:cs typeface="+mn-cs"/>
                    </a:rPr>
                    <a:t>T</a:t>
                  </a:r>
                </a:p>
              </p:txBody>
            </p:sp>
            <p:sp>
              <p:nvSpPr>
                <p:cNvPr id="83" name="Line 265">
                  <a:extLst>
                    <a:ext uri="{FF2B5EF4-FFF2-40B4-BE49-F238E27FC236}">
                      <a16:creationId xmlns:a16="http://schemas.microsoft.com/office/drawing/2014/main" id="{AACB1EAB-ED2D-FA49-BFEA-8003F76DCCC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030537" y="733425"/>
                  <a:ext cx="47625" cy="984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84" name="Line 266">
                  <a:extLst>
                    <a:ext uri="{FF2B5EF4-FFF2-40B4-BE49-F238E27FC236}">
                      <a16:creationId xmlns:a16="http://schemas.microsoft.com/office/drawing/2014/main" id="{5A165B16-3524-6E43-B9CE-21FD447CE70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078162" y="730250"/>
                  <a:ext cx="44450" cy="10160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</p:grpSp>
        <p:grpSp>
          <p:nvGrpSpPr>
            <p:cNvPr id="69" name="Group 68">
              <a:extLst>
                <a:ext uri="{FF2B5EF4-FFF2-40B4-BE49-F238E27FC236}">
                  <a16:creationId xmlns:a16="http://schemas.microsoft.com/office/drawing/2014/main" id="{7EAD7FFC-B214-A44D-AD9F-D20FB0F4E9A5}"/>
                </a:ext>
              </a:extLst>
            </p:cNvPr>
            <p:cNvGrpSpPr/>
            <p:nvPr/>
          </p:nvGrpSpPr>
          <p:grpSpPr>
            <a:xfrm>
              <a:off x="2573470" y="794925"/>
              <a:ext cx="92075" cy="228600"/>
              <a:chOff x="2832031" y="945529"/>
              <a:chExt cx="92075" cy="228600"/>
            </a:xfrm>
          </p:grpSpPr>
          <p:sp>
            <p:nvSpPr>
              <p:cNvPr id="74" name="Rectangle 264">
                <a:extLst>
                  <a:ext uri="{FF2B5EF4-FFF2-40B4-BE49-F238E27FC236}">
                    <a16:creationId xmlns:a16="http://schemas.microsoft.com/office/drawing/2014/main" id="{F833AFA3-2129-1B4A-A296-F75D484B787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32031" y="945529"/>
                <a:ext cx="92075" cy="128587"/>
              </a:xfrm>
              <a:prstGeom prst="rect">
                <a:avLst/>
              </a:prstGeom>
              <a:solidFill>
                <a:srgbClr val="FAB4CE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800" dirty="0">
                    <a:cs typeface="+mn-cs"/>
                  </a:rPr>
                  <a:t>T</a:t>
                </a:r>
              </a:p>
            </p:txBody>
          </p:sp>
          <p:sp>
            <p:nvSpPr>
              <p:cNvPr id="75" name="Line 265">
                <a:extLst>
                  <a:ext uri="{FF2B5EF4-FFF2-40B4-BE49-F238E27FC236}">
                    <a16:creationId xmlns:a16="http://schemas.microsoft.com/office/drawing/2014/main" id="{68D02676-7B51-7546-BA6B-96B94E88B61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32031" y="1075704"/>
                <a:ext cx="47625" cy="9842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76" name="Line 266">
                <a:extLst>
                  <a:ext uri="{FF2B5EF4-FFF2-40B4-BE49-F238E27FC236}">
                    <a16:creationId xmlns:a16="http://schemas.microsoft.com/office/drawing/2014/main" id="{5EC6280E-236A-0846-AA7F-BBF8C83B68F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79656" y="1072529"/>
                <a:ext cx="44450" cy="101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7F687387-8D9A-1E40-8ECE-87D2C5110E3F}"/>
                </a:ext>
              </a:extLst>
            </p:cNvPr>
            <p:cNvGrpSpPr/>
            <p:nvPr/>
          </p:nvGrpSpPr>
          <p:grpSpPr>
            <a:xfrm>
              <a:off x="2890920" y="793943"/>
              <a:ext cx="92075" cy="228600"/>
              <a:chOff x="2832031" y="945529"/>
              <a:chExt cx="92075" cy="228600"/>
            </a:xfrm>
          </p:grpSpPr>
          <p:sp>
            <p:nvSpPr>
              <p:cNvPr id="71" name="Rectangle 264">
                <a:extLst>
                  <a:ext uri="{FF2B5EF4-FFF2-40B4-BE49-F238E27FC236}">
                    <a16:creationId xmlns:a16="http://schemas.microsoft.com/office/drawing/2014/main" id="{CA690178-9956-CD40-BF3C-47930F965A3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32031" y="945529"/>
                <a:ext cx="92075" cy="128587"/>
              </a:xfrm>
              <a:prstGeom prst="rect">
                <a:avLst/>
              </a:prstGeom>
              <a:solidFill>
                <a:srgbClr val="FAB4CE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800" dirty="0">
                    <a:cs typeface="+mn-cs"/>
                  </a:rPr>
                  <a:t>T</a:t>
                </a:r>
              </a:p>
            </p:txBody>
          </p:sp>
          <p:sp>
            <p:nvSpPr>
              <p:cNvPr id="72" name="Line 265">
                <a:extLst>
                  <a:ext uri="{FF2B5EF4-FFF2-40B4-BE49-F238E27FC236}">
                    <a16:creationId xmlns:a16="http://schemas.microsoft.com/office/drawing/2014/main" id="{EB69C671-BD69-3F48-BC98-6020FB88F11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32031" y="1075704"/>
                <a:ext cx="47625" cy="9842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73" name="Line 266">
                <a:extLst>
                  <a:ext uri="{FF2B5EF4-FFF2-40B4-BE49-F238E27FC236}">
                    <a16:creationId xmlns:a16="http://schemas.microsoft.com/office/drawing/2014/main" id="{E017FA66-54DC-CF4F-B5F9-CAFA72D33DB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79656" y="1072529"/>
                <a:ext cx="44450" cy="101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</p:grpSp>
      <p:sp>
        <p:nvSpPr>
          <p:cNvPr id="88" name="TextBox 87">
            <a:extLst>
              <a:ext uri="{FF2B5EF4-FFF2-40B4-BE49-F238E27FC236}">
                <a16:creationId xmlns:a16="http://schemas.microsoft.com/office/drawing/2014/main" id="{AD589F4D-ACBC-524A-891C-6C81D32C801D}"/>
              </a:ext>
            </a:extLst>
          </p:cNvPr>
          <p:cNvSpPr txBox="1"/>
          <p:nvPr/>
        </p:nvSpPr>
        <p:spPr>
          <a:xfrm>
            <a:off x="2127553" y="2268379"/>
            <a:ext cx="58060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Exon 1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552AE8A0-46CC-704D-BB5F-7F2BC737EBDD}"/>
              </a:ext>
            </a:extLst>
          </p:cNvPr>
          <p:cNvSpPr txBox="1"/>
          <p:nvPr/>
        </p:nvSpPr>
        <p:spPr>
          <a:xfrm>
            <a:off x="1273242" y="2268379"/>
            <a:ext cx="71045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Promoter</a:t>
            </a:r>
          </a:p>
        </p:txBody>
      </p:sp>
      <p:sp>
        <p:nvSpPr>
          <p:cNvPr id="90" name="Line 273">
            <a:extLst>
              <a:ext uri="{FF2B5EF4-FFF2-40B4-BE49-F238E27FC236}">
                <a16:creationId xmlns:a16="http://schemas.microsoft.com/office/drawing/2014/main" id="{171AF88B-3EBB-8A40-8074-820BD9E3F108}"/>
              </a:ext>
            </a:extLst>
          </p:cNvPr>
          <p:cNvSpPr>
            <a:spLocks noChangeShapeType="1"/>
          </p:cNvSpPr>
          <p:nvPr/>
        </p:nvSpPr>
        <p:spPr bwMode="auto">
          <a:xfrm>
            <a:off x="2064745" y="1930111"/>
            <a:ext cx="320675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solid"/>
            <a:round/>
            <a:headEnd/>
            <a:tailEnd type="triangle" w="med" len="med"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91" name="Line 274">
            <a:extLst>
              <a:ext uri="{FF2B5EF4-FFF2-40B4-BE49-F238E27FC236}">
                <a16:creationId xmlns:a16="http://schemas.microsoft.com/office/drawing/2014/main" id="{0D758F25-D3BE-6441-A550-5EF78F7AF7D0}"/>
              </a:ext>
            </a:extLst>
          </p:cNvPr>
          <p:cNvSpPr>
            <a:spLocks noChangeShapeType="1"/>
          </p:cNvSpPr>
          <p:nvPr/>
        </p:nvSpPr>
        <p:spPr bwMode="auto">
          <a:xfrm>
            <a:off x="2070108" y="1924258"/>
            <a:ext cx="0" cy="255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47638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Line 309">
            <a:extLst>
              <a:ext uri="{FF2B5EF4-FFF2-40B4-BE49-F238E27FC236}">
                <a16:creationId xmlns:a16="http://schemas.microsoft.com/office/drawing/2014/main" id="{A219EF4A-5DB8-4D48-8D97-C1C9FE4A00B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19609" y="932922"/>
            <a:ext cx="1226064" cy="31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380" name="Rectangle 261">
            <a:extLst>
              <a:ext uri="{FF2B5EF4-FFF2-40B4-BE49-F238E27FC236}">
                <a16:creationId xmlns:a16="http://schemas.microsoft.com/office/drawing/2014/main" id="{5323A7B8-8DA7-8644-87E3-1A21149742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5998" y="1154624"/>
            <a:ext cx="912310" cy="171450"/>
          </a:xfrm>
          <a:prstGeom prst="rect">
            <a:avLst/>
          </a:prstGeom>
          <a:solidFill>
            <a:srgbClr val="FAB4CE"/>
          </a:solidFill>
          <a:ln w="12700" cmpd="sng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r>
              <a:rPr lang="en-US" sz="800" i="1" dirty="0">
                <a:cs typeface="+mn-cs"/>
              </a:rPr>
              <a:t>rt</a:t>
            </a:r>
            <a:r>
              <a:rPr lang="en-US" sz="800" dirty="0">
                <a:cs typeface="+mn-cs"/>
              </a:rPr>
              <a:t>TA-M2 Activator</a:t>
            </a:r>
          </a:p>
        </p:txBody>
      </p:sp>
      <p:sp>
        <p:nvSpPr>
          <p:cNvPr id="317" name="Text Box 289">
            <a:extLst>
              <a:ext uri="{FF2B5EF4-FFF2-40B4-BE49-F238E27FC236}">
                <a16:creationId xmlns:a16="http://schemas.microsoft.com/office/drawing/2014/main" id="{777F639C-1819-D240-9C50-AE62D84725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6223" y="1108922"/>
            <a:ext cx="741362" cy="2444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>
                <a:cs typeface="+mn-cs"/>
              </a:rPr>
              <a:t> Promoter</a:t>
            </a:r>
          </a:p>
        </p:txBody>
      </p:sp>
      <p:sp>
        <p:nvSpPr>
          <p:cNvPr id="37" name="AutoShape 308">
            <a:extLst>
              <a:ext uri="{FF2B5EF4-FFF2-40B4-BE49-F238E27FC236}">
                <a16:creationId xmlns:a16="http://schemas.microsoft.com/office/drawing/2014/main" id="{97C3B19D-B18A-3442-836F-E56F73A669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758" y="560310"/>
            <a:ext cx="547688" cy="333375"/>
          </a:xfrm>
          <a:prstGeom prst="hexagon">
            <a:avLst>
              <a:gd name="adj" fmla="val 44922"/>
              <a:gd name="vf" fmla="val 115470"/>
            </a:avLst>
          </a:prstGeom>
          <a:solidFill>
            <a:srgbClr val="FAB4CE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  <a:extLst/>
        </p:spPr>
        <p:txBody>
          <a:bodyPr wrap="none" anchor="ctr"/>
          <a:lstStyle/>
          <a:p>
            <a:pPr algn="ctr">
              <a:defRPr/>
            </a:pPr>
            <a:r>
              <a:rPr lang="en-US" sz="700" i="1" dirty="0">
                <a:cs typeface="+mn-cs"/>
              </a:rPr>
              <a:t>rt</a:t>
            </a:r>
            <a:r>
              <a:rPr lang="en-US" sz="700" dirty="0">
                <a:cs typeface="+mn-cs"/>
              </a:rPr>
              <a:t>TA-M2</a:t>
            </a:r>
          </a:p>
          <a:p>
            <a:pPr algn="ctr">
              <a:defRPr/>
            </a:pPr>
            <a:r>
              <a:rPr lang="en-US" sz="700" dirty="0">
                <a:cs typeface="+mn-cs"/>
              </a:rPr>
              <a:t>Activator</a:t>
            </a:r>
          </a:p>
        </p:txBody>
      </p:sp>
      <p:sp>
        <p:nvSpPr>
          <p:cNvPr id="318" name="Line 291">
            <a:extLst>
              <a:ext uri="{FF2B5EF4-FFF2-40B4-BE49-F238E27FC236}">
                <a16:creationId xmlns:a16="http://schemas.microsoft.com/office/drawing/2014/main" id="{74DC9429-3C60-7B44-9955-312862717D25}"/>
              </a:ext>
            </a:extLst>
          </p:cNvPr>
          <p:cNvSpPr>
            <a:spLocks noChangeShapeType="1"/>
          </p:cNvSpPr>
          <p:nvPr/>
        </p:nvSpPr>
        <p:spPr bwMode="auto">
          <a:xfrm>
            <a:off x="261298" y="1315294"/>
            <a:ext cx="774700" cy="1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320" name="Line 310">
            <a:extLst>
              <a:ext uri="{FF2B5EF4-FFF2-40B4-BE49-F238E27FC236}">
                <a16:creationId xmlns:a16="http://schemas.microsoft.com/office/drawing/2014/main" id="{E5FAB40E-E120-AA46-B7E8-BBF6F6EED5E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026475" y="931118"/>
            <a:ext cx="3175" cy="39211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321" name="Line 311">
            <a:extLst>
              <a:ext uri="{FF2B5EF4-FFF2-40B4-BE49-F238E27FC236}">
                <a16:creationId xmlns:a16="http://schemas.microsoft.com/office/drawing/2014/main" id="{E5F5E7D9-69FB-0742-A9FF-DDE3722A0BF3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238931" y="927943"/>
            <a:ext cx="2409" cy="869676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/>
            <a:tailEnd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383" name="Oval 353">
            <a:extLst>
              <a:ext uri="{FF2B5EF4-FFF2-40B4-BE49-F238E27FC236}">
                <a16:creationId xmlns:a16="http://schemas.microsoft.com/office/drawing/2014/main" id="{E82948DF-7EB8-F64F-AD28-41F82C2615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70781" y="441427"/>
            <a:ext cx="393700" cy="246063"/>
          </a:xfrm>
          <a:prstGeom prst="ellipse">
            <a:avLst/>
          </a:prstGeom>
          <a:solidFill>
            <a:srgbClr val="67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900" dirty="0"/>
              <a:t>Dox</a:t>
            </a:r>
          </a:p>
        </p:txBody>
      </p:sp>
      <p:sp>
        <p:nvSpPr>
          <p:cNvPr id="385" name="TextBox 384">
            <a:extLst>
              <a:ext uri="{FF2B5EF4-FFF2-40B4-BE49-F238E27FC236}">
                <a16:creationId xmlns:a16="http://schemas.microsoft.com/office/drawing/2014/main" id="{14EDFF6A-B117-074A-8060-06703E2EF74C}"/>
              </a:ext>
            </a:extLst>
          </p:cNvPr>
          <p:cNvSpPr txBox="1"/>
          <p:nvPr/>
        </p:nvSpPr>
        <p:spPr>
          <a:xfrm>
            <a:off x="1261460" y="685800"/>
            <a:ext cx="73770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Activation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CA7237BE-AA0F-6B43-82AF-2B2583673D1D}"/>
              </a:ext>
            </a:extLst>
          </p:cNvPr>
          <p:cNvGrpSpPr/>
          <p:nvPr/>
        </p:nvGrpSpPr>
        <p:grpSpPr>
          <a:xfrm>
            <a:off x="1999162" y="1890485"/>
            <a:ext cx="420107" cy="274320"/>
            <a:chOff x="1999162" y="1894959"/>
            <a:chExt cx="420107" cy="274320"/>
          </a:xfrm>
        </p:grpSpPr>
        <p:sp>
          <p:nvSpPr>
            <p:cNvPr id="254" name="Line 273">
              <a:extLst>
                <a:ext uri="{FF2B5EF4-FFF2-40B4-BE49-F238E27FC236}">
                  <a16:creationId xmlns:a16="http://schemas.microsoft.com/office/drawing/2014/main" id="{8669459F-2CFA-8644-9C5D-E17C2F6EF19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99162" y="1926001"/>
              <a:ext cx="420107" cy="9964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prstDash val="solid"/>
              <a:round/>
              <a:headEnd/>
              <a:tailEnd type="triangle" w="med" len="med"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sp>
          <p:nvSpPr>
            <p:cNvPr id="255" name="Line 274">
              <a:extLst>
                <a:ext uri="{FF2B5EF4-FFF2-40B4-BE49-F238E27FC236}">
                  <a16:creationId xmlns:a16="http://schemas.microsoft.com/office/drawing/2014/main" id="{AE3A0A94-195B-B340-9569-F8CB9870A32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2034394" y="1894959"/>
              <a:ext cx="0" cy="27432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4420F622-CD5A-1845-8CF7-6687C453D81F}"/>
              </a:ext>
            </a:extLst>
          </p:cNvPr>
          <p:cNvGrpSpPr/>
          <p:nvPr/>
        </p:nvGrpSpPr>
        <p:grpSpPr>
          <a:xfrm>
            <a:off x="1239078" y="1942168"/>
            <a:ext cx="2088822" cy="321088"/>
            <a:chOff x="2516690" y="793129"/>
            <a:chExt cx="2088822" cy="321088"/>
          </a:xfrm>
        </p:grpSpPr>
        <p:sp>
          <p:nvSpPr>
            <p:cNvPr id="39" name="Line 262">
              <a:extLst>
                <a:ext uri="{FF2B5EF4-FFF2-40B4-BE49-F238E27FC236}">
                  <a16:creationId xmlns:a16="http://schemas.microsoft.com/office/drawing/2014/main" id="{6191BF1A-9732-7440-83EB-792F5E68B37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6690" y="1022896"/>
              <a:ext cx="9144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40" name="Group 39">
              <a:extLst>
                <a:ext uri="{FF2B5EF4-FFF2-40B4-BE49-F238E27FC236}">
                  <a16:creationId xmlns:a16="http://schemas.microsoft.com/office/drawing/2014/main" id="{FDF46916-137F-D04B-B259-A694ABB1E8B5}"/>
                </a:ext>
              </a:extLst>
            </p:cNvPr>
            <p:cNvGrpSpPr/>
            <p:nvPr/>
          </p:nvGrpSpPr>
          <p:grpSpPr>
            <a:xfrm>
              <a:off x="2679631" y="793129"/>
              <a:ext cx="1925881" cy="321088"/>
              <a:chOff x="2998216" y="602083"/>
              <a:chExt cx="1925881" cy="321088"/>
            </a:xfrm>
          </p:grpSpPr>
          <p:sp>
            <p:nvSpPr>
              <p:cNvPr id="49" name="Rectangle 263">
                <a:extLst>
                  <a:ext uri="{FF2B5EF4-FFF2-40B4-BE49-F238E27FC236}">
                    <a16:creationId xmlns:a16="http://schemas.microsoft.com/office/drawing/2014/main" id="{E5F323BF-057A-E641-9915-D15753F6B02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71385" y="748087"/>
                <a:ext cx="703262" cy="169862"/>
              </a:xfrm>
              <a:prstGeom prst="rect">
                <a:avLst/>
              </a:prstGeom>
              <a:solidFill>
                <a:srgbClr val="CEFD8B"/>
              </a:solidFill>
              <a:ln w="12700" cmpd="sng">
                <a:solidFill>
                  <a:schemeClr val="tx1"/>
                </a:solidFill>
                <a:miter lim="800000"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dirty="0">
                    <a:cs typeface="+mn-cs"/>
                  </a:rPr>
                  <a:t>Target gene</a:t>
                </a:r>
              </a:p>
            </p:txBody>
          </p:sp>
          <p:grpSp>
            <p:nvGrpSpPr>
              <p:cNvPr id="50" name="Group 49">
                <a:extLst>
                  <a:ext uri="{FF2B5EF4-FFF2-40B4-BE49-F238E27FC236}">
                    <a16:creationId xmlns:a16="http://schemas.microsoft.com/office/drawing/2014/main" id="{8BEE2E90-272F-8B48-8C73-CA856EF1CB39}"/>
                  </a:ext>
                </a:extLst>
              </p:cNvPr>
              <p:cNvGrpSpPr/>
              <p:nvPr/>
            </p:nvGrpSpPr>
            <p:grpSpPr>
              <a:xfrm>
                <a:off x="3103344" y="603250"/>
                <a:ext cx="92075" cy="228600"/>
                <a:chOff x="3025556" y="603250"/>
                <a:chExt cx="92075" cy="228600"/>
              </a:xfrm>
            </p:grpSpPr>
            <p:sp>
              <p:nvSpPr>
                <p:cNvPr id="57" name="Rectangle 56">
                  <a:extLst>
                    <a:ext uri="{FF2B5EF4-FFF2-40B4-BE49-F238E27FC236}">
                      <a16:creationId xmlns:a16="http://schemas.microsoft.com/office/drawing/2014/main" id="{2E0E1764-647B-1241-A0AC-D2BC27B7498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25556" y="603250"/>
                  <a:ext cx="92075" cy="128587"/>
                </a:xfrm>
                <a:prstGeom prst="rect">
                  <a:avLst/>
                </a:prstGeom>
                <a:solidFill>
                  <a:srgbClr val="FAB4CE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/>
              </p:spPr>
              <p:txBody>
                <a:bodyPr wrap="none" anchor="ctr"/>
                <a:lstStyle/>
                <a:p>
                  <a:pPr algn="ctr">
                    <a:defRPr/>
                  </a:pPr>
                  <a:r>
                    <a:rPr lang="en-US" sz="800" dirty="0">
                      <a:cs typeface="+mn-cs"/>
                    </a:rPr>
                    <a:t>T</a:t>
                  </a:r>
                </a:p>
              </p:txBody>
            </p:sp>
            <p:sp>
              <p:nvSpPr>
                <p:cNvPr id="58" name="Line 265">
                  <a:extLst>
                    <a:ext uri="{FF2B5EF4-FFF2-40B4-BE49-F238E27FC236}">
                      <a16:creationId xmlns:a16="http://schemas.microsoft.com/office/drawing/2014/main" id="{731CC99A-5308-E246-9BAE-F44A55906BE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025556" y="733425"/>
                  <a:ext cx="47625" cy="984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59" name="Line 266">
                  <a:extLst>
                    <a:ext uri="{FF2B5EF4-FFF2-40B4-BE49-F238E27FC236}">
                      <a16:creationId xmlns:a16="http://schemas.microsoft.com/office/drawing/2014/main" id="{D88FD7D4-41A4-4B4A-9D16-A6F869763C3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073181" y="730250"/>
                  <a:ext cx="44450" cy="10160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sp>
            <p:nvSpPr>
              <p:cNvPr id="51" name="Line 262">
                <a:extLst>
                  <a:ext uri="{FF2B5EF4-FFF2-40B4-BE49-F238E27FC236}">
                    <a16:creationId xmlns:a16="http://schemas.microsoft.com/office/drawing/2014/main" id="{466F6674-D3DA-2F48-B41B-776F4E89E4A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369885" y="833465"/>
                <a:ext cx="554212" cy="200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52" name="Rectangle 263">
                <a:extLst>
                  <a:ext uri="{FF2B5EF4-FFF2-40B4-BE49-F238E27FC236}">
                    <a16:creationId xmlns:a16="http://schemas.microsoft.com/office/drawing/2014/main" id="{41D3F81F-B361-ED4C-93C6-66CAE6C1B62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1208" y="753309"/>
                <a:ext cx="194132" cy="169862"/>
              </a:xfrm>
              <a:prstGeom prst="rect">
                <a:avLst/>
              </a:prstGeom>
              <a:solidFill>
                <a:srgbClr val="CEFD8B"/>
              </a:solidFill>
              <a:ln w="12700" cmpd="sng">
                <a:solidFill>
                  <a:schemeClr val="tx1"/>
                </a:solidFill>
                <a:miter lim="800000"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 algn="ctr">
                  <a:defRPr/>
                </a:pPr>
                <a:endParaRPr lang="en-US" dirty="0">
                  <a:cs typeface="+mn-cs"/>
                </a:endParaRPr>
              </a:p>
            </p:txBody>
          </p:sp>
          <p:grpSp>
            <p:nvGrpSpPr>
              <p:cNvPr id="53" name="Group 52">
                <a:extLst>
                  <a:ext uri="{FF2B5EF4-FFF2-40B4-BE49-F238E27FC236}">
                    <a16:creationId xmlns:a16="http://schemas.microsoft.com/office/drawing/2014/main" id="{713129A6-4D19-B94E-BD57-6E10E7381001}"/>
                  </a:ext>
                </a:extLst>
              </p:cNvPr>
              <p:cNvGrpSpPr/>
              <p:nvPr/>
            </p:nvGrpSpPr>
            <p:grpSpPr>
              <a:xfrm>
                <a:off x="2998216" y="602083"/>
                <a:ext cx="92075" cy="228600"/>
                <a:chOff x="3030537" y="603250"/>
                <a:chExt cx="92075" cy="228600"/>
              </a:xfrm>
            </p:grpSpPr>
            <p:sp>
              <p:nvSpPr>
                <p:cNvPr id="54" name="Rectangle 264">
                  <a:extLst>
                    <a:ext uri="{FF2B5EF4-FFF2-40B4-BE49-F238E27FC236}">
                      <a16:creationId xmlns:a16="http://schemas.microsoft.com/office/drawing/2014/main" id="{D0E1C75B-1940-E04A-9AA9-CB75B83031B8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30537" y="603250"/>
                  <a:ext cx="92075" cy="128587"/>
                </a:xfrm>
                <a:prstGeom prst="rect">
                  <a:avLst/>
                </a:prstGeom>
                <a:solidFill>
                  <a:srgbClr val="FAB4CE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/>
              </p:spPr>
              <p:txBody>
                <a:bodyPr wrap="none" anchor="ctr"/>
                <a:lstStyle/>
                <a:p>
                  <a:pPr algn="ctr">
                    <a:defRPr/>
                  </a:pPr>
                  <a:r>
                    <a:rPr lang="en-US" sz="800" dirty="0">
                      <a:cs typeface="+mn-cs"/>
                    </a:rPr>
                    <a:t>T</a:t>
                  </a:r>
                </a:p>
              </p:txBody>
            </p:sp>
            <p:sp>
              <p:nvSpPr>
                <p:cNvPr id="55" name="Line 265">
                  <a:extLst>
                    <a:ext uri="{FF2B5EF4-FFF2-40B4-BE49-F238E27FC236}">
                      <a16:creationId xmlns:a16="http://schemas.microsoft.com/office/drawing/2014/main" id="{B3547AFB-A9FC-5443-961F-2957E6497CC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030537" y="733425"/>
                  <a:ext cx="47625" cy="984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56" name="Line 266">
                  <a:extLst>
                    <a:ext uri="{FF2B5EF4-FFF2-40B4-BE49-F238E27FC236}">
                      <a16:creationId xmlns:a16="http://schemas.microsoft.com/office/drawing/2014/main" id="{C6E761D2-FEAF-944F-B1CF-1CDF8939FA9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078162" y="730250"/>
                  <a:ext cx="44450" cy="10160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</p:grpSp>
        <p:grpSp>
          <p:nvGrpSpPr>
            <p:cNvPr id="41" name="Group 40">
              <a:extLst>
                <a:ext uri="{FF2B5EF4-FFF2-40B4-BE49-F238E27FC236}">
                  <a16:creationId xmlns:a16="http://schemas.microsoft.com/office/drawing/2014/main" id="{DB6C9E6B-B055-2849-B5D2-880C595B5D54}"/>
                </a:ext>
              </a:extLst>
            </p:cNvPr>
            <p:cNvGrpSpPr/>
            <p:nvPr/>
          </p:nvGrpSpPr>
          <p:grpSpPr>
            <a:xfrm>
              <a:off x="2573470" y="794925"/>
              <a:ext cx="92075" cy="228600"/>
              <a:chOff x="2832031" y="945529"/>
              <a:chExt cx="92075" cy="228600"/>
            </a:xfrm>
          </p:grpSpPr>
          <p:sp>
            <p:nvSpPr>
              <p:cNvPr id="46" name="Rectangle 264">
                <a:extLst>
                  <a:ext uri="{FF2B5EF4-FFF2-40B4-BE49-F238E27FC236}">
                    <a16:creationId xmlns:a16="http://schemas.microsoft.com/office/drawing/2014/main" id="{776ACB3E-1FE2-0345-98F3-F513AAF6BE5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32031" y="945529"/>
                <a:ext cx="92075" cy="128587"/>
              </a:xfrm>
              <a:prstGeom prst="rect">
                <a:avLst/>
              </a:prstGeom>
              <a:solidFill>
                <a:srgbClr val="FAB4CE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800" dirty="0">
                    <a:cs typeface="+mn-cs"/>
                  </a:rPr>
                  <a:t>T</a:t>
                </a:r>
              </a:p>
            </p:txBody>
          </p:sp>
          <p:sp>
            <p:nvSpPr>
              <p:cNvPr id="47" name="Line 265">
                <a:extLst>
                  <a:ext uri="{FF2B5EF4-FFF2-40B4-BE49-F238E27FC236}">
                    <a16:creationId xmlns:a16="http://schemas.microsoft.com/office/drawing/2014/main" id="{0E19AF29-4887-4E40-894E-361FA69031E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32031" y="1075704"/>
                <a:ext cx="47625" cy="9842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8" name="Line 266">
                <a:extLst>
                  <a:ext uri="{FF2B5EF4-FFF2-40B4-BE49-F238E27FC236}">
                    <a16:creationId xmlns:a16="http://schemas.microsoft.com/office/drawing/2014/main" id="{6BCAF9A6-34E9-0646-A0CD-275F6F2B35E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79656" y="1072529"/>
                <a:ext cx="44450" cy="101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F2AA4474-EC58-0B45-B68D-5945B6E79AAC}"/>
                </a:ext>
              </a:extLst>
            </p:cNvPr>
            <p:cNvGrpSpPr/>
            <p:nvPr/>
          </p:nvGrpSpPr>
          <p:grpSpPr>
            <a:xfrm>
              <a:off x="2890920" y="793943"/>
              <a:ext cx="92075" cy="228600"/>
              <a:chOff x="2832031" y="945529"/>
              <a:chExt cx="92075" cy="228600"/>
            </a:xfrm>
          </p:grpSpPr>
          <p:sp>
            <p:nvSpPr>
              <p:cNvPr id="43" name="Rectangle 264">
                <a:extLst>
                  <a:ext uri="{FF2B5EF4-FFF2-40B4-BE49-F238E27FC236}">
                    <a16:creationId xmlns:a16="http://schemas.microsoft.com/office/drawing/2014/main" id="{4DCB618A-8801-994D-BA68-567B9AEE43A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32031" y="945529"/>
                <a:ext cx="92075" cy="128587"/>
              </a:xfrm>
              <a:prstGeom prst="rect">
                <a:avLst/>
              </a:prstGeom>
              <a:solidFill>
                <a:srgbClr val="FAB4CE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800" dirty="0">
                    <a:cs typeface="+mn-cs"/>
                  </a:rPr>
                  <a:t>T</a:t>
                </a:r>
              </a:p>
            </p:txBody>
          </p:sp>
          <p:sp>
            <p:nvSpPr>
              <p:cNvPr id="44" name="Line 265">
                <a:extLst>
                  <a:ext uri="{FF2B5EF4-FFF2-40B4-BE49-F238E27FC236}">
                    <a16:creationId xmlns:a16="http://schemas.microsoft.com/office/drawing/2014/main" id="{5E9B7B27-5AE7-A147-B29C-DA3CE2C40CB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32031" y="1075704"/>
                <a:ext cx="47625" cy="9842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45" name="Line 266">
                <a:extLst>
                  <a:ext uri="{FF2B5EF4-FFF2-40B4-BE49-F238E27FC236}">
                    <a16:creationId xmlns:a16="http://schemas.microsoft.com/office/drawing/2014/main" id="{6F965E3C-A66F-0D4D-A114-565BCAEDC7B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79656" y="1072529"/>
                <a:ext cx="44450" cy="101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</p:grpSp>
      <p:sp>
        <p:nvSpPr>
          <p:cNvPr id="60" name="TextBox 59">
            <a:extLst>
              <a:ext uri="{FF2B5EF4-FFF2-40B4-BE49-F238E27FC236}">
                <a16:creationId xmlns:a16="http://schemas.microsoft.com/office/drawing/2014/main" id="{8A5EEED3-99CA-BD4B-B2AC-115A15329A2A}"/>
              </a:ext>
            </a:extLst>
          </p:cNvPr>
          <p:cNvSpPr txBox="1"/>
          <p:nvPr/>
        </p:nvSpPr>
        <p:spPr>
          <a:xfrm>
            <a:off x="2127553" y="2268379"/>
            <a:ext cx="58060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Exon 1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4FCC88ED-FE8F-8D41-9616-631E8A3D1CCB}"/>
              </a:ext>
            </a:extLst>
          </p:cNvPr>
          <p:cNvSpPr txBox="1"/>
          <p:nvPr/>
        </p:nvSpPr>
        <p:spPr>
          <a:xfrm>
            <a:off x="1273242" y="2268379"/>
            <a:ext cx="71045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Promoter</a:t>
            </a:r>
          </a:p>
        </p:txBody>
      </p:sp>
      <p:sp>
        <p:nvSpPr>
          <p:cNvPr id="62" name="Line 273">
            <a:extLst>
              <a:ext uri="{FF2B5EF4-FFF2-40B4-BE49-F238E27FC236}">
                <a16:creationId xmlns:a16="http://schemas.microsoft.com/office/drawing/2014/main" id="{EF67008B-C9EE-FC43-A9BC-142F89A25234}"/>
              </a:ext>
            </a:extLst>
          </p:cNvPr>
          <p:cNvSpPr>
            <a:spLocks noChangeShapeType="1"/>
          </p:cNvSpPr>
          <p:nvPr/>
        </p:nvSpPr>
        <p:spPr bwMode="auto">
          <a:xfrm>
            <a:off x="2064745" y="1930111"/>
            <a:ext cx="320675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solid"/>
            <a:round/>
            <a:headEnd/>
            <a:tailEnd type="triangle" w="med" len="med"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3" name="Line 274">
            <a:extLst>
              <a:ext uri="{FF2B5EF4-FFF2-40B4-BE49-F238E27FC236}">
                <a16:creationId xmlns:a16="http://schemas.microsoft.com/office/drawing/2014/main" id="{865E2211-D30C-5844-9FC3-BE09730A475A}"/>
              </a:ext>
            </a:extLst>
          </p:cNvPr>
          <p:cNvSpPr>
            <a:spLocks noChangeShapeType="1"/>
          </p:cNvSpPr>
          <p:nvPr/>
        </p:nvSpPr>
        <p:spPr bwMode="auto">
          <a:xfrm>
            <a:off x="2070108" y="1924258"/>
            <a:ext cx="0" cy="255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32795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4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81481E-6 -4.72222E-6 C -0.01134 0.04818 -0.02268 0.09853 -0.02615 0.1441 C -0.02986 0.19054 -0.02592 0.23178 -0.02199 0.27605 " pathEditMode="relative" rAng="0" ptsTypes="AAA">
                                      <p:cBhvr>
                                        <p:cTn id="15" dur="3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89" y="13802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Motion origin="layout" path="M -4.81481E-6 0.00044 C -0.01041 0.03169 -0.02083 0.06207 -0.02708 0.10678 C -0.03379 0.15191 -0.03634 0.20877 -0.03819 0.2678 " pathEditMode="relative" rAng="17280000" ptsTypes="AAA">
                                      <p:cBhvr>
                                        <p:cTn id="17" dur="3000" fill="hold"/>
                                        <p:tgtEl>
                                          <p:spTgt spid="3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38" y="1310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83" grpId="1" animBg="1"/>
      <p:bldP spid="383" grpId="3" animBg="1"/>
      <p:bldP spid="383" grpId="4" animBg="1"/>
      <p:bldP spid="38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AutoShape 317">
            <a:extLst>
              <a:ext uri="{FF2B5EF4-FFF2-40B4-BE49-F238E27FC236}">
                <a16:creationId xmlns:a16="http://schemas.microsoft.com/office/drawing/2014/main" id="{E39FF1C7-7506-BF40-A254-69FB6EB02999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3781679" y="1962441"/>
            <a:ext cx="201612" cy="438150"/>
          </a:xfrm>
          <a:prstGeom prst="upDownArrow">
            <a:avLst>
              <a:gd name="adj1" fmla="val 50000"/>
              <a:gd name="adj2" fmla="val 43465"/>
            </a:avLst>
          </a:prstGeom>
          <a:solidFill>
            <a:srgbClr val="CEFD8B"/>
          </a:solidFill>
          <a:ln w="222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381" name="AutoShape 308">
            <a:extLst>
              <a:ext uri="{FF2B5EF4-FFF2-40B4-BE49-F238E27FC236}">
                <a16:creationId xmlns:a16="http://schemas.microsoft.com/office/drawing/2014/main" id="{20569268-1388-1E46-8623-DD36F256DA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90957" y="1577573"/>
            <a:ext cx="547688" cy="333375"/>
          </a:xfrm>
          <a:prstGeom prst="hexagon">
            <a:avLst>
              <a:gd name="adj" fmla="val 44922"/>
              <a:gd name="vf" fmla="val 115470"/>
            </a:avLst>
          </a:prstGeom>
          <a:solidFill>
            <a:srgbClr val="FAB4CE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  <a:extLst/>
        </p:spPr>
        <p:txBody>
          <a:bodyPr wrap="none" anchor="ctr"/>
          <a:lstStyle/>
          <a:p>
            <a:pPr algn="ctr">
              <a:defRPr/>
            </a:pPr>
            <a:r>
              <a:rPr lang="en-US" sz="700" i="1" dirty="0">
                <a:cs typeface="+mn-cs"/>
              </a:rPr>
              <a:t>rt</a:t>
            </a:r>
            <a:r>
              <a:rPr lang="en-US" sz="700" dirty="0">
                <a:cs typeface="+mn-cs"/>
              </a:rPr>
              <a:t>TA-M2</a:t>
            </a:r>
          </a:p>
          <a:p>
            <a:pPr algn="ctr">
              <a:defRPr/>
            </a:pPr>
            <a:r>
              <a:rPr lang="en-US" sz="700" dirty="0">
                <a:cs typeface="+mn-cs"/>
              </a:rPr>
              <a:t>Activator</a:t>
            </a:r>
          </a:p>
        </p:txBody>
      </p:sp>
      <p:sp>
        <p:nvSpPr>
          <p:cNvPr id="383" name="Oval 353">
            <a:extLst>
              <a:ext uri="{FF2B5EF4-FFF2-40B4-BE49-F238E27FC236}">
                <a16:creationId xmlns:a16="http://schemas.microsoft.com/office/drawing/2014/main" id="{E82948DF-7EB8-F64F-AD28-41F82C2615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9297" y="1417700"/>
            <a:ext cx="393700" cy="246063"/>
          </a:xfrm>
          <a:prstGeom prst="ellipse">
            <a:avLst/>
          </a:prstGeom>
          <a:solidFill>
            <a:srgbClr val="67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900" dirty="0"/>
              <a:t>Dox</a:t>
            </a:r>
          </a:p>
        </p:txBody>
      </p:sp>
      <p:grpSp>
        <p:nvGrpSpPr>
          <p:cNvPr id="209" name="Group 208">
            <a:extLst>
              <a:ext uri="{FF2B5EF4-FFF2-40B4-BE49-F238E27FC236}">
                <a16:creationId xmlns:a16="http://schemas.microsoft.com/office/drawing/2014/main" id="{D00E927A-ADC4-734C-B67A-348ECBD13270}"/>
              </a:ext>
            </a:extLst>
          </p:cNvPr>
          <p:cNvGrpSpPr/>
          <p:nvPr/>
        </p:nvGrpSpPr>
        <p:grpSpPr>
          <a:xfrm>
            <a:off x="4388947" y="1929724"/>
            <a:ext cx="2088822" cy="337357"/>
            <a:chOff x="2516690" y="776860"/>
            <a:chExt cx="2088822" cy="337357"/>
          </a:xfrm>
        </p:grpSpPr>
        <p:sp>
          <p:nvSpPr>
            <p:cNvPr id="210" name="Line 262">
              <a:extLst>
                <a:ext uri="{FF2B5EF4-FFF2-40B4-BE49-F238E27FC236}">
                  <a16:creationId xmlns:a16="http://schemas.microsoft.com/office/drawing/2014/main" id="{B4BB2884-1ED9-A34E-83D9-2EE0D782B4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6690" y="1022896"/>
              <a:ext cx="9144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211" name="Group 210">
              <a:extLst>
                <a:ext uri="{FF2B5EF4-FFF2-40B4-BE49-F238E27FC236}">
                  <a16:creationId xmlns:a16="http://schemas.microsoft.com/office/drawing/2014/main" id="{7CC128DA-3909-2D45-AFB7-BE20B7FDFEB6}"/>
                </a:ext>
              </a:extLst>
            </p:cNvPr>
            <p:cNvGrpSpPr/>
            <p:nvPr/>
          </p:nvGrpSpPr>
          <p:grpSpPr>
            <a:xfrm>
              <a:off x="2679631" y="776860"/>
              <a:ext cx="1925881" cy="337357"/>
              <a:chOff x="2998216" y="585814"/>
              <a:chExt cx="1925881" cy="337357"/>
            </a:xfrm>
          </p:grpSpPr>
          <p:sp>
            <p:nvSpPr>
              <p:cNvPr id="220" name="Rectangle 263">
                <a:extLst>
                  <a:ext uri="{FF2B5EF4-FFF2-40B4-BE49-F238E27FC236}">
                    <a16:creationId xmlns:a16="http://schemas.microsoft.com/office/drawing/2014/main" id="{F9C35D92-A27A-6341-BB11-5E3BBB11AF4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71385" y="748087"/>
                <a:ext cx="703262" cy="169862"/>
              </a:xfrm>
              <a:prstGeom prst="rect">
                <a:avLst/>
              </a:prstGeom>
              <a:solidFill>
                <a:srgbClr val="CEFD8B"/>
              </a:solidFill>
              <a:ln w="12700" cmpd="sng">
                <a:solidFill>
                  <a:schemeClr val="tx1"/>
                </a:solidFill>
                <a:miter lim="800000"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dirty="0">
                    <a:cs typeface="+mn-cs"/>
                  </a:rPr>
                  <a:t>Target gene</a:t>
                </a:r>
              </a:p>
            </p:txBody>
          </p:sp>
          <p:grpSp>
            <p:nvGrpSpPr>
              <p:cNvPr id="221" name="Group 220">
                <a:extLst>
                  <a:ext uri="{FF2B5EF4-FFF2-40B4-BE49-F238E27FC236}">
                    <a16:creationId xmlns:a16="http://schemas.microsoft.com/office/drawing/2014/main" id="{625C4656-B411-0542-AC24-82C643F29669}"/>
                  </a:ext>
                </a:extLst>
              </p:cNvPr>
              <p:cNvGrpSpPr/>
              <p:nvPr/>
            </p:nvGrpSpPr>
            <p:grpSpPr>
              <a:xfrm>
                <a:off x="3103344" y="603250"/>
                <a:ext cx="92075" cy="228600"/>
                <a:chOff x="3025556" y="603250"/>
                <a:chExt cx="92075" cy="228600"/>
              </a:xfrm>
            </p:grpSpPr>
            <p:sp>
              <p:nvSpPr>
                <p:cNvPr id="237" name="Rectangle 264">
                  <a:extLst>
                    <a:ext uri="{FF2B5EF4-FFF2-40B4-BE49-F238E27FC236}">
                      <a16:creationId xmlns:a16="http://schemas.microsoft.com/office/drawing/2014/main" id="{21DFC37B-F947-8247-B39F-3F73366930B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25556" y="603250"/>
                  <a:ext cx="92075" cy="128587"/>
                </a:xfrm>
                <a:prstGeom prst="rect">
                  <a:avLst/>
                </a:prstGeom>
                <a:solidFill>
                  <a:srgbClr val="FAB4CE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/>
              </p:spPr>
              <p:txBody>
                <a:bodyPr wrap="none" anchor="ctr"/>
                <a:lstStyle/>
                <a:p>
                  <a:pPr algn="ctr">
                    <a:defRPr/>
                  </a:pPr>
                  <a:r>
                    <a:rPr lang="en-US" sz="800" dirty="0">
                      <a:cs typeface="+mn-cs"/>
                    </a:rPr>
                    <a:t>T</a:t>
                  </a:r>
                </a:p>
              </p:txBody>
            </p:sp>
            <p:sp>
              <p:nvSpPr>
                <p:cNvPr id="238" name="Line 265">
                  <a:extLst>
                    <a:ext uri="{FF2B5EF4-FFF2-40B4-BE49-F238E27FC236}">
                      <a16:creationId xmlns:a16="http://schemas.microsoft.com/office/drawing/2014/main" id="{2FEBA8B3-960E-4F43-BB75-3E1490910C8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025556" y="733425"/>
                  <a:ext cx="47625" cy="984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239" name="Line 266">
                  <a:extLst>
                    <a:ext uri="{FF2B5EF4-FFF2-40B4-BE49-F238E27FC236}">
                      <a16:creationId xmlns:a16="http://schemas.microsoft.com/office/drawing/2014/main" id="{A019982E-605B-DE4B-B7D5-676F716BC49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073181" y="730250"/>
                  <a:ext cx="44450" cy="10160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sp>
            <p:nvSpPr>
              <p:cNvPr id="223" name="Line 273">
                <a:extLst>
                  <a:ext uri="{FF2B5EF4-FFF2-40B4-BE49-F238E27FC236}">
                    <a16:creationId xmlns:a16="http://schemas.microsoft.com/office/drawing/2014/main" id="{A62003E1-9BDE-8B40-A653-72306A40C56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53005" y="594467"/>
                <a:ext cx="320675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prstDash val="solid"/>
                <a:round/>
                <a:headEnd/>
                <a:tailEnd type="triangle" w="med" len="med"/>
              </a:ln>
              <a:effectLst/>
              <a:ex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225" name="Line 274">
                <a:extLst>
                  <a:ext uri="{FF2B5EF4-FFF2-40B4-BE49-F238E27FC236}">
                    <a16:creationId xmlns:a16="http://schemas.microsoft.com/office/drawing/2014/main" id="{26FF0A32-400A-D244-A100-8A6F26FE871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61637" y="585814"/>
                <a:ext cx="0" cy="25558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226" name="Line 262">
                <a:extLst>
                  <a:ext uri="{FF2B5EF4-FFF2-40B4-BE49-F238E27FC236}">
                    <a16:creationId xmlns:a16="http://schemas.microsoft.com/office/drawing/2014/main" id="{8A08F3AD-A5B5-874D-BF2B-AFD9ADEFEDB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369885" y="833465"/>
                <a:ext cx="554212" cy="200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227" name="Rectangle 263">
                <a:extLst>
                  <a:ext uri="{FF2B5EF4-FFF2-40B4-BE49-F238E27FC236}">
                    <a16:creationId xmlns:a16="http://schemas.microsoft.com/office/drawing/2014/main" id="{04DF4FE2-4636-9B4A-99E6-916BAB824FC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1208" y="753309"/>
                <a:ext cx="194132" cy="169862"/>
              </a:xfrm>
              <a:prstGeom prst="rect">
                <a:avLst/>
              </a:prstGeom>
              <a:solidFill>
                <a:srgbClr val="CEFD8B"/>
              </a:solidFill>
              <a:ln w="12700" cmpd="sng">
                <a:solidFill>
                  <a:schemeClr val="tx1"/>
                </a:solidFill>
                <a:miter lim="800000"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 algn="ctr">
                  <a:defRPr/>
                </a:pPr>
                <a:endParaRPr lang="en-US" dirty="0">
                  <a:cs typeface="+mn-cs"/>
                </a:endParaRPr>
              </a:p>
            </p:txBody>
          </p:sp>
          <p:grpSp>
            <p:nvGrpSpPr>
              <p:cNvPr id="228" name="Group 227">
                <a:extLst>
                  <a:ext uri="{FF2B5EF4-FFF2-40B4-BE49-F238E27FC236}">
                    <a16:creationId xmlns:a16="http://schemas.microsoft.com/office/drawing/2014/main" id="{72C37A60-F59C-2148-BD68-44C1E6E6C412}"/>
                  </a:ext>
                </a:extLst>
              </p:cNvPr>
              <p:cNvGrpSpPr/>
              <p:nvPr/>
            </p:nvGrpSpPr>
            <p:grpSpPr>
              <a:xfrm>
                <a:off x="2998216" y="602083"/>
                <a:ext cx="92075" cy="228600"/>
                <a:chOff x="3030537" y="603250"/>
                <a:chExt cx="92075" cy="228600"/>
              </a:xfrm>
            </p:grpSpPr>
            <p:sp>
              <p:nvSpPr>
                <p:cNvPr id="231" name="Rectangle 264">
                  <a:extLst>
                    <a:ext uri="{FF2B5EF4-FFF2-40B4-BE49-F238E27FC236}">
                      <a16:creationId xmlns:a16="http://schemas.microsoft.com/office/drawing/2014/main" id="{C1E49AE3-A17D-3F45-AA58-62373E9F227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30537" y="603250"/>
                  <a:ext cx="92075" cy="128587"/>
                </a:xfrm>
                <a:prstGeom prst="rect">
                  <a:avLst/>
                </a:prstGeom>
                <a:solidFill>
                  <a:srgbClr val="FAB4CE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/>
              </p:spPr>
              <p:txBody>
                <a:bodyPr wrap="none" anchor="ctr"/>
                <a:lstStyle/>
                <a:p>
                  <a:pPr algn="ctr">
                    <a:defRPr/>
                  </a:pPr>
                  <a:r>
                    <a:rPr lang="en-US" sz="800" dirty="0">
                      <a:cs typeface="+mn-cs"/>
                    </a:rPr>
                    <a:t>T</a:t>
                  </a:r>
                </a:p>
              </p:txBody>
            </p:sp>
            <p:sp>
              <p:nvSpPr>
                <p:cNvPr id="232" name="Line 265">
                  <a:extLst>
                    <a:ext uri="{FF2B5EF4-FFF2-40B4-BE49-F238E27FC236}">
                      <a16:creationId xmlns:a16="http://schemas.microsoft.com/office/drawing/2014/main" id="{E04124C1-297A-AB46-B688-657CDBC813B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030537" y="733425"/>
                  <a:ext cx="47625" cy="984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233" name="Line 266">
                  <a:extLst>
                    <a:ext uri="{FF2B5EF4-FFF2-40B4-BE49-F238E27FC236}">
                      <a16:creationId xmlns:a16="http://schemas.microsoft.com/office/drawing/2014/main" id="{C9AE6F74-5E57-664A-B15F-5C8DD33A9C9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078162" y="730250"/>
                  <a:ext cx="44450" cy="10160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</p:grpSp>
        <p:grpSp>
          <p:nvGrpSpPr>
            <p:cNvPr id="212" name="Group 211">
              <a:extLst>
                <a:ext uri="{FF2B5EF4-FFF2-40B4-BE49-F238E27FC236}">
                  <a16:creationId xmlns:a16="http://schemas.microsoft.com/office/drawing/2014/main" id="{BB8653D8-2AB9-0845-9F6E-13B77D092BA5}"/>
                </a:ext>
              </a:extLst>
            </p:cNvPr>
            <p:cNvGrpSpPr/>
            <p:nvPr/>
          </p:nvGrpSpPr>
          <p:grpSpPr>
            <a:xfrm>
              <a:off x="2573470" y="794925"/>
              <a:ext cx="92075" cy="228600"/>
              <a:chOff x="2832031" y="945529"/>
              <a:chExt cx="92075" cy="228600"/>
            </a:xfrm>
          </p:grpSpPr>
          <p:sp>
            <p:nvSpPr>
              <p:cNvPr id="217" name="Rectangle 264">
                <a:extLst>
                  <a:ext uri="{FF2B5EF4-FFF2-40B4-BE49-F238E27FC236}">
                    <a16:creationId xmlns:a16="http://schemas.microsoft.com/office/drawing/2014/main" id="{66AB56D7-CD3A-824A-AB99-956336BE106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32031" y="945529"/>
                <a:ext cx="92075" cy="128587"/>
              </a:xfrm>
              <a:prstGeom prst="rect">
                <a:avLst/>
              </a:prstGeom>
              <a:solidFill>
                <a:srgbClr val="FAB4CE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800" dirty="0">
                    <a:cs typeface="+mn-cs"/>
                  </a:rPr>
                  <a:t>T</a:t>
                </a:r>
              </a:p>
            </p:txBody>
          </p:sp>
          <p:sp>
            <p:nvSpPr>
              <p:cNvPr id="218" name="Line 265">
                <a:extLst>
                  <a:ext uri="{FF2B5EF4-FFF2-40B4-BE49-F238E27FC236}">
                    <a16:creationId xmlns:a16="http://schemas.microsoft.com/office/drawing/2014/main" id="{2AFDAC30-49BC-0E42-BE83-9BD45170E41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32031" y="1075704"/>
                <a:ext cx="47625" cy="9842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219" name="Line 266">
                <a:extLst>
                  <a:ext uri="{FF2B5EF4-FFF2-40B4-BE49-F238E27FC236}">
                    <a16:creationId xmlns:a16="http://schemas.microsoft.com/office/drawing/2014/main" id="{95335E24-1C84-5F44-9594-3A81528BC3B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79656" y="1072529"/>
                <a:ext cx="44450" cy="101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213" name="Group 212">
              <a:extLst>
                <a:ext uri="{FF2B5EF4-FFF2-40B4-BE49-F238E27FC236}">
                  <a16:creationId xmlns:a16="http://schemas.microsoft.com/office/drawing/2014/main" id="{E9CD5EB5-EF5B-354F-9D1E-FAEAA60FEEB1}"/>
                </a:ext>
              </a:extLst>
            </p:cNvPr>
            <p:cNvGrpSpPr/>
            <p:nvPr/>
          </p:nvGrpSpPr>
          <p:grpSpPr>
            <a:xfrm>
              <a:off x="2890920" y="793943"/>
              <a:ext cx="92075" cy="228600"/>
              <a:chOff x="2832031" y="945529"/>
              <a:chExt cx="92075" cy="228600"/>
            </a:xfrm>
          </p:grpSpPr>
          <p:sp>
            <p:nvSpPr>
              <p:cNvPr id="214" name="Rectangle 264">
                <a:extLst>
                  <a:ext uri="{FF2B5EF4-FFF2-40B4-BE49-F238E27FC236}">
                    <a16:creationId xmlns:a16="http://schemas.microsoft.com/office/drawing/2014/main" id="{76DD0A38-8963-B149-B87E-D861B5AD382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32031" y="945529"/>
                <a:ext cx="92075" cy="128587"/>
              </a:xfrm>
              <a:prstGeom prst="rect">
                <a:avLst/>
              </a:prstGeom>
              <a:solidFill>
                <a:srgbClr val="FAB4CE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800" dirty="0">
                    <a:cs typeface="+mn-cs"/>
                  </a:rPr>
                  <a:t>T</a:t>
                </a:r>
              </a:p>
            </p:txBody>
          </p:sp>
          <p:sp>
            <p:nvSpPr>
              <p:cNvPr id="215" name="Line 265">
                <a:extLst>
                  <a:ext uri="{FF2B5EF4-FFF2-40B4-BE49-F238E27FC236}">
                    <a16:creationId xmlns:a16="http://schemas.microsoft.com/office/drawing/2014/main" id="{927AE4B3-F83F-E947-A54F-66BB8974541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32031" y="1075704"/>
                <a:ext cx="47625" cy="9842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216" name="Line 266">
                <a:extLst>
                  <a:ext uri="{FF2B5EF4-FFF2-40B4-BE49-F238E27FC236}">
                    <a16:creationId xmlns:a16="http://schemas.microsoft.com/office/drawing/2014/main" id="{EFE9DC42-43C0-EF4D-8008-B2FB3D8BE3A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79656" y="1072529"/>
                <a:ext cx="44450" cy="101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</p:grpSp>
      <p:sp>
        <p:nvSpPr>
          <p:cNvPr id="63" name="Line 273">
            <a:extLst>
              <a:ext uri="{FF2B5EF4-FFF2-40B4-BE49-F238E27FC236}">
                <a16:creationId xmlns:a16="http://schemas.microsoft.com/office/drawing/2014/main" id="{2AF0A6A0-C68D-9943-9B8A-DAB2712ED88A}"/>
              </a:ext>
            </a:extLst>
          </p:cNvPr>
          <p:cNvSpPr>
            <a:spLocks noChangeShapeType="1"/>
          </p:cNvSpPr>
          <p:nvPr/>
        </p:nvSpPr>
        <p:spPr bwMode="auto">
          <a:xfrm>
            <a:off x="5147855" y="1913991"/>
            <a:ext cx="420107" cy="9964"/>
          </a:xfrm>
          <a:prstGeom prst="line">
            <a:avLst/>
          </a:prstGeom>
          <a:noFill/>
          <a:ln w="76200">
            <a:solidFill>
              <a:schemeClr val="tx1"/>
            </a:solidFill>
            <a:prstDash val="solid"/>
            <a:round/>
            <a:headEnd/>
            <a:tailEnd type="triangle" w="med" len="med"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4" name="Line 274">
            <a:extLst>
              <a:ext uri="{FF2B5EF4-FFF2-40B4-BE49-F238E27FC236}">
                <a16:creationId xmlns:a16="http://schemas.microsoft.com/office/drawing/2014/main" id="{516C11A7-E065-6C4B-973F-5EDAC236354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183325" y="1908028"/>
            <a:ext cx="0" cy="27432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5" name="AutoShape 308">
            <a:extLst>
              <a:ext uri="{FF2B5EF4-FFF2-40B4-BE49-F238E27FC236}">
                <a16:creationId xmlns:a16="http://schemas.microsoft.com/office/drawing/2014/main" id="{EE88D17E-80DB-1949-9ED2-7980D407F2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8768" y="1573253"/>
            <a:ext cx="547688" cy="333375"/>
          </a:xfrm>
          <a:prstGeom prst="hexagon">
            <a:avLst>
              <a:gd name="adj" fmla="val 44922"/>
              <a:gd name="vf" fmla="val 115470"/>
            </a:avLst>
          </a:prstGeom>
          <a:solidFill>
            <a:srgbClr val="FAB4CE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  <a:extLst/>
        </p:spPr>
        <p:txBody>
          <a:bodyPr wrap="none" anchor="ctr"/>
          <a:lstStyle/>
          <a:p>
            <a:pPr algn="ctr">
              <a:defRPr/>
            </a:pPr>
            <a:r>
              <a:rPr lang="en-US" sz="700" i="1" dirty="0">
                <a:cs typeface="+mn-cs"/>
              </a:rPr>
              <a:t>rt</a:t>
            </a:r>
            <a:r>
              <a:rPr lang="en-US" sz="700" dirty="0">
                <a:cs typeface="+mn-cs"/>
              </a:rPr>
              <a:t>TA-M2</a:t>
            </a:r>
          </a:p>
          <a:p>
            <a:pPr algn="ctr">
              <a:defRPr/>
            </a:pPr>
            <a:r>
              <a:rPr lang="en-US" sz="700" dirty="0">
                <a:cs typeface="+mn-cs"/>
              </a:rPr>
              <a:t>Activator</a:t>
            </a:r>
          </a:p>
        </p:txBody>
      </p:sp>
      <p:sp>
        <p:nvSpPr>
          <p:cNvPr id="66" name="Oval 353">
            <a:extLst>
              <a:ext uri="{FF2B5EF4-FFF2-40B4-BE49-F238E27FC236}">
                <a16:creationId xmlns:a16="http://schemas.microsoft.com/office/drawing/2014/main" id="{3A781F66-1A31-1C48-8457-0A40218C65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7526" y="1421386"/>
            <a:ext cx="393700" cy="246063"/>
          </a:xfrm>
          <a:prstGeom prst="ellipse">
            <a:avLst/>
          </a:prstGeom>
          <a:solidFill>
            <a:srgbClr val="67CCFF"/>
          </a:solidFill>
          <a:ln w="9525">
            <a:solidFill>
              <a:schemeClr val="tx1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/>
          </a:sp3d>
        </p:spPr>
        <p:txBody>
          <a:bodyPr wrap="none" anchor="ctr"/>
          <a:lstStyle/>
          <a:p>
            <a:pPr algn="ctr">
              <a:defRPr/>
            </a:pPr>
            <a:r>
              <a:rPr lang="en-US" sz="900" dirty="0"/>
              <a:t>Dox</a:t>
            </a:r>
          </a:p>
        </p:txBody>
      </p:sp>
      <p:grpSp>
        <p:nvGrpSpPr>
          <p:cNvPr id="67" name="Group 66">
            <a:extLst>
              <a:ext uri="{FF2B5EF4-FFF2-40B4-BE49-F238E27FC236}">
                <a16:creationId xmlns:a16="http://schemas.microsoft.com/office/drawing/2014/main" id="{BB7793F2-495F-5A42-A426-B4351E1C3105}"/>
              </a:ext>
            </a:extLst>
          </p:cNvPr>
          <p:cNvGrpSpPr/>
          <p:nvPr/>
        </p:nvGrpSpPr>
        <p:grpSpPr>
          <a:xfrm>
            <a:off x="1239078" y="1942168"/>
            <a:ext cx="2088822" cy="321088"/>
            <a:chOff x="2516690" y="793129"/>
            <a:chExt cx="2088822" cy="321088"/>
          </a:xfrm>
        </p:grpSpPr>
        <p:sp>
          <p:nvSpPr>
            <p:cNvPr id="68" name="Line 262">
              <a:extLst>
                <a:ext uri="{FF2B5EF4-FFF2-40B4-BE49-F238E27FC236}">
                  <a16:creationId xmlns:a16="http://schemas.microsoft.com/office/drawing/2014/main" id="{01CEEF91-351C-3A49-9556-079286E7831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6690" y="1022896"/>
              <a:ext cx="9144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en-US">
                <a:cs typeface="+mn-cs"/>
              </a:endParaRPr>
            </a:p>
          </p:txBody>
        </p:sp>
        <p:grpSp>
          <p:nvGrpSpPr>
            <p:cNvPr id="69" name="Group 68">
              <a:extLst>
                <a:ext uri="{FF2B5EF4-FFF2-40B4-BE49-F238E27FC236}">
                  <a16:creationId xmlns:a16="http://schemas.microsoft.com/office/drawing/2014/main" id="{A9F8C895-CB3E-0C46-88C2-3B97D5686760}"/>
                </a:ext>
              </a:extLst>
            </p:cNvPr>
            <p:cNvGrpSpPr/>
            <p:nvPr/>
          </p:nvGrpSpPr>
          <p:grpSpPr>
            <a:xfrm>
              <a:off x="2679631" y="793129"/>
              <a:ext cx="1925881" cy="321088"/>
              <a:chOff x="2998216" y="602083"/>
              <a:chExt cx="1925881" cy="321088"/>
            </a:xfrm>
          </p:grpSpPr>
          <p:sp>
            <p:nvSpPr>
              <p:cNvPr id="78" name="Rectangle 263">
                <a:extLst>
                  <a:ext uri="{FF2B5EF4-FFF2-40B4-BE49-F238E27FC236}">
                    <a16:creationId xmlns:a16="http://schemas.microsoft.com/office/drawing/2014/main" id="{FE0A2F21-2356-0346-B9A0-2FC74AA589D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71385" y="748087"/>
                <a:ext cx="703262" cy="169862"/>
              </a:xfrm>
              <a:prstGeom prst="rect">
                <a:avLst/>
              </a:prstGeom>
              <a:solidFill>
                <a:srgbClr val="CEFD8B"/>
              </a:solidFill>
              <a:ln w="12700" cmpd="sng">
                <a:solidFill>
                  <a:schemeClr val="tx1"/>
                </a:solidFill>
                <a:miter lim="800000"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dirty="0">
                    <a:cs typeface="+mn-cs"/>
                  </a:rPr>
                  <a:t>Target gene</a:t>
                </a:r>
              </a:p>
            </p:txBody>
          </p:sp>
          <p:grpSp>
            <p:nvGrpSpPr>
              <p:cNvPr id="79" name="Group 78">
                <a:extLst>
                  <a:ext uri="{FF2B5EF4-FFF2-40B4-BE49-F238E27FC236}">
                    <a16:creationId xmlns:a16="http://schemas.microsoft.com/office/drawing/2014/main" id="{2F3AB512-92FF-7643-A32A-1907C9045A63}"/>
                  </a:ext>
                </a:extLst>
              </p:cNvPr>
              <p:cNvGrpSpPr/>
              <p:nvPr/>
            </p:nvGrpSpPr>
            <p:grpSpPr>
              <a:xfrm>
                <a:off x="3103344" y="603250"/>
                <a:ext cx="92075" cy="228600"/>
                <a:chOff x="3025556" y="603250"/>
                <a:chExt cx="92075" cy="228600"/>
              </a:xfrm>
            </p:grpSpPr>
            <p:sp>
              <p:nvSpPr>
                <p:cNvPr id="86" name="Rectangle 85">
                  <a:extLst>
                    <a:ext uri="{FF2B5EF4-FFF2-40B4-BE49-F238E27FC236}">
                      <a16:creationId xmlns:a16="http://schemas.microsoft.com/office/drawing/2014/main" id="{5B6C52B5-5C67-864D-9DEC-8D38AB5A374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25556" y="603250"/>
                  <a:ext cx="92075" cy="128587"/>
                </a:xfrm>
                <a:prstGeom prst="rect">
                  <a:avLst/>
                </a:prstGeom>
                <a:solidFill>
                  <a:srgbClr val="FAB4CE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/>
              </p:spPr>
              <p:txBody>
                <a:bodyPr wrap="none" anchor="ctr"/>
                <a:lstStyle/>
                <a:p>
                  <a:pPr algn="ctr">
                    <a:defRPr/>
                  </a:pPr>
                  <a:r>
                    <a:rPr lang="en-US" sz="800" dirty="0">
                      <a:cs typeface="+mn-cs"/>
                    </a:rPr>
                    <a:t>T</a:t>
                  </a:r>
                </a:p>
              </p:txBody>
            </p:sp>
            <p:sp>
              <p:nvSpPr>
                <p:cNvPr id="87" name="Line 265">
                  <a:extLst>
                    <a:ext uri="{FF2B5EF4-FFF2-40B4-BE49-F238E27FC236}">
                      <a16:creationId xmlns:a16="http://schemas.microsoft.com/office/drawing/2014/main" id="{03C9324F-C114-3B48-8B0A-8A75E8F96D5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025556" y="733425"/>
                  <a:ext cx="47625" cy="984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88" name="Line 266">
                  <a:extLst>
                    <a:ext uri="{FF2B5EF4-FFF2-40B4-BE49-F238E27FC236}">
                      <a16:creationId xmlns:a16="http://schemas.microsoft.com/office/drawing/2014/main" id="{A04402FB-42E7-DA40-82BD-6BD5532996E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073181" y="730250"/>
                  <a:ext cx="44450" cy="10160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  <p:sp>
            <p:nvSpPr>
              <p:cNvPr id="80" name="Line 262">
                <a:extLst>
                  <a:ext uri="{FF2B5EF4-FFF2-40B4-BE49-F238E27FC236}">
                    <a16:creationId xmlns:a16="http://schemas.microsoft.com/office/drawing/2014/main" id="{6A6A30E2-0CEC-DF45-987D-ADF72AD9805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369885" y="833465"/>
                <a:ext cx="554212" cy="200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81" name="Rectangle 263">
                <a:extLst>
                  <a:ext uri="{FF2B5EF4-FFF2-40B4-BE49-F238E27FC236}">
                    <a16:creationId xmlns:a16="http://schemas.microsoft.com/office/drawing/2014/main" id="{764D9A87-A988-5D4C-A39E-9523BB0B188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1208" y="753309"/>
                <a:ext cx="194132" cy="169862"/>
              </a:xfrm>
              <a:prstGeom prst="rect">
                <a:avLst/>
              </a:prstGeom>
              <a:solidFill>
                <a:srgbClr val="CEFD8B"/>
              </a:solidFill>
              <a:ln w="12700" cmpd="sng">
                <a:solidFill>
                  <a:schemeClr val="tx1"/>
                </a:solidFill>
                <a:miter lim="800000"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 algn="ctr">
                  <a:defRPr/>
                </a:pPr>
                <a:endParaRPr lang="en-US" dirty="0">
                  <a:cs typeface="+mn-cs"/>
                </a:endParaRPr>
              </a:p>
            </p:txBody>
          </p:sp>
          <p:grpSp>
            <p:nvGrpSpPr>
              <p:cNvPr id="82" name="Group 81">
                <a:extLst>
                  <a:ext uri="{FF2B5EF4-FFF2-40B4-BE49-F238E27FC236}">
                    <a16:creationId xmlns:a16="http://schemas.microsoft.com/office/drawing/2014/main" id="{867E8EA0-A4C4-9F43-8E80-2A49223C6514}"/>
                  </a:ext>
                </a:extLst>
              </p:cNvPr>
              <p:cNvGrpSpPr/>
              <p:nvPr/>
            </p:nvGrpSpPr>
            <p:grpSpPr>
              <a:xfrm>
                <a:off x="2998216" y="602083"/>
                <a:ext cx="92075" cy="228600"/>
                <a:chOff x="3030537" y="603250"/>
                <a:chExt cx="92075" cy="228600"/>
              </a:xfrm>
            </p:grpSpPr>
            <p:sp>
              <p:nvSpPr>
                <p:cNvPr id="83" name="Rectangle 264">
                  <a:extLst>
                    <a:ext uri="{FF2B5EF4-FFF2-40B4-BE49-F238E27FC236}">
                      <a16:creationId xmlns:a16="http://schemas.microsoft.com/office/drawing/2014/main" id="{4A1B7D66-44EC-CD4C-9349-50BF4088F9E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30537" y="603250"/>
                  <a:ext cx="92075" cy="128587"/>
                </a:xfrm>
                <a:prstGeom prst="rect">
                  <a:avLst/>
                </a:prstGeom>
                <a:solidFill>
                  <a:srgbClr val="FAB4CE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/>
              </p:spPr>
              <p:txBody>
                <a:bodyPr wrap="none" anchor="ctr"/>
                <a:lstStyle/>
                <a:p>
                  <a:pPr algn="ctr">
                    <a:defRPr/>
                  </a:pPr>
                  <a:r>
                    <a:rPr lang="en-US" sz="800" dirty="0">
                      <a:cs typeface="+mn-cs"/>
                    </a:rPr>
                    <a:t>T</a:t>
                  </a:r>
                </a:p>
              </p:txBody>
            </p:sp>
            <p:sp>
              <p:nvSpPr>
                <p:cNvPr id="84" name="Line 265">
                  <a:extLst>
                    <a:ext uri="{FF2B5EF4-FFF2-40B4-BE49-F238E27FC236}">
                      <a16:creationId xmlns:a16="http://schemas.microsoft.com/office/drawing/2014/main" id="{3B8B33EC-2D82-E044-A3AB-187B53A2BBC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030537" y="733425"/>
                  <a:ext cx="47625" cy="984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  <p:sp>
              <p:nvSpPr>
                <p:cNvPr id="85" name="Line 266">
                  <a:extLst>
                    <a:ext uri="{FF2B5EF4-FFF2-40B4-BE49-F238E27FC236}">
                      <a16:creationId xmlns:a16="http://schemas.microsoft.com/office/drawing/2014/main" id="{E22D3B0B-AECB-B346-A490-85B7D0CD717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078162" y="730250"/>
                  <a:ext cx="44450" cy="10160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>
                    <a:cs typeface="+mn-cs"/>
                  </a:endParaRPr>
                </a:p>
              </p:txBody>
            </p:sp>
          </p:grpSp>
        </p:grpSp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39B119CE-60B6-3544-B377-D60199C5A0AD}"/>
                </a:ext>
              </a:extLst>
            </p:cNvPr>
            <p:cNvGrpSpPr/>
            <p:nvPr/>
          </p:nvGrpSpPr>
          <p:grpSpPr>
            <a:xfrm>
              <a:off x="2573470" y="794925"/>
              <a:ext cx="92075" cy="228600"/>
              <a:chOff x="2832031" y="945529"/>
              <a:chExt cx="92075" cy="228600"/>
            </a:xfrm>
          </p:grpSpPr>
          <p:sp>
            <p:nvSpPr>
              <p:cNvPr id="75" name="Rectangle 264">
                <a:extLst>
                  <a:ext uri="{FF2B5EF4-FFF2-40B4-BE49-F238E27FC236}">
                    <a16:creationId xmlns:a16="http://schemas.microsoft.com/office/drawing/2014/main" id="{FE34BB03-1C17-4B40-8541-C7A9375EE82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32031" y="945529"/>
                <a:ext cx="92075" cy="128587"/>
              </a:xfrm>
              <a:prstGeom prst="rect">
                <a:avLst/>
              </a:prstGeom>
              <a:solidFill>
                <a:srgbClr val="FAB4CE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800" dirty="0">
                    <a:cs typeface="+mn-cs"/>
                  </a:rPr>
                  <a:t>T</a:t>
                </a:r>
              </a:p>
            </p:txBody>
          </p:sp>
          <p:sp>
            <p:nvSpPr>
              <p:cNvPr id="76" name="Line 265">
                <a:extLst>
                  <a:ext uri="{FF2B5EF4-FFF2-40B4-BE49-F238E27FC236}">
                    <a16:creationId xmlns:a16="http://schemas.microsoft.com/office/drawing/2014/main" id="{792E8251-9501-FC4C-89D8-8B47EEB5594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32031" y="1075704"/>
                <a:ext cx="47625" cy="9842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77" name="Line 266">
                <a:extLst>
                  <a:ext uri="{FF2B5EF4-FFF2-40B4-BE49-F238E27FC236}">
                    <a16:creationId xmlns:a16="http://schemas.microsoft.com/office/drawing/2014/main" id="{117595FE-8EE5-864A-9BA5-12ECC426C1B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79656" y="1072529"/>
                <a:ext cx="44450" cy="101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5FD46BBB-8E66-284D-8FA4-CF2457CEBFD9}"/>
                </a:ext>
              </a:extLst>
            </p:cNvPr>
            <p:cNvGrpSpPr/>
            <p:nvPr/>
          </p:nvGrpSpPr>
          <p:grpSpPr>
            <a:xfrm>
              <a:off x="2890920" y="793943"/>
              <a:ext cx="92075" cy="228600"/>
              <a:chOff x="2832031" y="945529"/>
              <a:chExt cx="92075" cy="228600"/>
            </a:xfrm>
          </p:grpSpPr>
          <p:sp>
            <p:nvSpPr>
              <p:cNvPr id="72" name="Rectangle 264">
                <a:extLst>
                  <a:ext uri="{FF2B5EF4-FFF2-40B4-BE49-F238E27FC236}">
                    <a16:creationId xmlns:a16="http://schemas.microsoft.com/office/drawing/2014/main" id="{1BE20389-7506-2A41-BB3C-084A54B1526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32031" y="945529"/>
                <a:ext cx="92075" cy="128587"/>
              </a:xfrm>
              <a:prstGeom prst="rect">
                <a:avLst/>
              </a:prstGeom>
              <a:solidFill>
                <a:srgbClr val="FAB4CE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800" dirty="0">
                    <a:cs typeface="+mn-cs"/>
                  </a:rPr>
                  <a:t>T</a:t>
                </a:r>
              </a:p>
            </p:txBody>
          </p:sp>
          <p:sp>
            <p:nvSpPr>
              <p:cNvPr id="73" name="Line 265">
                <a:extLst>
                  <a:ext uri="{FF2B5EF4-FFF2-40B4-BE49-F238E27FC236}">
                    <a16:creationId xmlns:a16="http://schemas.microsoft.com/office/drawing/2014/main" id="{4FD493AB-C428-E243-9959-57A268C320F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32031" y="1075704"/>
                <a:ext cx="47625" cy="9842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  <p:sp>
            <p:nvSpPr>
              <p:cNvPr id="74" name="Line 266">
                <a:extLst>
                  <a:ext uri="{FF2B5EF4-FFF2-40B4-BE49-F238E27FC236}">
                    <a16:creationId xmlns:a16="http://schemas.microsoft.com/office/drawing/2014/main" id="{6485A52C-4AC4-E643-A2A6-D58BACFD2F8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79656" y="1072529"/>
                <a:ext cx="44450" cy="101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>
                  <a:defRPr/>
                </a:pPr>
                <a:endParaRPr lang="en-US">
                  <a:cs typeface="+mn-cs"/>
                </a:endParaRPr>
              </a:p>
            </p:txBody>
          </p:sp>
        </p:grpSp>
      </p:grpSp>
      <p:sp>
        <p:nvSpPr>
          <p:cNvPr id="89" name="TextBox 88">
            <a:extLst>
              <a:ext uri="{FF2B5EF4-FFF2-40B4-BE49-F238E27FC236}">
                <a16:creationId xmlns:a16="http://schemas.microsoft.com/office/drawing/2014/main" id="{3A07CD4A-DD39-AE47-8F37-6DE95954E255}"/>
              </a:ext>
            </a:extLst>
          </p:cNvPr>
          <p:cNvSpPr txBox="1"/>
          <p:nvPr/>
        </p:nvSpPr>
        <p:spPr>
          <a:xfrm>
            <a:off x="2127553" y="2268379"/>
            <a:ext cx="58060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Exon 1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52FB0AEE-DFCB-DC49-9211-7C629009A431}"/>
              </a:ext>
            </a:extLst>
          </p:cNvPr>
          <p:cNvSpPr txBox="1"/>
          <p:nvPr/>
        </p:nvSpPr>
        <p:spPr>
          <a:xfrm>
            <a:off x="1273242" y="2268379"/>
            <a:ext cx="71045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Promoter</a:t>
            </a:r>
          </a:p>
        </p:txBody>
      </p:sp>
      <p:sp>
        <p:nvSpPr>
          <p:cNvPr id="95" name="Line 273">
            <a:extLst>
              <a:ext uri="{FF2B5EF4-FFF2-40B4-BE49-F238E27FC236}">
                <a16:creationId xmlns:a16="http://schemas.microsoft.com/office/drawing/2014/main" id="{4EA8E539-7BBC-264A-9D72-A189DECC03AE}"/>
              </a:ext>
            </a:extLst>
          </p:cNvPr>
          <p:cNvSpPr>
            <a:spLocks noChangeShapeType="1"/>
          </p:cNvSpPr>
          <p:nvPr/>
        </p:nvSpPr>
        <p:spPr bwMode="auto">
          <a:xfrm>
            <a:off x="1999777" y="1926755"/>
            <a:ext cx="420107" cy="9964"/>
          </a:xfrm>
          <a:prstGeom prst="line">
            <a:avLst/>
          </a:prstGeom>
          <a:noFill/>
          <a:ln w="76200">
            <a:solidFill>
              <a:schemeClr val="tx1"/>
            </a:solidFill>
            <a:prstDash val="solid"/>
            <a:round/>
            <a:headEnd/>
            <a:tailEnd type="triangle" w="med" len="med"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96" name="Line 274">
            <a:extLst>
              <a:ext uri="{FF2B5EF4-FFF2-40B4-BE49-F238E27FC236}">
                <a16:creationId xmlns:a16="http://schemas.microsoft.com/office/drawing/2014/main" id="{3BD91667-4A1A-E649-93AD-48437C0F810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035009" y="1895713"/>
            <a:ext cx="0" cy="27432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97" name="Line 273">
            <a:extLst>
              <a:ext uri="{FF2B5EF4-FFF2-40B4-BE49-F238E27FC236}">
                <a16:creationId xmlns:a16="http://schemas.microsoft.com/office/drawing/2014/main" id="{9F4E9F6F-4FCE-2649-AC41-15E988ECB0EE}"/>
              </a:ext>
            </a:extLst>
          </p:cNvPr>
          <p:cNvSpPr>
            <a:spLocks noChangeShapeType="1"/>
          </p:cNvSpPr>
          <p:nvPr/>
        </p:nvSpPr>
        <p:spPr bwMode="auto">
          <a:xfrm>
            <a:off x="2064745" y="1930111"/>
            <a:ext cx="320675" cy="0"/>
          </a:xfrm>
          <a:prstGeom prst="line">
            <a:avLst/>
          </a:prstGeom>
          <a:noFill/>
          <a:ln w="19050">
            <a:solidFill>
              <a:schemeClr val="tx1"/>
            </a:solidFill>
            <a:prstDash val="solid"/>
            <a:round/>
            <a:headEnd/>
            <a:tailEnd type="triangle" w="med" len="med"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98" name="Line 274">
            <a:extLst>
              <a:ext uri="{FF2B5EF4-FFF2-40B4-BE49-F238E27FC236}">
                <a16:creationId xmlns:a16="http://schemas.microsoft.com/office/drawing/2014/main" id="{D5FEB219-574C-EC41-B755-326743214EDF}"/>
              </a:ext>
            </a:extLst>
          </p:cNvPr>
          <p:cNvSpPr>
            <a:spLocks noChangeShapeType="1"/>
          </p:cNvSpPr>
          <p:nvPr/>
        </p:nvSpPr>
        <p:spPr bwMode="auto">
          <a:xfrm>
            <a:off x="2070108" y="1924258"/>
            <a:ext cx="0" cy="255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99" name="Line 309">
            <a:extLst>
              <a:ext uri="{FF2B5EF4-FFF2-40B4-BE49-F238E27FC236}">
                <a16:creationId xmlns:a16="http://schemas.microsoft.com/office/drawing/2014/main" id="{F2AC1F72-65E0-2B4A-ACAE-965591D7FA9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19609" y="932922"/>
            <a:ext cx="1226064" cy="31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00" name="Rectangle 261">
            <a:extLst>
              <a:ext uri="{FF2B5EF4-FFF2-40B4-BE49-F238E27FC236}">
                <a16:creationId xmlns:a16="http://schemas.microsoft.com/office/drawing/2014/main" id="{8085B5B2-1893-9F49-B95F-F20B0F0122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35998" y="1154624"/>
            <a:ext cx="912310" cy="171450"/>
          </a:xfrm>
          <a:prstGeom prst="rect">
            <a:avLst/>
          </a:prstGeom>
          <a:solidFill>
            <a:srgbClr val="FAB4CE"/>
          </a:solidFill>
          <a:ln w="12700" cmpd="sng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r>
              <a:rPr lang="en-US" sz="800" i="1" dirty="0">
                <a:cs typeface="+mn-cs"/>
              </a:rPr>
              <a:t>rt</a:t>
            </a:r>
            <a:r>
              <a:rPr lang="en-US" sz="800" dirty="0">
                <a:cs typeface="+mn-cs"/>
              </a:rPr>
              <a:t>TA-M2 Activator</a:t>
            </a:r>
          </a:p>
        </p:txBody>
      </p:sp>
      <p:sp>
        <p:nvSpPr>
          <p:cNvPr id="101" name="Text Box 289">
            <a:extLst>
              <a:ext uri="{FF2B5EF4-FFF2-40B4-BE49-F238E27FC236}">
                <a16:creationId xmlns:a16="http://schemas.microsoft.com/office/drawing/2014/main" id="{543A607E-2F93-434A-9D19-F926811543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6223" y="1108922"/>
            <a:ext cx="741362" cy="2444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>
                <a:cs typeface="+mn-cs"/>
              </a:rPr>
              <a:t> Promoter</a:t>
            </a:r>
          </a:p>
        </p:txBody>
      </p:sp>
      <p:sp>
        <p:nvSpPr>
          <p:cNvPr id="102" name="Line 291">
            <a:extLst>
              <a:ext uri="{FF2B5EF4-FFF2-40B4-BE49-F238E27FC236}">
                <a16:creationId xmlns:a16="http://schemas.microsoft.com/office/drawing/2014/main" id="{7C02F493-1A91-5C4E-9EB4-F959A6749957}"/>
              </a:ext>
            </a:extLst>
          </p:cNvPr>
          <p:cNvSpPr>
            <a:spLocks noChangeShapeType="1"/>
          </p:cNvSpPr>
          <p:nvPr/>
        </p:nvSpPr>
        <p:spPr bwMode="auto">
          <a:xfrm>
            <a:off x="261298" y="1315294"/>
            <a:ext cx="774700" cy="1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03" name="Line 310">
            <a:extLst>
              <a:ext uri="{FF2B5EF4-FFF2-40B4-BE49-F238E27FC236}">
                <a16:creationId xmlns:a16="http://schemas.microsoft.com/office/drawing/2014/main" id="{B3C28928-615B-334E-829E-013D4A57FF8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026475" y="931118"/>
            <a:ext cx="3175" cy="39211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04" name="Line 311">
            <a:extLst>
              <a:ext uri="{FF2B5EF4-FFF2-40B4-BE49-F238E27FC236}">
                <a16:creationId xmlns:a16="http://schemas.microsoft.com/office/drawing/2014/main" id="{88EC12D6-9CF3-7340-A2E2-5BF1B51B2DA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238931" y="927943"/>
            <a:ext cx="2409" cy="869676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 type="triangle"/>
            <a:tailEnd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23175E25-C401-7344-AD55-2ABA2529A781}"/>
              </a:ext>
            </a:extLst>
          </p:cNvPr>
          <p:cNvSpPr txBox="1"/>
          <p:nvPr/>
        </p:nvSpPr>
        <p:spPr>
          <a:xfrm>
            <a:off x="1261460" y="685800"/>
            <a:ext cx="73770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Activation</a:t>
            </a:r>
          </a:p>
        </p:txBody>
      </p:sp>
    </p:spTree>
    <p:extLst>
      <p:ext uri="{BB962C8B-B14F-4D97-AF65-F5344CB8AC3E}">
        <p14:creationId xmlns:p14="http://schemas.microsoft.com/office/powerpoint/2010/main" val="2939067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3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3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1000"/>
                                        <p:tgtEl>
                                          <p:spTgt spid="3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23 0.00043 L 0.00023 -0.07205 C 0.00023 -0.10417 0.03542 -0.1441 0.06459 -0.1441 L 0.12963 -0.1441 " pathEditMode="relative" rAng="16200000" ptsTypes="AAAA">
                                      <p:cBhvr>
                                        <p:cTn id="12" dur="3000" fill="hold"/>
                                        <p:tgtEl>
                                          <p:spTgt spid="3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458" y="-72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4000"/>
                            </p:stCondLst>
                            <p:childTnLst>
                              <p:par>
                                <p:cTn id="14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1" grpId="0" animBg="1"/>
      <p:bldP spid="383" grpId="0" animBg="1"/>
      <p:bldP spid="63" grpId="0" animBg="1"/>
      <p:bldP spid="64" grpId="0" animBg="1"/>
      <p:bldP spid="64" grpId="1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256">
            <a:extLst>
              <a:ext uri="{FF2B5EF4-FFF2-40B4-BE49-F238E27FC236}">
                <a16:creationId xmlns:a16="http://schemas.microsoft.com/office/drawing/2014/main" id="{622DB129-A3F4-624F-BEEE-5D67C6BDBAAF}"/>
              </a:ext>
            </a:extLst>
          </p:cNvPr>
          <p:cNvSpPr>
            <a:spLocks noChangeShapeType="1"/>
          </p:cNvSpPr>
          <p:nvPr/>
        </p:nvSpPr>
        <p:spPr bwMode="auto">
          <a:xfrm>
            <a:off x="1110534" y="2141537"/>
            <a:ext cx="73183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 b="0">
              <a:cs typeface="+mn-cs"/>
            </a:endParaRPr>
          </a:p>
        </p:txBody>
      </p:sp>
      <p:sp>
        <p:nvSpPr>
          <p:cNvPr id="3" name="Text Box 257">
            <a:extLst>
              <a:ext uri="{FF2B5EF4-FFF2-40B4-BE49-F238E27FC236}">
                <a16:creationId xmlns:a16="http://schemas.microsoft.com/office/drawing/2014/main" id="{C7A470FD-FE88-E04F-A019-DFCA500403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0222" y="1676400"/>
            <a:ext cx="762000" cy="2444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0">
                <a:latin typeface="Arial" charset="0"/>
                <a:cs typeface="+mn-cs"/>
              </a:rPr>
              <a:t>Promoter</a:t>
            </a:r>
          </a:p>
        </p:txBody>
      </p:sp>
      <p:sp>
        <p:nvSpPr>
          <p:cNvPr id="4" name="Text Box 258">
            <a:extLst>
              <a:ext uri="{FF2B5EF4-FFF2-40B4-BE49-F238E27FC236}">
                <a16:creationId xmlns:a16="http://schemas.microsoft.com/office/drawing/2014/main" id="{1FFD2241-35F9-7F4A-8A72-02462B20E0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0534" y="1935162"/>
            <a:ext cx="779463" cy="244475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0">
                <a:latin typeface="Arial" charset="0"/>
                <a:cs typeface="+mn-cs"/>
              </a:rPr>
              <a:t> Promoter</a:t>
            </a:r>
          </a:p>
        </p:txBody>
      </p:sp>
      <p:sp>
        <p:nvSpPr>
          <p:cNvPr id="5" name="Line 259">
            <a:extLst>
              <a:ext uri="{FF2B5EF4-FFF2-40B4-BE49-F238E27FC236}">
                <a16:creationId xmlns:a16="http://schemas.microsoft.com/office/drawing/2014/main" id="{EA50E821-44A2-BE41-900E-92AC4431C864}"/>
              </a:ext>
            </a:extLst>
          </p:cNvPr>
          <p:cNvSpPr>
            <a:spLocks noChangeShapeType="1"/>
          </p:cNvSpPr>
          <p:nvPr/>
        </p:nvSpPr>
        <p:spPr bwMode="auto">
          <a:xfrm>
            <a:off x="1113709" y="1874837"/>
            <a:ext cx="73183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>
              <a:defRPr/>
            </a:pPr>
            <a:endParaRPr lang="en-US" b="0">
              <a:cs typeface="+mn-cs"/>
            </a:endParaRPr>
          </a:p>
        </p:txBody>
      </p:sp>
      <p:sp>
        <p:nvSpPr>
          <p:cNvPr id="6" name="Rectangle 260">
            <a:extLst>
              <a:ext uri="{FF2B5EF4-FFF2-40B4-BE49-F238E27FC236}">
                <a16:creationId xmlns:a16="http://schemas.microsoft.com/office/drawing/2014/main" id="{47701A06-002C-8B43-B6BE-1A35E55901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9672" y="1706562"/>
            <a:ext cx="912310" cy="171450"/>
          </a:xfrm>
          <a:prstGeom prst="rect">
            <a:avLst/>
          </a:prstGeom>
          <a:solidFill>
            <a:srgbClr val="C5F3FF"/>
          </a:solidFill>
          <a:ln w="12700" cmpd="sng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r>
              <a:rPr lang="en-US" sz="800" b="0" dirty="0">
                <a:latin typeface="Arial" charset="0"/>
                <a:cs typeface="+mn-cs"/>
              </a:rPr>
              <a:t>LacIGY Repressor</a:t>
            </a:r>
          </a:p>
        </p:txBody>
      </p:sp>
      <p:sp>
        <p:nvSpPr>
          <p:cNvPr id="7" name="Rectangle 261">
            <a:extLst>
              <a:ext uri="{FF2B5EF4-FFF2-40B4-BE49-F238E27FC236}">
                <a16:creationId xmlns:a16="http://schemas.microsoft.com/office/drawing/2014/main" id="{778B9FE7-46E7-B84E-BFA9-E65793C43BD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9672" y="1973262"/>
            <a:ext cx="912310" cy="171450"/>
          </a:xfrm>
          <a:prstGeom prst="rect">
            <a:avLst/>
          </a:prstGeom>
          <a:solidFill>
            <a:srgbClr val="FAB4CE"/>
          </a:solidFill>
          <a:ln w="12700" cmpd="sng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r>
              <a:rPr lang="en-US" sz="800" b="0" i="1" dirty="0">
                <a:latin typeface="Arial" charset="0"/>
                <a:cs typeface="+mn-cs"/>
              </a:rPr>
              <a:t>rt</a:t>
            </a:r>
            <a:r>
              <a:rPr lang="en-US" sz="800" b="0" dirty="0">
                <a:latin typeface="Arial" charset="0"/>
                <a:cs typeface="+mn-cs"/>
              </a:rPr>
              <a:t>TA-M2 Activator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91EE251B-B171-A841-A63C-CEB12D133A5E}"/>
              </a:ext>
            </a:extLst>
          </p:cNvPr>
          <p:cNvGrpSpPr/>
          <p:nvPr/>
        </p:nvGrpSpPr>
        <p:grpSpPr>
          <a:xfrm>
            <a:off x="3429000" y="1753596"/>
            <a:ext cx="2088822" cy="337357"/>
            <a:chOff x="2516690" y="776860"/>
            <a:chExt cx="2088822" cy="337357"/>
          </a:xfrm>
        </p:grpSpPr>
        <p:sp>
          <p:nvSpPr>
            <p:cNvPr id="9" name="Line 262">
              <a:extLst>
                <a:ext uri="{FF2B5EF4-FFF2-40B4-BE49-F238E27FC236}">
                  <a16:creationId xmlns:a16="http://schemas.microsoft.com/office/drawing/2014/main" id="{B9ED1C56-3D3E-AF42-BF0F-3B362C7416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16690" y="1022896"/>
              <a:ext cx="9144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  <a:extLst/>
          </p:spPr>
          <p:txBody>
            <a:bodyPr wrap="none" anchor="ctr"/>
            <a:lstStyle/>
            <a:p>
              <a:pPr>
                <a:defRPr/>
              </a:pPr>
              <a:endParaRPr lang="en-US" b="0">
                <a:cs typeface="+mn-cs"/>
              </a:endParaRPr>
            </a:p>
          </p:txBody>
        </p: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872A360-24AE-684D-952A-6BF3C82DA5C3}"/>
                </a:ext>
              </a:extLst>
            </p:cNvPr>
            <p:cNvGrpSpPr/>
            <p:nvPr/>
          </p:nvGrpSpPr>
          <p:grpSpPr>
            <a:xfrm>
              <a:off x="2679631" y="776860"/>
              <a:ext cx="1925881" cy="337357"/>
              <a:chOff x="2998216" y="585814"/>
              <a:chExt cx="1925881" cy="337357"/>
            </a:xfrm>
          </p:grpSpPr>
          <p:sp>
            <p:nvSpPr>
              <p:cNvPr id="19" name="Rectangle 263">
                <a:extLst>
                  <a:ext uri="{FF2B5EF4-FFF2-40B4-BE49-F238E27FC236}">
                    <a16:creationId xmlns:a16="http://schemas.microsoft.com/office/drawing/2014/main" id="{7D85B62D-27A6-CC41-96B7-A088B915D3C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71385" y="748087"/>
                <a:ext cx="703262" cy="169862"/>
              </a:xfrm>
              <a:prstGeom prst="rect">
                <a:avLst/>
              </a:prstGeom>
              <a:solidFill>
                <a:srgbClr val="CEFD8B"/>
              </a:solidFill>
              <a:ln w="12700" cmpd="sng">
                <a:solidFill>
                  <a:schemeClr val="tx1"/>
                </a:solidFill>
                <a:miter lim="800000"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b="0" dirty="0">
                    <a:latin typeface="Arial" charset="0"/>
                    <a:cs typeface="+mn-cs"/>
                  </a:rPr>
                  <a:t>Target gene</a:t>
                </a:r>
              </a:p>
            </p:txBody>
          </p:sp>
          <p:grpSp>
            <p:nvGrpSpPr>
              <p:cNvPr id="20" name="Group 19">
                <a:extLst>
                  <a:ext uri="{FF2B5EF4-FFF2-40B4-BE49-F238E27FC236}">
                    <a16:creationId xmlns:a16="http://schemas.microsoft.com/office/drawing/2014/main" id="{BC08BF17-CD67-464B-A454-45A16088A306}"/>
                  </a:ext>
                </a:extLst>
              </p:cNvPr>
              <p:cNvGrpSpPr/>
              <p:nvPr/>
            </p:nvGrpSpPr>
            <p:grpSpPr>
              <a:xfrm>
                <a:off x="3103344" y="603250"/>
                <a:ext cx="92075" cy="228600"/>
                <a:chOff x="3025556" y="603250"/>
                <a:chExt cx="92075" cy="228600"/>
              </a:xfrm>
            </p:grpSpPr>
            <p:sp>
              <p:nvSpPr>
                <p:cNvPr id="33" name="Rectangle 264">
                  <a:extLst>
                    <a:ext uri="{FF2B5EF4-FFF2-40B4-BE49-F238E27FC236}">
                      <a16:creationId xmlns:a16="http://schemas.microsoft.com/office/drawing/2014/main" id="{060B6899-7433-064C-AA5E-072F6A1967F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25556" y="603250"/>
                  <a:ext cx="92075" cy="128587"/>
                </a:xfrm>
                <a:prstGeom prst="rect">
                  <a:avLst/>
                </a:prstGeom>
                <a:solidFill>
                  <a:srgbClr val="FAB4CE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/>
              </p:spPr>
              <p:txBody>
                <a:bodyPr wrap="none" anchor="ctr"/>
                <a:lstStyle/>
                <a:p>
                  <a:pPr algn="ctr">
                    <a:defRPr/>
                  </a:pPr>
                  <a:r>
                    <a:rPr lang="en-US" sz="800" dirty="0">
                      <a:cs typeface="+mn-cs"/>
                    </a:rPr>
                    <a:t>T</a:t>
                  </a:r>
                  <a:endParaRPr lang="en-US" sz="800" b="0" dirty="0">
                    <a:latin typeface="Arial" charset="0"/>
                    <a:cs typeface="+mn-cs"/>
                  </a:endParaRPr>
                </a:p>
              </p:txBody>
            </p:sp>
            <p:sp>
              <p:nvSpPr>
                <p:cNvPr id="34" name="Line 265">
                  <a:extLst>
                    <a:ext uri="{FF2B5EF4-FFF2-40B4-BE49-F238E27FC236}">
                      <a16:creationId xmlns:a16="http://schemas.microsoft.com/office/drawing/2014/main" id="{3CC70326-454C-084E-9E51-EA6005AEAC9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025556" y="733425"/>
                  <a:ext cx="47625" cy="984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b="0">
                    <a:cs typeface="+mn-cs"/>
                  </a:endParaRPr>
                </a:p>
              </p:txBody>
            </p:sp>
            <p:sp>
              <p:nvSpPr>
                <p:cNvPr id="35" name="Line 266">
                  <a:extLst>
                    <a:ext uri="{FF2B5EF4-FFF2-40B4-BE49-F238E27FC236}">
                      <a16:creationId xmlns:a16="http://schemas.microsoft.com/office/drawing/2014/main" id="{186997D7-F823-194A-AC34-75D6D6C714D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073181" y="730250"/>
                  <a:ext cx="44450" cy="10160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b="0">
                    <a:cs typeface="+mn-cs"/>
                  </a:endParaRPr>
                </a:p>
              </p:txBody>
            </p:sp>
          </p:grpSp>
          <p:grpSp>
            <p:nvGrpSpPr>
              <p:cNvPr id="21" name="Group 20">
                <a:extLst>
                  <a:ext uri="{FF2B5EF4-FFF2-40B4-BE49-F238E27FC236}">
                    <a16:creationId xmlns:a16="http://schemas.microsoft.com/office/drawing/2014/main" id="{A835A3CD-3E29-554A-A236-AB3B62058F04}"/>
                  </a:ext>
                </a:extLst>
              </p:cNvPr>
              <p:cNvGrpSpPr/>
              <p:nvPr/>
            </p:nvGrpSpPr>
            <p:grpSpPr>
              <a:xfrm>
                <a:off x="4416738" y="602811"/>
                <a:ext cx="169047" cy="238017"/>
                <a:chOff x="3144007" y="603250"/>
                <a:chExt cx="169047" cy="238017"/>
              </a:xfrm>
            </p:grpSpPr>
            <p:sp>
              <p:nvSpPr>
                <p:cNvPr id="30" name="Rectangle 267">
                  <a:extLst>
                    <a:ext uri="{FF2B5EF4-FFF2-40B4-BE49-F238E27FC236}">
                      <a16:creationId xmlns:a16="http://schemas.microsoft.com/office/drawing/2014/main" id="{4963A95E-83E9-2649-9DC9-F8BC9C5717EC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144007" y="603250"/>
                  <a:ext cx="169047" cy="128587"/>
                </a:xfrm>
                <a:prstGeom prst="rect">
                  <a:avLst/>
                </a:prstGeom>
                <a:solidFill>
                  <a:srgbClr val="CFF5FF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/>
              </p:spPr>
              <p:txBody>
                <a:bodyPr wrap="none" anchor="ctr"/>
                <a:lstStyle/>
                <a:p>
                  <a:pPr algn="ctr">
                    <a:defRPr/>
                  </a:pPr>
                  <a:r>
                    <a:rPr lang="en-US" sz="800" b="0" dirty="0">
                      <a:latin typeface="Arial" charset="0"/>
                      <a:cs typeface="+mn-cs"/>
                    </a:rPr>
                    <a:t>R</a:t>
                  </a:r>
                </a:p>
              </p:txBody>
            </p:sp>
            <p:sp>
              <p:nvSpPr>
                <p:cNvPr id="31" name="Line 268">
                  <a:extLst>
                    <a:ext uri="{FF2B5EF4-FFF2-40B4-BE49-F238E27FC236}">
                      <a16:creationId xmlns:a16="http://schemas.microsoft.com/office/drawing/2014/main" id="{5D021038-BFA4-FC46-A7D7-6A61B6120B9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144177" y="725760"/>
                  <a:ext cx="88899" cy="111126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b="0">
                    <a:cs typeface="+mn-cs"/>
                  </a:endParaRPr>
                </a:p>
              </p:txBody>
            </p:sp>
            <p:sp>
              <p:nvSpPr>
                <p:cNvPr id="32" name="Line 269">
                  <a:extLst>
                    <a:ext uri="{FF2B5EF4-FFF2-40B4-BE49-F238E27FC236}">
                      <a16:creationId xmlns:a16="http://schemas.microsoft.com/office/drawing/2014/main" id="{D40B5DEB-CECD-6A4E-B41E-EA9D531DCA1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227271" y="730248"/>
                  <a:ext cx="85783" cy="111019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b="0">
                    <a:cs typeface="+mn-cs"/>
                  </a:endParaRPr>
                </a:p>
              </p:txBody>
            </p:sp>
          </p:grpSp>
          <p:sp>
            <p:nvSpPr>
              <p:cNvPr id="22" name="Line 273">
                <a:extLst>
                  <a:ext uri="{FF2B5EF4-FFF2-40B4-BE49-F238E27FC236}">
                    <a16:creationId xmlns:a16="http://schemas.microsoft.com/office/drawing/2014/main" id="{2A130ABD-0CD8-D44C-80E2-ED71E057FBB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56271" y="595339"/>
                <a:ext cx="320675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prstDash val="solid"/>
                <a:round/>
                <a:headEnd/>
                <a:tailEnd type="triangle" w="med" len="med"/>
              </a:ln>
              <a:effectLst/>
              <a:extLst/>
            </p:spPr>
            <p:txBody>
              <a:bodyPr wrap="none" anchor="ctr"/>
              <a:lstStyle/>
              <a:p>
                <a:pPr>
                  <a:defRPr/>
                </a:pPr>
                <a:endParaRPr lang="en-US" b="0">
                  <a:cs typeface="+mn-cs"/>
                </a:endParaRPr>
              </a:p>
            </p:txBody>
          </p:sp>
          <p:sp>
            <p:nvSpPr>
              <p:cNvPr id="23" name="Line 274">
                <a:extLst>
                  <a:ext uri="{FF2B5EF4-FFF2-40B4-BE49-F238E27FC236}">
                    <a16:creationId xmlns:a16="http://schemas.microsoft.com/office/drawing/2014/main" id="{F019EE9D-8BAC-FE4E-A34C-0FC4A007309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661637" y="585814"/>
                <a:ext cx="0" cy="255588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>
                  <a:defRPr/>
                </a:pPr>
                <a:endParaRPr lang="en-US" b="0">
                  <a:cs typeface="+mn-cs"/>
                </a:endParaRPr>
              </a:p>
            </p:txBody>
          </p:sp>
          <p:sp>
            <p:nvSpPr>
              <p:cNvPr id="24" name="Line 262">
                <a:extLst>
                  <a:ext uri="{FF2B5EF4-FFF2-40B4-BE49-F238E27FC236}">
                    <a16:creationId xmlns:a16="http://schemas.microsoft.com/office/drawing/2014/main" id="{75995319-5C86-B048-9D24-8594C5ABE42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4369885" y="833465"/>
                <a:ext cx="554212" cy="200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>
                  <a:defRPr/>
                </a:pPr>
                <a:endParaRPr lang="en-US" b="0">
                  <a:cs typeface="+mn-cs"/>
                </a:endParaRPr>
              </a:p>
            </p:txBody>
          </p:sp>
          <p:sp>
            <p:nvSpPr>
              <p:cNvPr id="25" name="Rectangle 263">
                <a:extLst>
                  <a:ext uri="{FF2B5EF4-FFF2-40B4-BE49-F238E27FC236}">
                    <a16:creationId xmlns:a16="http://schemas.microsoft.com/office/drawing/2014/main" id="{B5A67491-7443-7943-AB4B-AC294FDA107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31208" y="753309"/>
                <a:ext cx="194132" cy="169862"/>
              </a:xfrm>
              <a:prstGeom prst="rect">
                <a:avLst/>
              </a:prstGeom>
              <a:solidFill>
                <a:srgbClr val="CEFD8B"/>
              </a:solidFill>
              <a:ln w="12700" cmpd="sng">
                <a:solidFill>
                  <a:schemeClr val="tx1"/>
                </a:solidFill>
                <a:miter lim="800000"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 algn="ctr">
                  <a:defRPr/>
                </a:pPr>
                <a:endParaRPr lang="en-US" b="0" dirty="0">
                  <a:latin typeface="Arial" charset="0"/>
                  <a:cs typeface="+mn-cs"/>
                </a:endParaRPr>
              </a:p>
            </p:txBody>
          </p:sp>
          <p:grpSp>
            <p:nvGrpSpPr>
              <p:cNvPr id="26" name="Group 25">
                <a:extLst>
                  <a:ext uri="{FF2B5EF4-FFF2-40B4-BE49-F238E27FC236}">
                    <a16:creationId xmlns:a16="http://schemas.microsoft.com/office/drawing/2014/main" id="{C1C4752C-0739-2D40-85BA-738A6A84B328}"/>
                  </a:ext>
                </a:extLst>
              </p:cNvPr>
              <p:cNvGrpSpPr/>
              <p:nvPr/>
            </p:nvGrpSpPr>
            <p:grpSpPr>
              <a:xfrm>
                <a:off x="2998216" y="602083"/>
                <a:ext cx="92075" cy="228600"/>
                <a:chOff x="3030537" y="603250"/>
                <a:chExt cx="92075" cy="228600"/>
              </a:xfrm>
            </p:grpSpPr>
            <p:sp>
              <p:nvSpPr>
                <p:cNvPr id="27" name="Rectangle 264">
                  <a:extLst>
                    <a:ext uri="{FF2B5EF4-FFF2-40B4-BE49-F238E27FC236}">
                      <a16:creationId xmlns:a16="http://schemas.microsoft.com/office/drawing/2014/main" id="{53A2A9A8-9FCC-6945-95F9-4268EAECEF7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030537" y="603250"/>
                  <a:ext cx="92075" cy="128587"/>
                </a:xfrm>
                <a:prstGeom prst="rect">
                  <a:avLst/>
                </a:prstGeom>
                <a:solidFill>
                  <a:srgbClr val="FAB4CE"/>
                </a:solidFill>
                <a:ln w="9525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  <a:extLst/>
              </p:spPr>
              <p:txBody>
                <a:bodyPr wrap="none" anchor="ctr"/>
                <a:lstStyle/>
                <a:p>
                  <a:pPr algn="ctr">
                    <a:defRPr/>
                  </a:pPr>
                  <a:r>
                    <a:rPr lang="en-US" sz="800" dirty="0">
                      <a:cs typeface="+mn-cs"/>
                    </a:rPr>
                    <a:t>T</a:t>
                  </a:r>
                  <a:endParaRPr lang="en-US" sz="800" b="0" dirty="0">
                    <a:latin typeface="Arial" charset="0"/>
                    <a:cs typeface="+mn-cs"/>
                  </a:endParaRPr>
                </a:p>
              </p:txBody>
            </p:sp>
            <p:sp>
              <p:nvSpPr>
                <p:cNvPr id="28" name="Line 265">
                  <a:extLst>
                    <a:ext uri="{FF2B5EF4-FFF2-40B4-BE49-F238E27FC236}">
                      <a16:creationId xmlns:a16="http://schemas.microsoft.com/office/drawing/2014/main" id="{0173E49F-E84D-5B40-AE95-9FA6E3E2DC9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3030537" y="733425"/>
                  <a:ext cx="47625" cy="9842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b="0">
                    <a:cs typeface="+mn-cs"/>
                  </a:endParaRPr>
                </a:p>
              </p:txBody>
            </p:sp>
            <p:sp>
              <p:nvSpPr>
                <p:cNvPr id="29" name="Line 266">
                  <a:extLst>
                    <a:ext uri="{FF2B5EF4-FFF2-40B4-BE49-F238E27FC236}">
                      <a16:creationId xmlns:a16="http://schemas.microsoft.com/office/drawing/2014/main" id="{BDE15B20-61E3-DE4F-9F3E-0D4D7DA04B9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3078162" y="730250"/>
                  <a:ext cx="44450" cy="10160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 b="0">
                    <a:cs typeface="+mn-cs"/>
                  </a:endParaRPr>
                </a:p>
              </p:txBody>
            </p:sp>
          </p:grpSp>
        </p:grp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B0BB6BE7-846F-A940-A237-1A2830F57531}"/>
                </a:ext>
              </a:extLst>
            </p:cNvPr>
            <p:cNvGrpSpPr/>
            <p:nvPr/>
          </p:nvGrpSpPr>
          <p:grpSpPr>
            <a:xfrm>
              <a:off x="2573470" y="794925"/>
              <a:ext cx="92075" cy="228600"/>
              <a:chOff x="2832031" y="945529"/>
              <a:chExt cx="92075" cy="228600"/>
            </a:xfrm>
          </p:grpSpPr>
          <p:sp>
            <p:nvSpPr>
              <p:cNvPr id="16" name="Rectangle 264">
                <a:extLst>
                  <a:ext uri="{FF2B5EF4-FFF2-40B4-BE49-F238E27FC236}">
                    <a16:creationId xmlns:a16="http://schemas.microsoft.com/office/drawing/2014/main" id="{341E764C-085B-8141-B245-6445AB22FC8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32031" y="945529"/>
                <a:ext cx="92075" cy="128587"/>
              </a:xfrm>
              <a:prstGeom prst="rect">
                <a:avLst/>
              </a:prstGeom>
              <a:solidFill>
                <a:srgbClr val="FAB4CE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800" dirty="0">
                    <a:cs typeface="+mn-cs"/>
                  </a:rPr>
                  <a:t>T</a:t>
                </a:r>
                <a:endParaRPr lang="en-US" sz="800" b="0" dirty="0">
                  <a:latin typeface="Arial" charset="0"/>
                  <a:cs typeface="+mn-cs"/>
                </a:endParaRPr>
              </a:p>
            </p:txBody>
          </p:sp>
          <p:sp>
            <p:nvSpPr>
              <p:cNvPr id="17" name="Line 265">
                <a:extLst>
                  <a:ext uri="{FF2B5EF4-FFF2-40B4-BE49-F238E27FC236}">
                    <a16:creationId xmlns:a16="http://schemas.microsoft.com/office/drawing/2014/main" id="{9568F165-55EB-C94B-9C8B-0EC4C0B2994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32031" y="1075704"/>
                <a:ext cx="47625" cy="9842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>
                  <a:defRPr/>
                </a:pPr>
                <a:endParaRPr lang="en-US" b="0">
                  <a:cs typeface="+mn-cs"/>
                </a:endParaRPr>
              </a:p>
            </p:txBody>
          </p:sp>
          <p:sp>
            <p:nvSpPr>
              <p:cNvPr id="18" name="Line 266">
                <a:extLst>
                  <a:ext uri="{FF2B5EF4-FFF2-40B4-BE49-F238E27FC236}">
                    <a16:creationId xmlns:a16="http://schemas.microsoft.com/office/drawing/2014/main" id="{FD1F19F4-01D9-4C49-A4FC-8792B7FC693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79656" y="1072529"/>
                <a:ext cx="44450" cy="101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>
                  <a:defRPr/>
                </a:pPr>
                <a:endParaRPr lang="en-US" b="0">
                  <a:cs typeface="+mn-cs"/>
                </a:endParaRPr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EDC693ED-F07D-034D-BEA6-114B540B76B1}"/>
                </a:ext>
              </a:extLst>
            </p:cNvPr>
            <p:cNvGrpSpPr/>
            <p:nvPr/>
          </p:nvGrpSpPr>
          <p:grpSpPr>
            <a:xfrm>
              <a:off x="2890920" y="793943"/>
              <a:ext cx="92075" cy="228600"/>
              <a:chOff x="2832031" y="945529"/>
              <a:chExt cx="92075" cy="228600"/>
            </a:xfrm>
          </p:grpSpPr>
          <p:sp>
            <p:nvSpPr>
              <p:cNvPr id="13" name="Rectangle 264">
                <a:extLst>
                  <a:ext uri="{FF2B5EF4-FFF2-40B4-BE49-F238E27FC236}">
                    <a16:creationId xmlns:a16="http://schemas.microsoft.com/office/drawing/2014/main" id="{2D359BA1-A4C2-B946-A230-FD61AA3DE96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832031" y="945529"/>
                <a:ext cx="92075" cy="128587"/>
              </a:xfrm>
              <a:prstGeom prst="rect">
                <a:avLst/>
              </a:prstGeom>
              <a:solidFill>
                <a:srgbClr val="FAB4CE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 algn="ctr">
                  <a:defRPr/>
                </a:pPr>
                <a:r>
                  <a:rPr lang="en-US" sz="800" dirty="0">
                    <a:cs typeface="+mn-cs"/>
                  </a:rPr>
                  <a:t>T</a:t>
                </a:r>
                <a:endParaRPr lang="en-US" sz="800" b="0" dirty="0">
                  <a:latin typeface="Arial" charset="0"/>
                  <a:cs typeface="+mn-cs"/>
                </a:endParaRPr>
              </a:p>
            </p:txBody>
          </p:sp>
          <p:sp>
            <p:nvSpPr>
              <p:cNvPr id="14" name="Line 265">
                <a:extLst>
                  <a:ext uri="{FF2B5EF4-FFF2-40B4-BE49-F238E27FC236}">
                    <a16:creationId xmlns:a16="http://schemas.microsoft.com/office/drawing/2014/main" id="{64E977CF-11B3-5D4B-9521-B2FB0021673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32031" y="1075704"/>
                <a:ext cx="47625" cy="9842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>
                  <a:defRPr/>
                </a:pPr>
                <a:endParaRPr lang="en-US" b="0">
                  <a:cs typeface="+mn-cs"/>
                </a:endParaRPr>
              </a:p>
            </p:txBody>
          </p:sp>
          <p:sp>
            <p:nvSpPr>
              <p:cNvPr id="15" name="Line 266">
                <a:extLst>
                  <a:ext uri="{FF2B5EF4-FFF2-40B4-BE49-F238E27FC236}">
                    <a16:creationId xmlns:a16="http://schemas.microsoft.com/office/drawing/2014/main" id="{57FA85FB-A00C-E844-84B4-B9E9CE92612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79656" y="1072529"/>
                <a:ext cx="44450" cy="10160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/>
            </p:spPr>
            <p:txBody>
              <a:bodyPr wrap="none" anchor="ctr"/>
              <a:lstStyle/>
              <a:p>
                <a:pPr>
                  <a:defRPr/>
                </a:pPr>
                <a:endParaRPr lang="en-US" b="0">
                  <a:cs typeface="+mn-cs"/>
                </a:endParaRPr>
              </a:p>
            </p:txBody>
          </p:sp>
        </p:grpSp>
      </p:grpSp>
      <p:sp>
        <p:nvSpPr>
          <p:cNvPr id="36" name="TextBox 35">
            <a:extLst>
              <a:ext uri="{FF2B5EF4-FFF2-40B4-BE49-F238E27FC236}">
                <a16:creationId xmlns:a16="http://schemas.microsoft.com/office/drawing/2014/main" id="{BEE48B9C-6B50-DB4F-A345-74B2D7083E38}"/>
              </a:ext>
            </a:extLst>
          </p:cNvPr>
          <p:cNvSpPr txBox="1"/>
          <p:nvPr/>
        </p:nvSpPr>
        <p:spPr>
          <a:xfrm>
            <a:off x="4342182" y="2094954"/>
            <a:ext cx="6138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Exon 1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1FF831E0-5E0D-5A4C-8D8A-6437E7CF71FF}"/>
              </a:ext>
            </a:extLst>
          </p:cNvPr>
          <p:cNvSpPr txBox="1"/>
          <p:nvPr/>
        </p:nvSpPr>
        <p:spPr>
          <a:xfrm>
            <a:off x="3447831" y="2094954"/>
            <a:ext cx="74195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Promoter</a:t>
            </a:r>
          </a:p>
        </p:txBody>
      </p:sp>
    </p:spTree>
    <p:extLst>
      <p:ext uri="{BB962C8B-B14F-4D97-AF65-F5344CB8AC3E}">
        <p14:creationId xmlns:p14="http://schemas.microsoft.com/office/powerpoint/2010/main" val="2859124028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2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BDF53"/>
      </a:accent1>
      <a:accent2>
        <a:srgbClr val="FF9966"/>
      </a:accent2>
      <a:accent3>
        <a:srgbClr val="FFFFFF"/>
      </a:accent3>
      <a:accent4>
        <a:srgbClr val="000000"/>
      </a:accent4>
      <a:accent5>
        <a:srgbClr val="FDECB3"/>
      </a:accent5>
      <a:accent6>
        <a:srgbClr val="E78A5C"/>
      </a:accent6>
      <a:hlink>
        <a:srgbClr val="CC3300"/>
      </a:hlink>
      <a:folHlink>
        <a:srgbClr val="996600"/>
      </a:folHlink>
    </a:clrScheme>
    <a:fontScheme name="Blank Presentation">
      <a:majorFont>
        <a:latin typeface="Times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255218</TotalTime>
  <Words>401</Words>
  <Application>Microsoft Macintosh PowerPoint</Application>
  <PresentationFormat>Custom</PresentationFormat>
  <Paragraphs>114</Paragraphs>
  <Slides>9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ＭＳ Ｐゴシック</vt:lpstr>
      <vt:lpstr>Arial</vt:lpstr>
      <vt:lpstr>Times</vt:lpstr>
      <vt:lpstr>Blank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USC/Norris Cancer Center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Peter W. Laird</dc:creator>
  <cp:lastModifiedBy>Nicole Vander Schaaf</cp:lastModifiedBy>
  <cp:revision>863</cp:revision>
  <cp:lastPrinted>2015-10-05T14:30:17Z</cp:lastPrinted>
  <dcterms:created xsi:type="dcterms:W3CDTF">2011-04-06T18:54:16Z</dcterms:created>
  <dcterms:modified xsi:type="dcterms:W3CDTF">2019-01-23T18:31:03Z</dcterms:modified>
</cp:coreProperties>
</file>