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6"/>
  </p:notesMasterIdLst>
  <p:sldIdLst>
    <p:sldId id="263" r:id="rId2"/>
    <p:sldId id="264" r:id="rId3"/>
    <p:sldId id="266" r:id="rId4"/>
    <p:sldId id="267" r:id="rId5"/>
  </p:sldIdLst>
  <p:sldSz cx="9144000" cy="7772400"/>
  <p:notesSz cx="6858000" cy="9144000"/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958"/>
    <p:restoredTop sz="94607"/>
  </p:normalViewPr>
  <p:slideViewPr>
    <p:cSldViewPr showGuides="1">
      <p:cViewPr varScale="1">
        <p:scale>
          <a:sx n="76" d="100"/>
          <a:sy n="76" d="100"/>
        </p:scale>
        <p:origin x="208" y="624"/>
      </p:cViewPr>
      <p:guideLst>
        <p:guide orient="horz" pos="244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tigermailauburn-my.sharepoint.com/personal/bth0023_auburn_edu/Documents/Projects/Haixin%20Project/Master%20culture%20experiment%20spreadsheets/HP%20Exp%209%20UTEX2341%202341%20w%20Azo%202018.9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tigermailauburn-my.sharepoint.com/personal/bth0023_auburn_edu/Documents/Projects/Haixin%20Project/Master%20culture%20experiment%20spreadsheets/HP%20Exp%209%20UTEX2341%202341%20w%20Azo%202018.9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tigermailauburn-my.sharepoint.com/personal/bth0023_auburn_edu/Documents/Projects/Haixin%20Project/Master%20culture%20experiment%20spreadsheets/HP%20Exp%209%20UTEX2341%202341%20w%20Azo%202018.9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D:\UserData\Documents\Downloads\HP%20Exp%207%20UTEX2714%20SUMMARY%202018.8.20%20(1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Summary!$C$13</c:f>
              <c:strCache>
                <c:ptCount val="1"/>
                <c:pt idx="0">
                  <c:v>Control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Summary!$B$14:$B$19</c:f>
              <c:numCache>
                <c:formatCode>0</c:formatCode>
                <c:ptCount val="6"/>
                <c:pt idx="0">
                  <c:v>0</c:v>
                </c:pt>
                <c:pt idx="1">
                  <c:v>26</c:v>
                </c:pt>
                <c:pt idx="2">
                  <c:v>50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xVal>
          <c:yVal>
            <c:numRef>
              <c:f>Summary!$C$14:$C$19</c:f>
              <c:numCache>
                <c:formatCode>0.00</c:formatCode>
                <c:ptCount val="6"/>
                <c:pt idx="0">
                  <c:v>8.9799999999999991E-2</c:v>
                </c:pt>
                <c:pt idx="1">
                  <c:v>0.14786666666666667</c:v>
                </c:pt>
                <c:pt idx="2">
                  <c:v>0.3143333333333333</c:v>
                </c:pt>
                <c:pt idx="3">
                  <c:v>0.62749999999999995</c:v>
                </c:pt>
                <c:pt idx="4">
                  <c:v>0.99119999999999997</c:v>
                </c:pt>
                <c:pt idx="5">
                  <c:v>1.1798333333333331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EC9-0A43-9FC3-93C78E4E3810}"/>
            </c:ext>
          </c:extLst>
        </c:ser>
        <c:ser>
          <c:idx val="1"/>
          <c:order val="1"/>
          <c:tx>
            <c:strRef>
              <c:f>Summary!$D$13</c:f>
              <c:strCache>
                <c:ptCount val="1"/>
                <c:pt idx="0">
                  <c:v>Treat1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diamond"/>
            <c:size val="7"/>
            <c:spPr>
              <a:solidFill>
                <a:schemeClr val="accent6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Summary!$B$14:$B$19</c:f>
              <c:numCache>
                <c:formatCode>0</c:formatCode>
                <c:ptCount val="6"/>
                <c:pt idx="0">
                  <c:v>0</c:v>
                </c:pt>
                <c:pt idx="1">
                  <c:v>26</c:v>
                </c:pt>
                <c:pt idx="2">
                  <c:v>50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xVal>
          <c:yVal>
            <c:numRef>
              <c:f>Summary!$D$14:$D$19</c:f>
              <c:numCache>
                <c:formatCode>0.00</c:formatCode>
                <c:ptCount val="6"/>
                <c:pt idx="0">
                  <c:v>0.11016666666666668</c:v>
                </c:pt>
                <c:pt idx="1">
                  <c:v>0.24123333333333333</c:v>
                </c:pt>
                <c:pt idx="2">
                  <c:v>0.4700333333333333</c:v>
                </c:pt>
                <c:pt idx="3">
                  <c:v>0.81286666666666674</c:v>
                </c:pt>
                <c:pt idx="4">
                  <c:v>1.2435444444444446</c:v>
                </c:pt>
                <c:pt idx="5">
                  <c:v>1.3633555555555557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EC9-0A43-9FC3-93C78E4E3810}"/>
            </c:ext>
          </c:extLst>
        </c:ser>
        <c:ser>
          <c:idx val="2"/>
          <c:order val="2"/>
          <c:tx>
            <c:strRef>
              <c:f>Summary!$E$13</c:f>
              <c:strCache>
                <c:ptCount val="1"/>
                <c:pt idx="0">
                  <c:v>Treat2</c:v>
                </c:pt>
              </c:strCache>
            </c:strRef>
          </c:tx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rgbClr val="7030A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Summary!$B$14:$B$19</c:f>
              <c:numCache>
                <c:formatCode>0</c:formatCode>
                <c:ptCount val="6"/>
                <c:pt idx="0">
                  <c:v>0</c:v>
                </c:pt>
                <c:pt idx="1">
                  <c:v>26</c:v>
                </c:pt>
                <c:pt idx="2">
                  <c:v>50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xVal>
          <c:yVal>
            <c:numRef>
              <c:f>Summary!$E$14:$E$19</c:f>
              <c:numCache>
                <c:formatCode>0.00</c:formatCode>
                <c:ptCount val="6"/>
                <c:pt idx="0">
                  <c:v>9.134444444444445E-2</c:v>
                </c:pt>
                <c:pt idx="1">
                  <c:v>0.11635555555555555</c:v>
                </c:pt>
                <c:pt idx="2">
                  <c:v>9.8166666666666666E-2</c:v>
                </c:pt>
                <c:pt idx="3">
                  <c:v>9.8077777777777778E-2</c:v>
                </c:pt>
                <c:pt idx="4">
                  <c:v>9.1022222222222227E-2</c:v>
                </c:pt>
                <c:pt idx="5">
                  <c:v>7.6100000000000001E-2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EC9-0A43-9FC3-93C78E4E3810}"/>
            </c:ext>
          </c:extLst>
        </c:ser>
        <c:ser>
          <c:idx val="3"/>
          <c:order val="3"/>
          <c:tx>
            <c:strRef>
              <c:f>Summary!$F$13</c:f>
              <c:strCache>
                <c:ptCount val="1"/>
                <c:pt idx="0">
                  <c:v>Treat3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triangle"/>
            <c:size val="7"/>
            <c:spPr>
              <a:solidFill>
                <a:schemeClr val="accent4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Summary!$B$14:$B$19</c:f>
              <c:numCache>
                <c:formatCode>0</c:formatCode>
                <c:ptCount val="6"/>
                <c:pt idx="0">
                  <c:v>0</c:v>
                </c:pt>
                <c:pt idx="1">
                  <c:v>26</c:v>
                </c:pt>
                <c:pt idx="2">
                  <c:v>50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xVal>
          <c:yVal>
            <c:numRef>
              <c:f>Summary!$F$14:$F$19</c:f>
              <c:numCache>
                <c:formatCode>0.00</c:formatCode>
                <c:ptCount val="6"/>
                <c:pt idx="0">
                  <c:v>8.0111111111111091E-2</c:v>
                </c:pt>
                <c:pt idx="1">
                  <c:v>0.13537777777777774</c:v>
                </c:pt>
                <c:pt idx="2">
                  <c:v>0.28483333333333333</c:v>
                </c:pt>
                <c:pt idx="3">
                  <c:v>0.58017777777777768</c:v>
                </c:pt>
                <c:pt idx="4">
                  <c:v>0.95854444444444453</c:v>
                </c:pt>
                <c:pt idx="5">
                  <c:v>1.1058333333333334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EEC9-0A43-9FC3-93C78E4E38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67771808"/>
        <c:axId val="764272576"/>
      </c:scatterChart>
      <c:valAx>
        <c:axId val="8677718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(h)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4272576"/>
        <c:crosses val="autoZero"/>
        <c:crossBetween val="midCat"/>
      </c:valAx>
      <c:valAx>
        <c:axId val="7642725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OD 550 nm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777180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15766622922134732"/>
          <c:y val="6.1549650043744533E-2"/>
          <c:w val="0.22011154855643045"/>
          <c:h val="0.4097244094488188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v>Control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1"/>
            <c:trendlineLbl>
              <c:layout>
                <c:manualLayout>
                  <c:x val="-0.1967325021872266"/>
                  <c:y val="0.21407881306503354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Summary!$C$50:$C$55</c:f>
              <c:numCache>
                <c:formatCode>General</c:formatCode>
                <c:ptCount val="6"/>
                <c:pt idx="0">
                  <c:v>1.1798333333333366</c:v>
                </c:pt>
                <c:pt idx="1">
                  <c:v>0.82789999999999997</c:v>
                </c:pt>
                <c:pt idx="2">
                  <c:v>0.49703333333333327</c:v>
                </c:pt>
                <c:pt idx="3">
                  <c:v>0.28010000000000002</c:v>
                </c:pt>
                <c:pt idx="4">
                  <c:v>0.14976666666666666</c:v>
                </c:pt>
                <c:pt idx="5">
                  <c:v>9.7133333333333335E-2</c:v>
                </c:pt>
              </c:numCache>
            </c:numRef>
          </c:xVal>
          <c:yVal>
            <c:numRef>
              <c:f>Summary!$B$50:$B$55</c:f>
              <c:numCache>
                <c:formatCode>General</c:formatCode>
                <c:ptCount val="6"/>
                <c:pt idx="0">
                  <c:v>1.2561458333333331</c:v>
                </c:pt>
                <c:pt idx="1">
                  <c:v>0.62807291666666654</c:v>
                </c:pt>
                <c:pt idx="2">
                  <c:v>0.31403645833333327</c:v>
                </c:pt>
                <c:pt idx="3">
                  <c:v>0.15701822916666663</c:v>
                </c:pt>
                <c:pt idx="4">
                  <c:v>7.8509114583333317E-2</c:v>
                </c:pt>
                <c:pt idx="5">
                  <c:v>3.9254557291666659E-2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A31-D147-A094-DD64DC703599}"/>
            </c:ext>
          </c:extLst>
        </c:ser>
        <c:ser>
          <c:idx val="1"/>
          <c:order val="1"/>
          <c:tx>
            <c:v>Treat 1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7"/>
            <c:spPr>
              <a:solidFill>
                <a:schemeClr val="accent6"/>
              </a:solidFill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6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Summary!$E$50:$E$55</c:f>
              <c:numCache>
                <c:formatCode>General</c:formatCode>
                <c:ptCount val="6"/>
                <c:pt idx="0">
                  <c:v>1.3633555555555565</c:v>
                </c:pt>
                <c:pt idx="1">
                  <c:v>0.94706666666666672</c:v>
                </c:pt>
                <c:pt idx="2">
                  <c:v>0.69983333333333331</c:v>
                </c:pt>
                <c:pt idx="3">
                  <c:v>0.45800000000000002</c:v>
                </c:pt>
                <c:pt idx="4">
                  <c:v>0.23493333333333333</c:v>
                </c:pt>
                <c:pt idx="5">
                  <c:v>0.11370000000000001</c:v>
                </c:pt>
              </c:numCache>
            </c:numRef>
          </c:xVal>
          <c:yVal>
            <c:numRef>
              <c:f>Summary!$D$50:$D$55</c:f>
              <c:numCache>
                <c:formatCode>General</c:formatCode>
                <c:ptCount val="6"/>
                <c:pt idx="0">
                  <c:v>1.5757291666666655</c:v>
                </c:pt>
                <c:pt idx="1">
                  <c:v>0.78786458333333276</c:v>
                </c:pt>
                <c:pt idx="2">
                  <c:v>0.39393229166666638</c:v>
                </c:pt>
                <c:pt idx="3">
                  <c:v>0.19696614583333319</c:v>
                </c:pt>
                <c:pt idx="4">
                  <c:v>9.8483072916666595E-2</c:v>
                </c:pt>
                <c:pt idx="5">
                  <c:v>4.9241536458333297E-2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7A31-D147-A094-DD64DC703599}"/>
            </c:ext>
          </c:extLst>
        </c:ser>
        <c:ser>
          <c:idx val="2"/>
          <c:order val="2"/>
          <c:tx>
            <c:v>Treat 3</c:v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7"/>
            <c:spPr>
              <a:solidFill>
                <a:schemeClr val="accent4"/>
              </a:solidFill>
              <a:ln w="9525">
                <a:solidFill>
                  <a:schemeClr val="tx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4"/>
                </a:solidFill>
                <a:prstDash val="sysDot"/>
              </a:ln>
              <a:effectLst/>
            </c:spPr>
            <c:trendlineType val="poly"/>
            <c:order val="2"/>
            <c:dispRSqr val="1"/>
            <c:dispEq val="1"/>
            <c:trendlineLbl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xVal>
            <c:numRef>
              <c:f>Summary!$I$50:$I$55</c:f>
              <c:numCache>
                <c:formatCode>General</c:formatCode>
                <c:ptCount val="6"/>
                <c:pt idx="0">
                  <c:v>1.1058333333333334</c:v>
                </c:pt>
                <c:pt idx="1">
                  <c:v>0.7700999999999999</c:v>
                </c:pt>
                <c:pt idx="2">
                  <c:v>0.47886666666666672</c:v>
                </c:pt>
                <c:pt idx="3">
                  <c:v>0.27736666666666671</c:v>
                </c:pt>
                <c:pt idx="4">
                  <c:v>0.156</c:v>
                </c:pt>
                <c:pt idx="5">
                  <c:v>9.1399999999999995E-2</c:v>
                </c:pt>
              </c:numCache>
            </c:numRef>
          </c:xVal>
          <c:yVal>
            <c:numRef>
              <c:f>Summary!$H$50:$H$55</c:f>
              <c:numCache>
                <c:formatCode>General</c:formatCode>
                <c:ptCount val="6"/>
                <c:pt idx="0">
                  <c:v>1.203333333333334</c:v>
                </c:pt>
                <c:pt idx="1">
                  <c:v>0.60166666666666702</c:v>
                </c:pt>
                <c:pt idx="2">
                  <c:v>0.30083333333333351</c:v>
                </c:pt>
                <c:pt idx="3">
                  <c:v>0.15041666666666675</c:v>
                </c:pt>
                <c:pt idx="4">
                  <c:v>7.5208333333333377E-2</c:v>
                </c:pt>
                <c:pt idx="5">
                  <c:v>3.7604166666666689E-2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7A31-D147-A094-DD64DC7035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35647648"/>
        <c:axId val="767958528"/>
      </c:scatterChart>
      <c:valAx>
        <c:axId val="7356476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OD 550 nm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7958528"/>
        <c:crosses val="autoZero"/>
        <c:crossBetween val="midCat"/>
      </c:valAx>
      <c:valAx>
        <c:axId val="7679585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Algae concentration (g/L)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564764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73322134733158351"/>
          <c:y val="0.34916484397783609"/>
          <c:w val="0.21400087489063871"/>
          <c:h val="0.4131977252843394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Summary!$C$116</c:f>
              <c:strCache>
                <c:ptCount val="1"/>
                <c:pt idx="0">
                  <c:v>Control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7"/>
            <c:spPr>
              <a:solidFill>
                <a:schemeClr val="accent1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Summary!$G$117:$G$122</c:f>
                <c:numCache>
                  <c:formatCode>General</c:formatCode>
                  <c:ptCount val="6"/>
                  <c:pt idx="0">
                    <c:v>8.1620288456589116E-4</c:v>
                  </c:pt>
                  <c:pt idx="1">
                    <c:v>8.4819575471414416E-3</c:v>
                  </c:pt>
                  <c:pt idx="2">
                    <c:v>2.2369500798038653E-2</c:v>
                  </c:pt>
                  <c:pt idx="3">
                    <c:v>9.1117479032723131E-2</c:v>
                  </c:pt>
                  <c:pt idx="4">
                    <c:v>0.20829197052125123</c:v>
                  </c:pt>
                  <c:pt idx="5">
                    <c:v>2.4293419925248451E-2</c:v>
                  </c:pt>
                </c:numCache>
              </c:numRef>
            </c:plus>
            <c:minus>
              <c:numRef>
                <c:f>Summary!$G$117:$G$122</c:f>
                <c:numCache>
                  <c:formatCode>General</c:formatCode>
                  <c:ptCount val="6"/>
                  <c:pt idx="0">
                    <c:v>8.1620288456589116E-4</c:v>
                  </c:pt>
                  <c:pt idx="1">
                    <c:v>8.4819575471414416E-3</c:v>
                  </c:pt>
                  <c:pt idx="2">
                    <c:v>2.2369500798038653E-2</c:v>
                  </c:pt>
                  <c:pt idx="3">
                    <c:v>9.1117479032723131E-2</c:v>
                  </c:pt>
                  <c:pt idx="4">
                    <c:v>0.20829197052125123</c:v>
                  </c:pt>
                  <c:pt idx="5">
                    <c:v>2.4293419925248451E-2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Summary!$B$117:$B$122</c:f>
              <c:numCache>
                <c:formatCode>0</c:formatCode>
                <c:ptCount val="6"/>
                <c:pt idx="0">
                  <c:v>0</c:v>
                </c:pt>
                <c:pt idx="1">
                  <c:v>26</c:v>
                </c:pt>
                <c:pt idx="2">
                  <c:v>50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xVal>
          <c:yVal>
            <c:numRef>
              <c:f>Summary!$C$117:$C$122</c:f>
              <c:numCache>
                <c:formatCode>General</c:formatCode>
                <c:ptCount val="6"/>
                <c:pt idx="0">
                  <c:v>5.1610364408000008E-2</c:v>
                </c:pt>
                <c:pt idx="1">
                  <c:v>7.1163536019259274E-2</c:v>
                </c:pt>
                <c:pt idx="2">
                  <c:v>0.1576874195605926</c:v>
                </c:pt>
                <c:pt idx="3">
                  <c:v>0.44697904525911109</c:v>
                </c:pt>
                <c:pt idx="4">
                  <c:v>0.98753796864859267</c:v>
                </c:pt>
                <c:pt idx="5">
                  <c:v>1.3442952612279997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F38-E844-9297-715210642B72}"/>
            </c:ext>
          </c:extLst>
        </c:ser>
        <c:ser>
          <c:idx val="1"/>
          <c:order val="1"/>
          <c:tx>
            <c:strRef>
              <c:f>Summary!$D$116</c:f>
              <c:strCache>
                <c:ptCount val="1"/>
                <c:pt idx="0">
                  <c:v>Treat1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diamond"/>
            <c:size val="7"/>
            <c:spPr>
              <a:solidFill>
                <a:schemeClr val="accent6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Summary!$H$117:$H$122</c:f>
                <c:numCache>
                  <c:formatCode>General</c:formatCode>
                  <c:ptCount val="6"/>
                  <c:pt idx="0">
                    <c:v>4.3949544426629712E-4</c:v>
                  </c:pt>
                  <c:pt idx="1">
                    <c:v>6.3206871135491763E-3</c:v>
                  </c:pt>
                  <c:pt idx="2">
                    <c:v>7.5732227678339493E-3</c:v>
                  </c:pt>
                  <c:pt idx="3">
                    <c:v>3.0983149825346157E-3</c:v>
                  </c:pt>
                  <c:pt idx="4">
                    <c:v>4.4797940555729533E-2</c:v>
                  </c:pt>
                  <c:pt idx="5">
                    <c:v>3.9798090963972174E-2</c:v>
                  </c:pt>
                </c:numCache>
              </c:numRef>
            </c:plus>
            <c:minus>
              <c:numRef>
                <c:f>Summary!$H$117:$H$122</c:f>
                <c:numCache>
                  <c:formatCode>General</c:formatCode>
                  <c:ptCount val="6"/>
                  <c:pt idx="0">
                    <c:v>4.3949544426629712E-4</c:v>
                  </c:pt>
                  <c:pt idx="1">
                    <c:v>6.3206871135491763E-3</c:v>
                  </c:pt>
                  <c:pt idx="2">
                    <c:v>7.5732227678339493E-3</c:v>
                  </c:pt>
                  <c:pt idx="3">
                    <c:v>3.0983149825346157E-3</c:v>
                  </c:pt>
                  <c:pt idx="4">
                    <c:v>4.4797940555729533E-2</c:v>
                  </c:pt>
                  <c:pt idx="5">
                    <c:v>3.9798090963972174E-2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Summary!$B$117:$B$122</c:f>
              <c:numCache>
                <c:formatCode>0</c:formatCode>
                <c:ptCount val="6"/>
                <c:pt idx="0">
                  <c:v>0</c:v>
                </c:pt>
                <c:pt idx="1">
                  <c:v>26</c:v>
                </c:pt>
                <c:pt idx="2">
                  <c:v>50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xVal>
          <c:yVal>
            <c:numRef>
              <c:f>Summary!$D$117:$D$122</c:f>
              <c:numCache>
                <c:formatCode>General</c:formatCode>
                <c:ptCount val="6"/>
                <c:pt idx="0">
                  <c:v>5.6926276024333332E-2</c:v>
                </c:pt>
                <c:pt idx="1">
                  <c:v>8.4469474452925922E-2</c:v>
                </c:pt>
                <c:pt idx="2">
                  <c:v>0.20598891396359256</c:v>
                </c:pt>
                <c:pt idx="3">
                  <c:v>0.56424796748925921</c:v>
                </c:pt>
                <c:pt idx="4">
                  <c:v>1.3138314439846297</c:v>
                </c:pt>
                <c:pt idx="5">
                  <c:v>1.5814281113978523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F38-E844-9297-715210642B72}"/>
            </c:ext>
          </c:extLst>
        </c:ser>
        <c:ser>
          <c:idx val="2"/>
          <c:order val="2"/>
          <c:tx>
            <c:strRef>
              <c:f>Summary!$E$116</c:f>
              <c:strCache>
                <c:ptCount val="1"/>
                <c:pt idx="0">
                  <c:v>Treat2</c:v>
                </c:pt>
              </c:strCache>
            </c:strRef>
          </c:tx>
          <c:spPr>
            <a:ln w="19050" cap="rnd">
              <a:solidFill>
                <a:srgbClr val="7030A0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rgbClr val="7030A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Summary!$B$117:$B$122</c:f>
              <c:numCache>
                <c:formatCode>0</c:formatCode>
                <c:ptCount val="6"/>
                <c:pt idx="0">
                  <c:v>0</c:v>
                </c:pt>
                <c:pt idx="1">
                  <c:v>26</c:v>
                </c:pt>
                <c:pt idx="2">
                  <c:v>50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xVal>
          <c:yVal>
            <c:numRef>
              <c:f>Summary!$E$117:$E$122</c:f>
              <c:numCache>
                <c:formatCode>General</c:formatCode>
                <c:ptCount val="6"/>
                <c:pt idx="0">
                  <c:v>5.2046124246666665E-2</c:v>
                </c:pt>
                <c:pt idx="1">
                  <c:v>5.9725788911703707E-2</c:v>
                </c:pt>
                <c:pt idx="2">
                  <c:v>5.4048718276888889E-2</c:v>
                </c:pt>
                <c:pt idx="3">
                  <c:v>5.4022407233925929E-2</c:v>
                </c:pt>
                <c:pt idx="4">
                  <c:v>5.1958076033481487E-2</c:v>
                </c:pt>
                <c:pt idx="5">
                  <c:v>4.7875367834000003E-2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1F38-E844-9297-715210642B72}"/>
            </c:ext>
          </c:extLst>
        </c:ser>
        <c:ser>
          <c:idx val="3"/>
          <c:order val="3"/>
          <c:tx>
            <c:strRef>
              <c:f>Summary!$F$116</c:f>
              <c:strCache>
                <c:ptCount val="1"/>
                <c:pt idx="0">
                  <c:v>Treat3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triangle"/>
            <c:size val="7"/>
            <c:spPr>
              <a:solidFill>
                <a:schemeClr val="accent4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Summary!$I$117:$I$122</c:f>
                <c:numCache>
                  <c:formatCode>General</c:formatCode>
                  <c:ptCount val="6"/>
                  <c:pt idx="0">
                    <c:v>6.4014736692278532E-4</c:v>
                  </c:pt>
                  <c:pt idx="1">
                    <c:v>2.6526109801456818E-3</c:v>
                  </c:pt>
                  <c:pt idx="2">
                    <c:v>1.4572863554686811E-2</c:v>
                  </c:pt>
                  <c:pt idx="3">
                    <c:v>1.230910465967522E-2</c:v>
                  </c:pt>
                  <c:pt idx="4">
                    <c:v>8.9370999881849156E-2</c:v>
                  </c:pt>
                  <c:pt idx="5">
                    <c:v>0.10218593554903421</c:v>
                  </c:pt>
                </c:numCache>
              </c:numRef>
            </c:plus>
            <c:minus>
              <c:numRef>
                <c:f>Summary!$I$117:$I$122</c:f>
                <c:numCache>
                  <c:formatCode>General</c:formatCode>
                  <c:ptCount val="6"/>
                  <c:pt idx="0">
                    <c:v>6.4014736692278532E-4</c:v>
                  </c:pt>
                  <c:pt idx="1">
                    <c:v>2.6526109801456818E-3</c:v>
                  </c:pt>
                  <c:pt idx="2">
                    <c:v>1.4572863554686811E-2</c:v>
                  </c:pt>
                  <c:pt idx="3">
                    <c:v>1.230910465967522E-2</c:v>
                  </c:pt>
                  <c:pt idx="4">
                    <c:v>8.9370999881849156E-2</c:v>
                  </c:pt>
                  <c:pt idx="5">
                    <c:v>0.10218593554903421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Summary!$B$117:$B$122</c:f>
              <c:numCache>
                <c:formatCode>0</c:formatCode>
                <c:ptCount val="6"/>
                <c:pt idx="0">
                  <c:v>0</c:v>
                </c:pt>
                <c:pt idx="1">
                  <c:v>26</c:v>
                </c:pt>
                <c:pt idx="2">
                  <c:v>50</c:v>
                </c:pt>
                <c:pt idx="3">
                  <c:v>72</c:v>
                </c:pt>
                <c:pt idx="4">
                  <c:v>96</c:v>
                </c:pt>
                <c:pt idx="5">
                  <c:v>120</c:v>
                </c:pt>
              </c:numCache>
            </c:numRef>
          </c:xVal>
          <c:yVal>
            <c:numRef>
              <c:f>Summary!$F$117:$F$122</c:f>
              <c:numCache>
                <c:formatCode>General</c:formatCode>
                <c:ptCount val="6"/>
                <c:pt idx="0">
                  <c:v>5.5425163736222222E-2</c:v>
                </c:pt>
                <c:pt idx="1">
                  <c:v>7.1779600806222213E-2</c:v>
                </c:pt>
                <c:pt idx="2">
                  <c:v>0.13921438550633333</c:v>
                </c:pt>
                <c:pt idx="3">
                  <c:v>0.37024451400599995</c:v>
                </c:pt>
                <c:pt idx="4">
                  <c:v>0.85956183314366674</c:v>
                </c:pt>
                <c:pt idx="5">
                  <c:v>1.1075471843972224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1F38-E844-9297-715210642B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66053936"/>
        <c:axId val="806479376"/>
      </c:scatterChart>
      <c:valAx>
        <c:axId val="8660539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Time </a:t>
                </a:r>
                <a:r>
                  <a:rPr lang="en-US"/>
                  <a:t>(h)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6479376"/>
        <c:crosses val="autoZero"/>
        <c:crossBetween val="midCat"/>
      </c:valAx>
      <c:valAx>
        <c:axId val="8064793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Algae concentration (g/L)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605393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.15"/>
          <c:y val="5.2290390784485274E-2"/>
          <c:w val="0.19511154855643045"/>
          <c:h val="0.40046515018955964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304857621440502E-2"/>
          <c:y val="0.13368700265252001"/>
          <c:w val="0.87498604131769997"/>
          <c:h val="0.7385676392572939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'Lipid V2'!$D$92:$G$92</c:f>
                <c:numCache>
                  <c:formatCode>General</c:formatCode>
                  <c:ptCount val="4"/>
                  <c:pt idx="0">
                    <c:v>6.7015887603512703E-3</c:v>
                  </c:pt>
                  <c:pt idx="1">
                    <c:v>1.8108844403986199E-3</c:v>
                  </c:pt>
                  <c:pt idx="2">
                    <c:v>8.9419081047291404E-4</c:v>
                  </c:pt>
                  <c:pt idx="3">
                    <c:v>4.8603960611262797E-3</c:v>
                  </c:pt>
                </c:numCache>
              </c:numRef>
            </c:plus>
            <c:minus>
              <c:numRef>
                <c:f>'Lipid V2'!$D$92:$G$92</c:f>
                <c:numCache>
                  <c:formatCode>General</c:formatCode>
                  <c:ptCount val="4"/>
                  <c:pt idx="0">
                    <c:v>6.7015887603512703E-3</c:v>
                  </c:pt>
                  <c:pt idx="1">
                    <c:v>1.8108844403986199E-3</c:v>
                  </c:pt>
                  <c:pt idx="2">
                    <c:v>8.9419081047291404E-4</c:v>
                  </c:pt>
                  <c:pt idx="3">
                    <c:v>4.8603960611262797E-3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'Lipid V2'!$D$90:$G$90</c:f>
              <c:strCache>
                <c:ptCount val="4"/>
                <c:pt idx="0">
                  <c:v>Control</c:v>
                </c:pt>
                <c:pt idx="1">
                  <c:v>Azo+2714</c:v>
                </c:pt>
                <c:pt idx="2">
                  <c:v>IAA</c:v>
                </c:pt>
                <c:pt idx="3">
                  <c:v>Spent</c:v>
                </c:pt>
              </c:strCache>
            </c:strRef>
          </c:cat>
          <c:val>
            <c:numRef>
              <c:f>'Lipid V2'!$D$91:$G$91</c:f>
              <c:numCache>
                <c:formatCode>0.0%</c:formatCode>
                <c:ptCount val="4"/>
                <c:pt idx="0">
                  <c:v>1.8789135873204001E-2</c:v>
                </c:pt>
                <c:pt idx="1">
                  <c:v>2.0459670203070698E-2</c:v>
                </c:pt>
                <c:pt idx="2">
                  <c:v>2.1910805776201501E-2</c:v>
                </c:pt>
                <c:pt idx="3">
                  <c:v>3.0296646772417501E-2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6A-E94B-AF07-AD629BF36A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6322671"/>
        <c:axId val="845903423"/>
      </c:barChart>
      <c:catAx>
        <c:axId val="846322671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45903423"/>
        <c:crosses val="autoZero"/>
        <c:auto val="1"/>
        <c:lblAlgn val="ctr"/>
        <c:lblOffset val="100"/>
        <c:noMultiLvlLbl val="0"/>
      </c:catAx>
      <c:valAx>
        <c:axId val="845903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3226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lang="zh-CN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eaLnBrk="1" hangingPunct="1"/>
            <a:endParaRPr lang="en-US" altLang="x-none" sz="120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algn="r" eaLnBrk="1" hangingPunct="1"/>
            <a:endParaRPr lang="en-US" altLang="zh-CN" sz="120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12900" y="1143000"/>
            <a:ext cx="36322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Edit Master text styles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eaLnBrk="1" hangingPunct="1"/>
            <a:endParaRPr lang="en-US" altLang="x-none" sz="12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/>
            <a:fld id="{9A0DB2DC-4C9A-4742-B13C-FB6460FD3503}" type="slidenum">
              <a:rPr lang="en-US" altLang="zh-CN" sz="1200"/>
              <a:t>‹#›</a:t>
            </a:fld>
            <a:endParaRPr lang="en-US" altLang="zh-CN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612900" y="1143000"/>
            <a:ext cx="3632200" cy="3086100"/>
          </a:xfrm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lstStyle/>
          <a:p>
            <a:pPr lvl="0">
              <a:spcBef>
                <a:spcPct val="0"/>
              </a:spcBef>
            </a:pPr>
            <a:endParaRPr lang="en-US" altLang="x-none"/>
          </a:p>
        </p:txBody>
      </p:sp>
      <p:sp>
        <p:nvSpPr>
          <p:cNvPr id="1536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/>
            <a:fld id="{9A0DB2DC-4C9A-4742-B13C-FB6460FD3503}" type="slidenum">
              <a:rPr lang="en-US" altLang="zh-CN" sz="1200"/>
              <a:t>4</a:t>
            </a:fld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405519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72011"/>
            <a:ext cx="7772400" cy="270594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82310"/>
            <a:ext cx="6858000" cy="187653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777701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849759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3808"/>
            <a:ext cx="1971675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13808"/>
            <a:ext cx="5800725" cy="65867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329047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44943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937705"/>
            <a:ext cx="7886700" cy="323310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5201393"/>
            <a:ext cx="7886700" cy="170021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134178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069042"/>
            <a:ext cx="388620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069042"/>
            <a:ext cx="3886200" cy="49315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166628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13810"/>
            <a:ext cx="788670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05318"/>
            <a:ext cx="3868340" cy="933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39085"/>
            <a:ext cx="3868340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905318"/>
            <a:ext cx="3887391" cy="9337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839085"/>
            <a:ext cx="3887391" cy="41758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820364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816824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425920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18160"/>
            <a:ext cx="2949178" cy="181356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119083"/>
            <a:ext cx="4629150" cy="552344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31720"/>
            <a:ext cx="2949178" cy="4319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228536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18160"/>
            <a:ext cx="2949178" cy="181356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19083"/>
            <a:ext cx="4629150" cy="552344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331720"/>
            <a:ext cx="2949178" cy="4319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1" hangingPunct="1"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548063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13810"/>
            <a:ext cx="788670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69042"/>
            <a:ext cx="788670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7203865"/>
            <a:ext cx="205740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hangingPunct="1">
              <a:defRPr/>
            </a:pP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7203865"/>
            <a:ext cx="308610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hangingPunct="1"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7203865"/>
            <a:ext cx="205740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hangingPunct="1">
              <a:defRPr/>
            </a:pPr>
            <a:fld id="{83EE2596-C7DB-B746-8C49-6A0ED2C5138D}" type="slidenum">
              <a:rPr lang="zh-CN" altLang="en-US" smtClean="0"/>
              <a:pPr eaLnBrk="1" hangingPunct="1"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213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38979B00-EC0A-0146-B61B-0A0EE6EF1459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07504" y="789856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8954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D01E5A4-0074-5D43-961B-B6D0AA33F5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2561973"/>
              </p:ext>
            </p:extLst>
          </p:nvPr>
        </p:nvGraphicFramePr>
        <p:xfrm>
          <a:off x="395536" y="57383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333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ACB23EA-A772-524A-A9E7-F5E2D4D511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3421813"/>
              </p:ext>
            </p:extLst>
          </p:nvPr>
        </p:nvGraphicFramePr>
        <p:xfrm>
          <a:off x="611560" y="71784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4222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3"/>
          <p:cNvPicPr>
            <a:picLocks noChangeAspect="1"/>
          </p:cNvPicPr>
          <p:nvPr/>
        </p:nvPicPr>
        <p:blipFill>
          <a:blip r:embed="rId3">
            <a:lum contrast="36000"/>
          </a:blip>
          <a:srcRect l="9097" t="22852" r="3384" b="12500"/>
          <a:stretch>
            <a:fillRect/>
          </a:stretch>
        </p:blipFill>
        <p:spPr>
          <a:xfrm rot="10800000">
            <a:off x="1257548" y="3593673"/>
            <a:ext cx="2520950" cy="1763712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8" name="Chart 3"/>
          <p:cNvGraphicFramePr/>
          <p:nvPr>
            <p:extLst/>
          </p:nvPr>
        </p:nvGraphicFramePr>
        <p:xfrm>
          <a:off x="973114" y="1547385"/>
          <a:ext cx="3203575" cy="1902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Right Brace 1"/>
          <p:cNvSpPr/>
          <p:nvPr/>
        </p:nvSpPr>
        <p:spPr>
          <a:xfrm>
            <a:off x="3822949" y="4485848"/>
            <a:ext cx="144463" cy="215900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endParaRPr lang="en-US" altLang="x-none"/>
          </a:p>
        </p:txBody>
      </p:sp>
      <p:sp>
        <p:nvSpPr>
          <p:cNvPr id="9" name="Right Brace 8"/>
          <p:cNvSpPr/>
          <p:nvPr/>
        </p:nvSpPr>
        <p:spPr>
          <a:xfrm>
            <a:off x="3822949" y="4933523"/>
            <a:ext cx="144463" cy="34448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endParaRPr lang="en-US" altLang="x-none"/>
          </a:p>
        </p:txBody>
      </p:sp>
      <p:sp>
        <p:nvSpPr>
          <p:cNvPr id="13319" name="TextBox 2"/>
          <p:cNvSpPr txBox="1"/>
          <p:nvPr/>
        </p:nvSpPr>
        <p:spPr>
          <a:xfrm>
            <a:off x="3962649" y="4457273"/>
            <a:ext cx="490537" cy="2778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200"/>
              <a:t>TAG</a:t>
            </a:r>
          </a:p>
        </p:txBody>
      </p:sp>
      <p:sp>
        <p:nvSpPr>
          <p:cNvPr id="13320" name="TextBox 3"/>
          <p:cNvSpPr txBox="1"/>
          <p:nvPr/>
        </p:nvSpPr>
        <p:spPr>
          <a:xfrm>
            <a:off x="3959474" y="4962098"/>
            <a:ext cx="541337" cy="2778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200"/>
              <a:t>Polar</a:t>
            </a:r>
          </a:p>
        </p:txBody>
      </p:sp>
      <p:sp>
        <p:nvSpPr>
          <p:cNvPr id="13325" name="TextBox 4"/>
          <p:cNvSpPr txBox="1"/>
          <p:nvPr/>
        </p:nvSpPr>
        <p:spPr>
          <a:xfrm>
            <a:off x="1275011" y="5493911"/>
            <a:ext cx="677863" cy="2762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200"/>
              <a:t>Control</a:t>
            </a:r>
          </a:p>
        </p:txBody>
      </p:sp>
      <p:sp>
        <p:nvSpPr>
          <p:cNvPr id="13326" name="TextBox 5"/>
          <p:cNvSpPr txBox="1"/>
          <p:nvPr/>
        </p:nvSpPr>
        <p:spPr>
          <a:xfrm>
            <a:off x="1859210" y="5493911"/>
            <a:ext cx="623888" cy="2762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200"/>
              <a:t>Treat1</a:t>
            </a:r>
          </a:p>
        </p:txBody>
      </p:sp>
      <p:sp>
        <p:nvSpPr>
          <p:cNvPr id="13327" name="TextBox 17"/>
          <p:cNvSpPr txBox="1"/>
          <p:nvPr/>
        </p:nvSpPr>
        <p:spPr>
          <a:xfrm>
            <a:off x="2594223" y="5493911"/>
            <a:ext cx="622300" cy="2762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200"/>
              <a:t>Treat2</a:t>
            </a:r>
          </a:p>
        </p:txBody>
      </p:sp>
      <p:sp>
        <p:nvSpPr>
          <p:cNvPr id="13328" name="TextBox 18"/>
          <p:cNvSpPr txBox="1"/>
          <p:nvPr/>
        </p:nvSpPr>
        <p:spPr>
          <a:xfrm>
            <a:off x="3095873" y="5493911"/>
            <a:ext cx="622300" cy="2762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200"/>
              <a:t>Treat3</a:t>
            </a:r>
          </a:p>
        </p:txBody>
      </p:sp>
      <p:sp>
        <p:nvSpPr>
          <p:cNvPr id="20" name="Right Brace 19"/>
          <p:cNvSpPr/>
          <p:nvPr/>
        </p:nvSpPr>
        <p:spPr>
          <a:xfrm rot="5400000">
            <a:off x="2095749" y="5300235"/>
            <a:ext cx="100013" cy="28733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endParaRPr lang="en-US" altLang="x-none"/>
          </a:p>
        </p:txBody>
      </p:sp>
      <p:sp>
        <p:nvSpPr>
          <p:cNvPr id="21" name="Right Brace 20"/>
          <p:cNvSpPr/>
          <p:nvPr/>
        </p:nvSpPr>
        <p:spPr>
          <a:xfrm rot="5400000">
            <a:off x="1578224" y="5300235"/>
            <a:ext cx="100013" cy="28733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endParaRPr lang="en-US" altLang="x-none"/>
          </a:p>
        </p:txBody>
      </p:sp>
      <p:sp>
        <p:nvSpPr>
          <p:cNvPr id="22" name="Right Brace 21"/>
          <p:cNvSpPr/>
          <p:nvPr/>
        </p:nvSpPr>
        <p:spPr>
          <a:xfrm rot="5400000">
            <a:off x="2850605" y="5299442"/>
            <a:ext cx="100013" cy="288925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endParaRPr lang="en-US" altLang="x-none"/>
          </a:p>
        </p:txBody>
      </p:sp>
      <p:sp>
        <p:nvSpPr>
          <p:cNvPr id="23" name="Right Brace 22"/>
          <p:cNvSpPr/>
          <p:nvPr/>
        </p:nvSpPr>
        <p:spPr>
          <a:xfrm rot="5400000">
            <a:off x="3357017" y="5301030"/>
            <a:ext cx="100013" cy="288925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/>
            <a:endParaRPr lang="en-US" altLang="x-none"/>
          </a:p>
        </p:txBody>
      </p:sp>
      <p:sp>
        <p:nvSpPr>
          <p:cNvPr id="13341" name="TextBox 6"/>
          <p:cNvSpPr txBox="1"/>
          <p:nvPr/>
        </p:nvSpPr>
        <p:spPr>
          <a:xfrm rot="-5400000">
            <a:off x="2297361" y="5355799"/>
            <a:ext cx="415925" cy="2762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zh-CN" sz="1200"/>
              <a:t>Std</a:t>
            </a:r>
          </a:p>
        </p:txBody>
      </p:sp>
      <p:sp>
        <p:nvSpPr>
          <p:cNvPr id="3" name="TextBox 4"/>
          <p:cNvSpPr txBox="1"/>
          <p:nvPr/>
        </p:nvSpPr>
        <p:spPr>
          <a:xfrm>
            <a:off x="1395184" y="3185190"/>
            <a:ext cx="2995930" cy="27559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zh-CN" sz="1200"/>
              <a:t>Control     Treat1    </a:t>
            </a:r>
            <a:r>
              <a:rPr lang="en-US" altLang="zh-CN" sz="1200">
                <a:sym typeface="+mn-ea"/>
              </a:rPr>
              <a:t>  Treat2       Treat3 </a:t>
            </a:r>
            <a:endParaRPr lang="en-US" altLang="zh-CN" sz="1200"/>
          </a:p>
        </p:txBody>
      </p:sp>
    </p:spTree>
    <p:extLst>
      <p:ext uri="{BB962C8B-B14F-4D97-AF65-F5344CB8AC3E}">
        <p14:creationId xmlns:p14="http://schemas.microsoft.com/office/powerpoint/2010/main" val="3585900767"/>
      </p:ext>
    </p:extLst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Yu Gothic Light"/>
      <a:font script="Hang" typeface="맑은 고딕"/>
      <a:font script="Hans" typeface="DengXian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Yu Gothic"/>
      <a:font script="Hang" typeface="맑은 고딕"/>
      <a:font script="Hans" typeface="DengXian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4142</TotalTime>
  <Words>40</Words>
  <Application>Microsoft Macintosh PowerPoint</Application>
  <PresentationFormat>Custom</PresentationFormat>
  <Paragraphs>15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默认设计模板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Brendan Higgins</cp:lastModifiedBy>
  <cp:revision>13</cp:revision>
  <cp:lastPrinted>2018-09-12T17:04:18Z</cp:lastPrinted>
  <dcterms:created xsi:type="dcterms:W3CDTF">2018-09-05T06:23:24Z</dcterms:created>
  <dcterms:modified xsi:type="dcterms:W3CDTF">2018-11-04T20:19:13Z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