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6858000" cy="9144000" type="screen4x3"/>
  <p:notesSz cx="6858000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34" autoAdjust="0"/>
  </p:normalViewPr>
  <p:slideViewPr>
    <p:cSldViewPr>
      <p:cViewPr>
        <p:scale>
          <a:sx n="140" d="100"/>
          <a:sy n="140" d="100"/>
        </p:scale>
        <p:origin x="-102" y="8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E4D6A-9B13-4000-92CA-5C0D71EAF7B8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033588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763C0D-D7A1-4D83-AEED-53695C65D1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470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763C0D-D7A1-4D83-AEED-53695C65D1E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1597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961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403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629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29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5255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734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362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333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095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000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534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D0591-8D28-4B9D-B16D-4E0915121970}" type="datetimeFigureOut">
              <a:rPr lang="de-DE" smtClean="0"/>
              <a:t>17.03.2019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1857D-9D71-4202-9296-984D78F85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940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microsoft.com/office/2007/relationships/hdphoto" Target="../media/hdphoto3.wdp"/><Relationship Id="rId5" Type="http://schemas.openxmlformats.org/officeDocument/2006/relationships/image" Target="../media/image3.png"/><Relationship Id="rId10" Type="http://schemas.openxmlformats.org/officeDocument/2006/relationships/image" Target="../media/image6.jpe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C0CFE4"/>
              </a:clrFrom>
              <a:clrTo>
                <a:srgbClr val="C0CFE4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127047" y="1063139"/>
            <a:ext cx="912033" cy="68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C0CFE4"/>
              </a:clrFrom>
              <a:clrTo>
                <a:srgbClr val="C0CFE4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735303" y="1063139"/>
            <a:ext cx="912033" cy="68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C0CFE4"/>
              </a:clrFrom>
              <a:clrTo>
                <a:srgbClr val="C0CFE4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529838" y="1063139"/>
            <a:ext cx="912033" cy="68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C0CFE4"/>
              </a:clrFrom>
              <a:clrTo>
                <a:srgbClr val="C0CFE4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44938" y="1063139"/>
            <a:ext cx="912033" cy="68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C0CFE4"/>
              </a:clrFrom>
              <a:clrTo>
                <a:srgbClr val="C0CFE4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929737" y="1063139"/>
            <a:ext cx="912033" cy="68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Gerade Verbindung 6"/>
          <p:cNvCxnSpPr>
            <a:cxnSpLocks noChangeAspect="1"/>
          </p:cNvCxnSpPr>
          <p:nvPr/>
        </p:nvCxnSpPr>
        <p:spPr>
          <a:xfrm>
            <a:off x="796314" y="2047178"/>
            <a:ext cx="4792320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>
            <a:cxnSpLocks noChangeAspect="1"/>
          </p:cNvCxnSpPr>
          <p:nvPr/>
        </p:nvCxnSpPr>
        <p:spPr>
          <a:xfrm>
            <a:off x="5579073" y="1978051"/>
            <a:ext cx="0" cy="1382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>
            <a:cxnSpLocks noChangeAspect="1"/>
          </p:cNvCxnSpPr>
          <p:nvPr/>
        </p:nvCxnSpPr>
        <p:spPr>
          <a:xfrm>
            <a:off x="791633" y="1978051"/>
            <a:ext cx="0" cy="1382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>
            <a:cxnSpLocks noChangeAspect="1"/>
          </p:cNvCxnSpPr>
          <p:nvPr/>
        </p:nvCxnSpPr>
        <p:spPr>
          <a:xfrm>
            <a:off x="4382213" y="1978051"/>
            <a:ext cx="0" cy="1382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>
            <a:cxnSpLocks noChangeAspect="1"/>
          </p:cNvCxnSpPr>
          <p:nvPr/>
        </p:nvCxnSpPr>
        <p:spPr>
          <a:xfrm>
            <a:off x="3185353" y="1978051"/>
            <a:ext cx="0" cy="1382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>
            <a:cxnSpLocks noChangeAspect="1"/>
          </p:cNvCxnSpPr>
          <p:nvPr/>
        </p:nvCxnSpPr>
        <p:spPr>
          <a:xfrm>
            <a:off x="1988493" y="1978051"/>
            <a:ext cx="0" cy="1382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>
            <a:spLocks noChangeAspect="1"/>
          </p:cNvSpPr>
          <p:nvPr/>
        </p:nvSpPr>
        <p:spPr>
          <a:xfrm>
            <a:off x="624696" y="1769168"/>
            <a:ext cx="3433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d0</a:t>
            </a:r>
            <a:endParaRPr lang="de-DE" sz="1200" dirty="0"/>
          </a:p>
        </p:txBody>
      </p:sp>
      <p:sp>
        <p:nvSpPr>
          <p:cNvPr id="14" name="Textfeld 13"/>
          <p:cNvSpPr txBox="1">
            <a:spLocks noChangeAspect="1"/>
          </p:cNvSpPr>
          <p:nvPr/>
        </p:nvSpPr>
        <p:spPr>
          <a:xfrm>
            <a:off x="1821447" y="1769168"/>
            <a:ext cx="3433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d1</a:t>
            </a:r>
            <a:endParaRPr lang="de-DE" sz="1200" dirty="0"/>
          </a:p>
        </p:txBody>
      </p:sp>
      <p:sp>
        <p:nvSpPr>
          <p:cNvPr id="15" name="Textfeld 14"/>
          <p:cNvSpPr txBox="1">
            <a:spLocks noChangeAspect="1"/>
          </p:cNvSpPr>
          <p:nvPr/>
        </p:nvSpPr>
        <p:spPr>
          <a:xfrm>
            <a:off x="3016172" y="1769168"/>
            <a:ext cx="3433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d2</a:t>
            </a:r>
            <a:endParaRPr lang="de-DE" sz="1200" dirty="0"/>
          </a:p>
        </p:txBody>
      </p:sp>
      <p:sp>
        <p:nvSpPr>
          <p:cNvPr id="16" name="Textfeld 15"/>
          <p:cNvSpPr txBox="1">
            <a:spLocks noChangeAspect="1"/>
          </p:cNvSpPr>
          <p:nvPr/>
        </p:nvSpPr>
        <p:spPr>
          <a:xfrm>
            <a:off x="4213064" y="1769168"/>
            <a:ext cx="3433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d3</a:t>
            </a:r>
            <a:endParaRPr lang="de-DE" sz="1200" dirty="0"/>
          </a:p>
        </p:txBody>
      </p:sp>
      <p:sp>
        <p:nvSpPr>
          <p:cNvPr id="17" name="Textfeld 16"/>
          <p:cNvSpPr txBox="1">
            <a:spLocks noChangeAspect="1"/>
          </p:cNvSpPr>
          <p:nvPr/>
        </p:nvSpPr>
        <p:spPr>
          <a:xfrm>
            <a:off x="4922748" y="1768286"/>
            <a:ext cx="13383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end </a:t>
            </a:r>
            <a:r>
              <a:rPr lang="de-DE" sz="1200" dirty="0" err="1" smtClean="0"/>
              <a:t>of</a:t>
            </a:r>
            <a:r>
              <a:rPr lang="de-DE" sz="1200" dirty="0" smtClean="0"/>
              <a:t> </a:t>
            </a:r>
            <a:r>
              <a:rPr lang="de-DE" sz="1200" dirty="0" err="1" smtClean="0"/>
              <a:t>experiment</a:t>
            </a:r>
            <a:endParaRPr lang="de-DE" sz="1200" dirty="0"/>
          </a:p>
        </p:txBody>
      </p:sp>
      <p:sp>
        <p:nvSpPr>
          <p:cNvPr id="18" name="Textfeld 17"/>
          <p:cNvSpPr txBox="1">
            <a:spLocks noChangeAspect="1"/>
          </p:cNvSpPr>
          <p:nvPr/>
        </p:nvSpPr>
        <p:spPr>
          <a:xfrm>
            <a:off x="159072" y="2385341"/>
            <a:ext cx="1268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papain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inhalation</a:t>
            </a:r>
            <a:endParaRPr lang="de-DE" sz="1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50 µg/ </a:t>
            </a:r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mouse</a:t>
            </a:r>
            <a:endParaRPr lang="de-DE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9" name="Gerade Verbindung 18"/>
          <p:cNvCxnSpPr>
            <a:cxnSpLocks/>
          </p:cNvCxnSpPr>
          <p:nvPr/>
        </p:nvCxnSpPr>
        <p:spPr>
          <a:xfrm flipV="1">
            <a:off x="1427561" y="2614376"/>
            <a:ext cx="1763758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>
            <a:cxnSpLocks noChangeAspect="1"/>
          </p:cNvCxnSpPr>
          <p:nvPr/>
        </p:nvCxnSpPr>
        <p:spPr>
          <a:xfrm flipV="1">
            <a:off x="1988448" y="2139349"/>
            <a:ext cx="1180" cy="464753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>
            <a:cxnSpLocks noChangeAspect="1"/>
          </p:cNvCxnSpPr>
          <p:nvPr/>
        </p:nvCxnSpPr>
        <p:spPr>
          <a:xfrm flipV="1">
            <a:off x="3185161" y="2139349"/>
            <a:ext cx="1180" cy="464753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>
            <a:cxnSpLocks noChangeAspect="1"/>
          </p:cNvCxnSpPr>
          <p:nvPr/>
        </p:nvCxnSpPr>
        <p:spPr>
          <a:xfrm flipV="1">
            <a:off x="790902" y="2139349"/>
            <a:ext cx="1180" cy="299520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/>
          <p:cNvSpPr txBox="1">
            <a:spLocks noChangeAspect="1"/>
          </p:cNvSpPr>
          <p:nvPr/>
        </p:nvSpPr>
        <p:spPr>
          <a:xfrm>
            <a:off x="3600007" y="2415031"/>
            <a:ext cx="1575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fluorescently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labeled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human T </a:t>
            </a:r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cells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i.v.</a:t>
            </a:r>
            <a:endParaRPr lang="de-DE" sz="12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de-DE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x 10</a:t>
            </a:r>
            <a:r>
              <a:rPr lang="de-DE" sz="1200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cells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 </a:t>
            </a:r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mouse</a:t>
            </a:r>
            <a:endParaRPr lang="de-DE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24" name="Gerade Verbindung mit Pfeil 23"/>
          <p:cNvCxnSpPr>
            <a:cxnSpLocks noChangeAspect="1"/>
          </p:cNvCxnSpPr>
          <p:nvPr/>
        </p:nvCxnSpPr>
        <p:spPr>
          <a:xfrm flipV="1">
            <a:off x="4385993" y="2150360"/>
            <a:ext cx="1180" cy="299520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>
            <a:spLocks noChangeAspect="1"/>
          </p:cNvSpPr>
          <p:nvPr/>
        </p:nvSpPr>
        <p:spPr>
          <a:xfrm>
            <a:off x="4696478" y="2899127"/>
            <a:ext cx="1775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sacrifice</a:t>
            </a:r>
            <a:endParaRPr lang="de-DE" sz="1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perfuse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&amp; </a:t>
            </a:r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fixate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lung</a:t>
            </a:r>
            <a:endParaRPr lang="de-DE" sz="1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de-DE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optional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collect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BAL</a:t>
            </a:r>
          </a:p>
          <a:p>
            <a:pPr algn="ctr"/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explant</a:t>
            </a:r>
            <a:r>
              <a:rPr lang="de-DE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de-DE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lung</a:t>
            </a:r>
            <a:endParaRPr lang="de-DE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26" name="Gerade Verbindung mit Pfeil 25"/>
          <p:cNvCxnSpPr>
            <a:cxnSpLocks noChangeAspect="1"/>
          </p:cNvCxnSpPr>
          <p:nvPr/>
        </p:nvCxnSpPr>
        <p:spPr>
          <a:xfrm flipH="1" flipV="1">
            <a:off x="5579617" y="2150360"/>
            <a:ext cx="205" cy="756000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>
            <a:spLocks noChangeAspect="1"/>
          </p:cNvSpPr>
          <p:nvPr/>
        </p:nvSpPr>
        <p:spPr>
          <a:xfrm>
            <a:off x="246518" y="839870"/>
            <a:ext cx="6078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err="1" smtClean="0"/>
              <a:t>papain</a:t>
            </a:r>
            <a:endParaRPr lang="de-DE" sz="1200" dirty="0"/>
          </a:p>
        </p:txBody>
      </p:sp>
      <p:cxnSp>
        <p:nvCxnSpPr>
          <p:cNvPr id="28" name="Gerade Verbindung mit Pfeil 27"/>
          <p:cNvCxnSpPr>
            <a:cxnSpLocks noChangeAspect="1"/>
          </p:cNvCxnSpPr>
          <p:nvPr/>
        </p:nvCxnSpPr>
        <p:spPr>
          <a:xfrm>
            <a:off x="381548" y="1095704"/>
            <a:ext cx="138255" cy="230426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>
            <a:spLocks noChangeAspect="1"/>
          </p:cNvSpPr>
          <p:nvPr/>
        </p:nvSpPr>
        <p:spPr>
          <a:xfrm>
            <a:off x="1415672" y="839870"/>
            <a:ext cx="6078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err="1" smtClean="0"/>
              <a:t>papain</a:t>
            </a:r>
            <a:endParaRPr lang="de-DE" sz="1200" dirty="0"/>
          </a:p>
        </p:txBody>
      </p:sp>
      <p:cxnSp>
        <p:nvCxnSpPr>
          <p:cNvPr id="30" name="Gerade Verbindung mit Pfeil 29"/>
          <p:cNvCxnSpPr>
            <a:cxnSpLocks noChangeAspect="1"/>
          </p:cNvCxnSpPr>
          <p:nvPr/>
        </p:nvCxnSpPr>
        <p:spPr>
          <a:xfrm>
            <a:off x="1550703" y="1095704"/>
            <a:ext cx="138255" cy="230426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feld 30"/>
          <p:cNvSpPr txBox="1">
            <a:spLocks noChangeAspect="1"/>
          </p:cNvSpPr>
          <p:nvPr/>
        </p:nvSpPr>
        <p:spPr>
          <a:xfrm>
            <a:off x="2642944" y="839870"/>
            <a:ext cx="6078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err="1" smtClean="0"/>
              <a:t>papain</a:t>
            </a:r>
            <a:endParaRPr lang="de-DE" sz="1200" dirty="0"/>
          </a:p>
        </p:txBody>
      </p:sp>
      <p:cxnSp>
        <p:nvCxnSpPr>
          <p:cNvPr id="32" name="Gerade Verbindung mit Pfeil 31"/>
          <p:cNvCxnSpPr>
            <a:cxnSpLocks noChangeAspect="1"/>
          </p:cNvCxnSpPr>
          <p:nvPr/>
        </p:nvCxnSpPr>
        <p:spPr>
          <a:xfrm>
            <a:off x="2777975" y="1095704"/>
            <a:ext cx="138255" cy="230426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feld 32"/>
          <p:cNvSpPr txBox="1">
            <a:spLocks noChangeAspect="1"/>
          </p:cNvSpPr>
          <p:nvPr/>
        </p:nvSpPr>
        <p:spPr>
          <a:xfrm>
            <a:off x="3910772" y="325940"/>
            <a:ext cx="10422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human T </a:t>
            </a:r>
            <a:r>
              <a:rPr lang="de-DE" sz="1200" dirty="0" err="1" smtClean="0"/>
              <a:t>cells</a:t>
            </a:r>
            <a:endParaRPr lang="de-DE" sz="1200" dirty="0"/>
          </a:p>
        </p:txBody>
      </p:sp>
      <p:sp>
        <p:nvSpPr>
          <p:cNvPr id="34" name="Ellipse 33"/>
          <p:cNvSpPr>
            <a:spLocks noChangeAspect="1"/>
          </p:cNvSpPr>
          <p:nvPr/>
        </p:nvSpPr>
        <p:spPr>
          <a:xfrm>
            <a:off x="4337310" y="279855"/>
            <a:ext cx="92170" cy="9217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35" name="Ellipse 34"/>
          <p:cNvSpPr>
            <a:spLocks noChangeAspect="1"/>
          </p:cNvSpPr>
          <p:nvPr/>
        </p:nvSpPr>
        <p:spPr>
          <a:xfrm>
            <a:off x="4480931" y="233770"/>
            <a:ext cx="92170" cy="9217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36" name="Ellipse 35"/>
          <p:cNvSpPr>
            <a:spLocks noChangeAspect="1"/>
          </p:cNvSpPr>
          <p:nvPr/>
        </p:nvSpPr>
        <p:spPr>
          <a:xfrm>
            <a:off x="4346438" y="141600"/>
            <a:ext cx="92170" cy="9217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37" name="Ellipse 36"/>
          <p:cNvSpPr>
            <a:spLocks noChangeAspect="1"/>
          </p:cNvSpPr>
          <p:nvPr/>
        </p:nvSpPr>
        <p:spPr>
          <a:xfrm>
            <a:off x="4193578" y="187685"/>
            <a:ext cx="92170" cy="9217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38" name="Pfeil nach unten 37"/>
          <p:cNvSpPr>
            <a:spLocks noChangeAspect="1"/>
          </p:cNvSpPr>
          <p:nvPr/>
        </p:nvSpPr>
        <p:spPr>
          <a:xfrm>
            <a:off x="4130118" y="609037"/>
            <a:ext cx="597648" cy="455118"/>
          </a:xfrm>
          <a:prstGeom prst="downArrow">
            <a:avLst>
              <a:gd name="adj1" fmla="val 35604"/>
              <a:gd name="adj2" fmla="val 5812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39" name="Textfeld 38"/>
          <p:cNvSpPr txBox="1">
            <a:spLocks noChangeAspect="1"/>
          </p:cNvSpPr>
          <p:nvPr/>
        </p:nvSpPr>
        <p:spPr>
          <a:xfrm>
            <a:off x="4131266" y="603099"/>
            <a:ext cx="619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i="1" dirty="0" err="1" smtClean="0"/>
              <a:t>i.v.</a:t>
            </a:r>
            <a:r>
              <a:rPr lang="de-DE" sz="900" dirty="0" smtClean="0"/>
              <a:t> </a:t>
            </a:r>
            <a:r>
              <a:rPr lang="de-DE" sz="900" dirty="0" err="1" smtClean="0"/>
              <a:t>transfer</a:t>
            </a:r>
            <a:endParaRPr lang="de-DE" sz="900" dirty="0"/>
          </a:p>
        </p:txBody>
      </p:sp>
      <p:sp>
        <p:nvSpPr>
          <p:cNvPr id="40" name="Textfeld 39"/>
          <p:cNvSpPr txBox="1">
            <a:spLocks noChangeAspect="1"/>
          </p:cNvSpPr>
          <p:nvPr/>
        </p:nvSpPr>
        <p:spPr>
          <a:xfrm>
            <a:off x="6191091" y="6167209"/>
            <a:ext cx="6942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b="1" dirty="0" err="1" smtClean="0"/>
              <a:t>Figure</a:t>
            </a:r>
            <a:r>
              <a:rPr lang="de-DE" sz="1200" b="1" dirty="0" smtClean="0"/>
              <a:t> 1</a:t>
            </a:r>
            <a:endParaRPr lang="de-DE" sz="1200" b="1" dirty="0"/>
          </a:p>
        </p:txBody>
      </p:sp>
      <p:sp>
        <p:nvSpPr>
          <p:cNvPr id="41" name="Textfeld 40"/>
          <p:cNvSpPr txBox="1">
            <a:spLocks noChangeAspect="1"/>
          </p:cNvSpPr>
          <p:nvPr/>
        </p:nvSpPr>
        <p:spPr>
          <a:xfrm>
            <a:off x="4648971" y="2098261"/>
            <a:ext cx="6517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/>
              <a:t>3 </a:t>
            </a:r>
            <a:r>
              <a:rPr lang="de-DE" sz="1200" dirty="0" err="1" smtClean="0"/>
              <a:t>hours</a:t>
            </a:r>
            <a:endParaRPr lang="de-DE" sz="1200" dirty="0"/>
          </a:p>
        </p:txBody>
      </p:sp>
      <p:sp>
        <p:nvSpPr>
          <p:cNvPr id="42" name="Geschweifte Klammer rechts 41"/>
          <p:cNvSpPr>
            <a:spLocks noChangeAspect="1"/>
          </p:cNvSpPr>
          <p:nvPr/>
        </p:nvSpPr>
        <p:spPr>
          <a:xfrm rot="5400000">
            <a:off x="4929556" y="1567595"/>
            <a:ext cx="79062" cy="1127851"/>
          </a:xfrm>
          <a:prstGeom prst="rightBrac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90" name="Textfeld 89"/>
          <p:cNvSpPr txBox="1"/>
          <p:nvPr/>
        </p:nvSpPr>
        <p:spPr>
          <a:xfrm>
            <a:off x="27296" y="141600"/>
            <a:ext cx="428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A</a:t>
            </a:r>
            <a:endParaRPr lang="de-DE" sz="1200" b="1" dirty="0"/>
          </a:p>
        </p:txBody>
      </p:sp>
      <p:grpSp>
        <p:nvGrpSpPr>
          <p:cNvPr id="46" name="Gruppieren 45"/>
          <p:cNvGrpSpPr>
            <a:grpSpLocks noChangeAspect="1"/>
          </p:cNvGrpSpPr>
          <p:nvPr/>
        </p:nvGrpSpPr>
        <p:grpSpPr>
          <a:xfrm>
            <a:off x="30720" y="4128062"/>
            <a:ext cx="1691781" cy="1740080"/>
            <a:chOff x="26785" y="3888841"/>
            <a:chExt cx="2686504" cy="2763205"/>
          </a:xfrm>
        </p:grpSpPr>
        <p:sp>
          <p:nvSpPr>
            <p:cNvPr id="91" name="Textfeld 90"/>
            <p:cNvSpPr txBox="1"/>
            <p:nvPr/>
          </p:nvSpPr>
          <p:spPr>
            <a:xfrm>
              <a:off x="26785" y="3888841"/>
              <a:ext cx="428150" cy="4398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b="1" dirty="0">
                  <a:latin typeface="+mj-lt"/>
                </a:rPr>
                <a:t>B</a:t>
              </a:r>
            </a:p>
          </p:txBody>
        </p:sp>
        <p:pic>
          <p:nvPicPr>
            <p:cNvPr id="93" name="Picture 2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305" t="80342" r="31984" b="6909"/>
            <a:stretch/>
          </p:blipFill>
          <p:spPr bwMode="auto">
            <a:xfrm>
              <a:off x="492774" y="4170898"/>
              <a:ext cx="1639329" cy="1679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6" name="Textfeld 95"/>
            <p:cNvSpPr txBox="1"/>
            <p:nvPr/>
          </p:nvSpPr>
          <p:spPr>
            <a:xfrm>
              <a:off x="220515" y="5748380"/>
              <a:ext cx="1164079" cy="3421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>
                  <a:latin typeface="+mj-lt"/>
                  <a:ea typeface="Calibri" charset="0"/>
                  <a:cs typeface="Calibri" charset="0"/>
                </a:rPr>
                <a:t>FI (</a:t>
              </a:r>
              <a:r>
                <a:rPr lang="de-DE" sz="800" dirty="0" smtClean="0">
                  <a:latin typeface="+mj-lt"/>
                  <a:ea typeface="Calibri" charset="0"/>
                  <a:cs typeface="Calibri" charset="0"/>
                </a:rPr>
                <a:t>CD4)</a:t>
              </a:r>
              <a:endParaRPr lang="de-DE" sz="800" dirty="0">
                <a:latin typeface="+mj-lt"/>
                <a:ea typeface="Calibri" charset="0"/>
                <a:cs typeface="Calibri" charset="0"/>
              </a:endParaRPr>
            </a:p>
          </p:txBody>
        </p:sp>
        <p:cxnSp>
          <p:nvCxnSpPr>
            <p:cNvPr id="97" name="Gerade Verbindung mit Pfeil 96"/>
            <p:cNvCxnSpPr>
              <a:cxnSpLocks/>
            </p:cNvCxnSpPr>
            <p:nvPr/>
          </p:nvCxnSpPr>
          <p:spPr bwMode="auto">
            <a:xfrm>
              <a:off x="1120594" y="5932936"/>
              <a:ext cx="929976" cy="0"/>
            </a:xfrm>
            <a:prstGeom prst="straightConnector1">
              <a:avLst/>
            </a:prstGeom>
            <a:solidFill>
              <a:srgbClr val="CCECFF"/>
            </a:solidFill>
            <a:ln w="63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8" name="Textfeld 97"/>
            <p:cNvSpPr txBox="1"/>
            <p:nvPr/>
          </p:nvSpPr>
          <p:spPr>
            <a:xfrm rot="16200000">
              <a:off x="-187561" y="5438207"/>
              <a:ext cx="1246848" cy="3421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 smtClean="0">
                  <a:latin typeface="+mj-lt"/>
                  <a:ea typeface="Calibri" charset="0"/>
                  <a:cs typeface="Calibri" charset="0"/>
                </a:rPr>
                <a:t>Count</a:t>
              </a:r>
              <a:endParaRPr lang="de-DE" sz="800" dirty="0">
                <a:latin typeface="+mj-lt"/>
                <a:ea typeface="Calibri" charset="0"/>
                <a:cs typeface="Calibri" charset="0"/>
              </a:endParaRPr>
            </a:p>
          </p:txBody>
        </p:sp>
        <p:cxnSp>
          <p:nvCxnSpPr>
            <p:cNvPr id="99" name="Gerade Verbindung mit Pfeil 98"/>
            <p:cNvCxnSpPr/>
            <p:nvPr/>
          </p:nvCxnSpPr>
          <p:spPr bwMode="auto">
            <a:xfrm flipH="1" flipV="1">
              <a:off x="443376" y="4272121"/>
              <a:ext cx="0" cy="1105614"/>
            </a:xfrm>
            <a:prstGeom prst="straightConnector1">
              <a:avLst/>
            </a:prstGeom>
            <a:solidFill>
              <a:srgbClr val="CCECFF"/>
            </a:solidFill>
            <a:ln w="63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0" name="Rechteck 99"/>
            <p:cNvSpPr/>
            <p:nvPr/>
          </p:nvSpPr>
          <p:spPr>
            <a:xfrm>
              <a:off x="2114890" y="4901904"/>
              <a:ext cx="438588" cy="3863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800">
                <a:latin typeface="+mj-lt"/>
              </a:endParaRPr>
            </a:p>
          </p:txBody>
        </p:sp>
        <p:cxnSp>
          <p:nvCxnSpPr>
            <p:cNvPr id="101" name="Gerade Verbindung 100"/>
            <p:cNvCxnSpPr/>
            <p:nvPr/>
          </p:nvCxnSpPr>
          <p:spPr>
            <a:xfrm>
              <a:off x="1147102" y="5229379"/>
              <a:ext cx="937031" cy="18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Gerade Verbindung 101"/>
            <p:cNvCxnSpPr/>
            <p:nvPr/>
          </p:nvCxnSpPr>
          <p:spPr>
            <a:xfrm>
              <a:off x="1153994" y="5184644"/>
              <a:ext cx="0" cy="8924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feld 102"/>
            <p:cNvSpPr txBox="1"/>
            <p:nvPr/>
          </p:nvSpPr>
          <p:spPr>
            <a:xfrm>
              <a:off x="263085" y="3899750"/>
              <a:ext cx="2113050" cy="3421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 err="1">
                  <a:latin typeface="+mj-lt"/>
                  <a:ea typeface="Calibri" charset="0"/>
                  <a:cs typeface="Calibri" charset="0"/>
                </a:rPr>
                <a:t>p</a:t>
              </a:r>
              <a:r>
                <a:rPr lang="de-DE" sz="800" dirty="0" err="1" smtClean="0">
                  <a:latin typeface="+mj-lt"/>
                  <a:ea typeface="Calibri" charset="0"/>
                  <a:cs typeface="Calibri" charset="0"/>
                </a:rPr>
                <a:t>urified</a:t>
              </a:r>
              <a:r>
                <a:rPr lang="de-DE" sz="800" dirty="0" smtClean="0">
                  <a:latin typeface="+mj-lt"/>
                  <a:ea typeface="Calibri" charset="0"/>
                  <a:cs typeface="Calibri" charset="0"/>
                </a:rPr>
                <a:t> hu CD4</a:t>
              </a:r>
              <a:r>
                <a:rPr lang="de-DE" sz="800" baseline="30000" dirty="0" smtClean="0">
                  <a:latin typeface="+mj-lt"/>
                  <a:ea typeface="Calibri" charset="0"/>
                  <a:cs typeface="Calibri" charset="0"/>
                </a:rPr>
                <a:t>+</a:t>
              </a:r>
              <a:r>
                <a:rPr lang="de-DE" sz="800" dirty="0" smtClean="0">
                  <a:latin typeface="+mj-lt"/>
                  <a:ea typeface="Calibri" charset="0"/>
                  <a:cs typeface="Calibri" charset="0"/>
                </a:rPr>
                <a:t> </a:t>
              </a:r>
              <a:r>
                <a:rPr lang="de-DE" sz="800" dirty="0" err="1" smtClean="0">
                  <a:latin typeface="+mj-lt"/>
                  <a:ea typeface="Calibri" charset="0"/>
                  <a:cs typeface="Calibri" charset="0"/>
                </a:rPr>
                <a:t>cells</a:t>
              </a:r>
              <a:endParaRPr lang="de-DE" sz="800" dirty="0">
                <a:latin typeface="+mj-lt"/>
                <a:ea typeface="Calibri" charset="0"/>
                <a:cs typeface="Calibri" charset="0"/>
              </a:endParaRPr>
            </a:p>
          </p:txBody>
        </p:sp>
        <p:cxnSp>
          <p:nvCxnSpPr>
            <p:cNvPr id="104" name="Gerade Verbindung 103"/>
            <p:cNvCxnSpPr/>
            <p:nvPr/>
          </p:nvCxnSpPr>
          <p:spPr>
            <a:xfrm>
              <a:off x="565935" y="4186880"/>
              <a:ext cx="15170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hteck 104"/>
            <p:cNvSpPr/>
            <p:nvPr/>
          </p:nvSpPr>
          <p:spPr>
            <a:xfrm>
              <a:off x="1539678" y="4898200"/>
              <a:ext cx="357004" cy="3114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800">
                <a:latin typeface="+mj-lt"/>
              </a:endParaRPr>
            </a:p>
          </p:txBody>
        </p:sp>
        <p:sp>
          <p:nvSpPr>
            <p:cNvPr id="106" name="Textfeld 105"/>
            <p:cNvSpPr txBox="1"/>
            <p:nvPr/>
          </p:nvSpPr>
          <p:spPr>
            <a:xfrm>
              <a:off x="401988" y="6114431"/>
              <a:ext cx="2311301" cy="537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 smtClean="0">
                  <a:latin typeface="+mj-lt"/>
                </a:rPr>
                <a:t>CD4 </a:t>
              </a:r>
              <a:r>
                <a:rPr lang="de-DE" sz="800" dirty="0" err="1" smtClean="0">
                  <a:latin typeface="+mj-lt"/>
                </a:rPr>
                <a:t>staining</a:t>
              </a:r>
              <a:endParaRPr lang="de-DE" sz="800" dirty="0" smtClean="0">
                <a:latin typeface="+mj-lt"/>
              </a:endParaRPr>
            </a:p>
            <a:p>
              <a:r>
                <a:rPr lang="de-DE" sz="800" dirty="0" err="1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i</a:t>
              </a:r>
              <a:r>
                <a:rPr lang="de-DE" sz="800" dirty="0" err="1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sotype</a:t>
              </a:r>
              <a:r>
                <a:rPr lang="de-DE" sz="800" dirty="0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 </a:t>
              </a:r>
              <a:r>
                <a:rPr lang="de-DE" sz="800" dirty="0" err="1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control</a:t>
              </a:r>
              <a:endParaRPr lang="de-DE" sz="8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07" name="Textfeld 106"/>
            <p:cNvSpPr txBox="1"/>
            <p:nvPr/>
          </p:nvSpPr>
          <p:spPr>
            <a:xfrm>
              <a:off x="1507850" y="4955818"/>
              <a:ext cx="841960" cy="3421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>
                  <a:latin typeface="+mj-lt"/>
                  <a:ea typeface="Calibri" charset="0"/>
                  <a:cs typeface="Calibri" charset="0"/>
                </a:rPr>
                <a:t>99%</a:t>
              </a:r>
            </a:p>
          </p:txBody>
        </p:sp>
      </p:grpSp>
      <p:grpSp>
        <p:nvGrpSpPr>
          <p:cNvPr id="45" name="Gruppieren 44"/>
          <p:cNvGrpSpPr>
            <a:grpSpLocks noChangeAspect="1"/>
          </p:cNvGrpSpPr>
          <p:nvPr/>
        </p:nvGrpSpPr>
        <p:grpSpPr>
          <a:xfrm>
            <a:off x="1609660" y="4124758"/>
            <a:ext cx="1675324" cy="1743386"/>
            <a:chOff x="3231796" y="3888841"/>
            <a:chExt cx="2640447" cy="2767879"/>
          </a:xfrm>
        </p:grpSpPr>
        <p:pic>
          <p:nvPicPr>
            <p:cNvPr id="114" name="Picture 3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521" t="81348" r="18064" b="6413"/>
            <a:stretch/>
          </p:blipFill>
          <p:spPr bwMode="auto">
            <a:xfrm>
              <a:off x="3667963" y="4228822"/>
              <a:ext cx="1587512" cy="16248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6" name="Rechteck 115"/>
            <p:cNvSpPr/>
            <p:nvPr/>
          </p:nvSpPr>
          <p:spPr>
            <a:xfrm>
              <a:off x="4359188" y="4689823"/>
              <a:ext cx="535854" cy="3863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800">
                <a:latin typeface="+mj-lt"/>
              </a:endParaRPr>
            </a:p>
          </p:txBody>
        </p:sp>
        <p:sp>
          <p:nvSpPr>
            <p:cNvPr id="117" name="Textfeld 116"/>
            <p:cNvSpPr txBox="1"/>
            <p:nvPr/>
          </p:nvSpPr>
          <p:spPr>
            <a:xfrm>
              <a:off x="4326546" y="4910629"/>
              <a:ext cx="841962" cy="34204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 smtClean="0">
                  <a:latin typeface="+mj-lt"/>
                  <a:ea typeface="Calibri" charset="0"/>
                  <a:cs typeface="Calibri" charset="0"/>
                </a:rPr>
                <a:t>100%</a:t>
              </a:r>
              <a:endParaRPr lang="de-DE" sz="800" dirty="0">
                <a:latin typeface="+mj-lt"/>
                <a:ea typeface="Calibri" charset="0"/>
                <a:cs typeface="Calibri" charset="0"/>
              </a:endParaRPr>
            </a:p>
          </p:txBody>
        </p:sp>
        <p:cxnSp>
          <p:nvCxnSpPr>
            <p:cNvPr id="118" name="Gerade Verbindung 117"/>
            <p:cNvCxnSpPr/>
            <p:nvPr/>
          </p:nvCxnSpPr>
          <p:spPr>
            <a:xfrm>
              <a:off x="4747896" y="5229632"/>
              <a:ext cx="486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Gerade Verbindung 118"/>
            <p:cNvCxnSpPr/>
            <p:nvPr/>
          </p:nvCxnSpPr>
          <p:spPr>
            <a:xfrm>
              <a:off x="4753799" y="5180658"/>
              <a:ext cx="0" cy="8924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feld 119"/>
            <p:cNvSpPr txBox="1"/>
            <p:nvPr/>
          </p:nvSpPr>
          <p:spPr>
            <a:xfrm>
              <a:off x="3560941" y="6119216"/>
              <a:ext cx="2311302" cy="5375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 err="1" smtClean="0">
                  <a:solidFill>
                    <a:srgbClr val="FF0000"/>
                  </a:solidFill>
                  <a:latin typeface="+mj-lt"/>
                </a:rPr>
                <a:t>labeled</a:t>
              </a:r>
              <a:r>
                <a:rPr lang="de-DE" sz="800" dirty="0" smtClean="0">
                  <a:solidFill>
                    <a:srgbClr val="FF0000"/>
                  </a:solidFill>
                  <a:latin typeface="+mj-lt"/>
                </a:rPr>
                <a:t> </a:t>
              </a:r>
              <a:r>
                <a:rPr lang="de-DE" sz="800" dirty="0" err="1" smtClean="0">
                  <a:solidFill>
                    <a:srgbClr val="FF0000"/>
                  </a:solidFill>
                  <a:latin typeface="+mj-lt"/>
                </a:rPr>
                <a:t>cells</a:t>
              </a:r>
              <a:endParaRPr lang="de-DE" sz="800" dirty="0" smtClean="0">
                <a:solidFill>
                  <a:srgbClr val="FF0000"/>
                </a:solidFill>
                <a:latin typeface="+mj-lt"/>
              </a:endParaRPr>
            </a:p>
            <a:p>
              <a:r>
                <a:rPr lang="de-DE" sz="800" dirty="0" err="1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unstained</a:t>
              </a:r>
              <a:r>
                <a:rPr lang="de-DE" sz="800" dirty="0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 </a:t>
              </a:r>
              <a:r>
                <a:rPr lang="de-DE" sz="800" dirty="0" err="1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cells</a:t>
              </a:r>
              <a:endParaRPr lang="de-DE" sz="800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cxnSp>
          <p:nvCxnSpPr>
            <p:cNvPr id="121" name="Gerade Verbindung 120"/>
            <p:cNvCxnSpPr/>
            <p:nvPr/>
          </p:nvCxnSpPr>
          <p:spPr>
            <a:xfrm>
              <a:off x="3742692" y="4184974"/>
              <a:ext cx="142785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feld 121"/>
            <p:cNvSpPr txBox="1"/>
            <p:nvPr/>
          </p:nvSpPr>
          <p:spPr>
            <a:xfrm>
              <a:off x="3418743" y="3905002"/>
              <a:ext cx="2113054" cy="34204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 err="1">
                  <a:latin typeface="+mj-lt"/>
                  <a:ea typeface="Calibri" charset="0"/>
                  <a:cs typeface="Calibri" charset="0"/>
                </a:rPr>
                <a:t>p</a:t>
              </a:r>
              <a:r>
                <a:rPr lang="de-DE" sz="800" dirty="0" err="1" smtClean="0">
                  <a:latin typeface="+mj-lt"/>
                  <a:ea typeface="Calibri" charset="0"/>
                  <a:cs typeface="Calibri" charset="0"/>
                </a:rPr>
                <a:t>urified</a:t>
              </a:r>
              <a:r>
                <a:rPr lang="de-DE" sz="800" dirty="0" smtClean="0">
                  <a:latin typeface="+mj-lt"/>
                  <a:ea typeface="Calibri" charset="0"/>
                  <a:cs typeface="Calibri" charset="0"/>
                </a:rPr>
                <a:t> hu CD4</a:t>
              </a:r>
              <a:r>
                <a:rPr lang="de-DE" sz="800" baseline="30000" dirty="0" smtClean="0">
                  <a:latin typeface="+mj-lt"/>
                  <a:ea typeface="Calibri" charset="0"/>
                  <a:cs typeface="Calibri" charset="0"/>
                </a:rPr>
                <a:t>+</a:t>
              </a:r>
              <a:r>
                <a:rPr lang="de-DE" sz="800" dirty="0" smtClean="0">
                  <a:latin typeface="+mj-lt"/>
                  <a:ea typeface="Calibri" charset="0"/>
                  <a:cs typeface="Calibri" charset="0"/>
                </a:rPr>
                <a:t> </a:t>
              </a:r>
              <a:r>
                <a:rPr lang="de-DE" sz="800" dirty="0" err="1" smtClean="0">
                  <a:latin typeface="+mj-lt"/>
                  <a:ea typeface="Calibri" charset="0"/>
                  <a:cs typeface="Calibri" charset="0"/>
                </a:rPr>
                <a:t>cells</a:t>
              </a:r>
              <a:endParaRPr lang="de-DE" sz="800" dirty="0">
                <a:latin typeface="+mj-lt"/>
                <a:ea typeface="Calibri" charset="0"/>
                <a:cs typeface="Calibri" charset="0"/>
              </a:endParaRPr>
            </a:p>
          </p:txBody>
        </p:sp>
        <p:cxnSp>
          <p:nvCxnSpPr>
            <p:cNvPr id="123" name="Gerade Verbindung 122"/>
            <p:cNvCxnSpPr/>
            <p:nvPr/>
          </p:nvCxnSpPr>
          <p:spPr>
            <a:xfrm>
              <a:off x="3714445" y="4184975"/>
              <a:ext cx="151709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feld 109"/>
            <p:cNvSpPr txBox="1"/>
            <p:nvPr/>
          </p:nvSpPr>
          <p:spPr>
            <a:xfrm>
              <a:off x="3476152" y="5759008"/>
              <a:ext cx="1164083" cy="34204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>
                  <a:latin typeface="+mj-lt"/>
                  <a:ea typeface="Calibri" charset="0"/>
                  <a:cs typeface="Calibri" charset="0"/>
                </a:rPr>
                <a:t>FI </a:t>
              </a:r>
              <a:r>
                <a:rPr lang="de-DE" sz="800" dirty="0" smtClean="0">
                  <a:latin typeface="+mj-lt"/>
                  <a:ea typeface="Calibri" charset="0"/>
                  <a:cs typeface="Calibri" charset="0"/>
                </a:rPr>
                <a:t>(</a:t>
              </a:r>
              <a:r>
                <a:rPr lang="de-DE" sz="800" dirty="0" err="1" smtClean="0">
                  <a:latin typeface="+mj-lt"/>
                  <a:ea typeface="Calibri" charset="0"/>
                  <a:cs typeface="Calibri" charset="0"/>
                </a:rPr>
                <a:t>labeling</a:t>
              </a:r>
              <a:r>
                <a:rPr lang="de-DE" sz="800" dirty="0" smtClean="0">
                  <a:latin typeface="+mj-lt"/>
                  <a:ea typeface="Calibri" charset="0"/>
                  <a:cs typeface="Calibri" charset="0"/>
                </a:rPr>
                <a:t>)</a:t>
              </a:r>
              <a:endParaRPr lang="de-DE" sz="800" dirty="0">
                <a:latin typeface="+mj-lt"/>
                <a:ea typeface="Calibri" charset="0"/>
                <a:cs typeface="Calibri" charset="0"/>
              </a:endParaRPr>
            </a:p>
          </p:txBody>
        </p:sp>
        <p:cxnSp>
          <p:nvCxnSpPr>
            <p:cNvPr id="111" name="Gerade Verbindung mit Pfeil 110"/>
            <p:cNvCxnSpPr>
              <a:cxnSpLocks/>
            </p:cNvCxnSpPr>
            <p:nvPr/>
          </p:nvCxnSpPr>
          <p:spPr bwMode="auto">
            <a:xfrm>
              <a:off x="4476601" y="5937756"/>
              <a:ext cx="758551" cy="0"/>
            </a:xfrm>
            <a:prstGeom prst="straightConnector1">
              <a:avLst/>
            </a:prstGeom>
            <a:solidFill>
              <a:srgbClr val="CCECFF"/>
            </a:solidFill>
            <a:ln w="63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2" name="Textfeld 111"/>
            <p:cNvSpPr txBox="1"/>
            <p:nvPr/>
          </p:nvSpPr>
          <p:spPr>
            <a:xfrm rot="16200000">
              <a:off x="2963238" y="5439005"/>
              <a:ext cx="1246849" cy="33955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800" dirty="0" smtClean="0">
                  <a:latin typeface="+mj-lt"/>
                  <a:ea typeface="Calibri" charset="0"/>
                  <a:cs typeface="Calibri" charset="0"/>
                </a:rPr>
                <a:t>Count</a:t>
              </a:r>
              <a:endParaRPr lang="de-DE" sz="800" dirty="0">
                <a:latin typeface="+mj-lt"/>
                <a:ea typeface="Calibri" charset="0"/>
                <a:cs typeface="Calibri" charset="0"/>
              </a:endParaRPr>
            </a:p>
          </p:txBody>
        </p:sp>
        <p:cxnSp>
          <p:nvCxnSpPr>
            <p:cNvPr id="113" name="Gerade Verbindung mit Pfeil 112"/>
            <p:cNvCxnSpPr/>
            <p:nvPr/>
          </p:nvCxnSpPr>
          <p:spPr bwMode="auto">
            <a:xfrm flipH="1" flipV="1">
              <a:off x="3594176" y="4283512"/>
              <a:ext cx="0" cy="1105614"/>
            </a:xfrm>
            <a:prstGeom prst="straightConnector1">
              <a:avLst/>
            </a:prstGeom>
            <a:solidFill>
              <a:srgbClr val="CCECFF"/>
            </a:solidFill>
            <a:ln w="63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4" name="Textfeld 123"/>
            <p:cNvSpPr txBox="1"/>
            <p:nvPr/>
          </p:nvSpPr>
          <p:spPr>
            <a:xfrm>
              <a:off x="3231796" y="3888841"/>
              <a:ext cx="428149" cy="439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b="1" dirty="0" smtClean="0">
                  <a:latin typeface="+mj-lt"/>
                </a:rPr>
                <a:t>C</a:t>
              </a:r>
              <a:endParaRPr lang="de-DE" sz="1200" b="1" dirty="0">
                <a:latin typeface="+mj-lt"/>
              </a:endParaRPr>
            </a:p>
          </p:txBody>
        </p:sp>
      </p:grpSp>
      <p:sp>
        <p:nvSpPr>
          <p:cNvPr id="81" name="Textfeld 80"/>
          <p:cNvSpPr txBox="1"/>
          <p:nvPr/>
        </p:nvSpPr>
        <p:spPr>
          <a:xfrm>
            <a:off x="3212976" y="4063711"/>
            <a:ext cx="428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+mj-lt"/>
              </a:rPr>
              <a:t>D</a:t>
            </a:r>
          </a:p>
        </p:txBody>
      </p:sp>
      <p:pic>
        <p:nvPicPr>
          <p:cNvPr id="79" name="Picture 7" descr="W:\med1\science\AG-Imke Atreya\Anja\JoVE\Revision\Bilder_cleared lung\Bino\EQ45\IMG_20181207_213825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334" t="429" r="5848" b="-1"/>
          <a:stretch/>
        </p:blipFill>
        <p:spPr bwMode="auto">
          <a:xfrm rot="16200000">
            <a:off x="3153684" y="4636412"/>
            <a:ext cx="1465114" cy="91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Bild 3"/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1000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264" t="1575" r="4584" b="701"/>
          <a:stretch/>
        </p:blipFill>
        <p:spPr>
          <a:xfrm rot="5400000">
            <a:off x="4113719" y="4636414"/>
            <a:ext cx="1465116" cy="913620"/>
          </a:xfrm>
          <a:prstGeom prst="rect">
            <a:avLst/>
          </a:prstGeom>
        </p:spPr>
      </p:pic>
      <p:sp>
        <p:nvSpPr>
          <p:cNvPr id="82" name="Rechteck 81"/>
          <p:cNvSpPr/>
          <p:nvPr/>
        </p:nvSpPr>
        <p:spPr>
          <a:xfrm>
            <a:off x="3429430" y="4360666"/>
            <a:ext cx="913619" cy="146511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Rechteck 84"/>
          <p:cNvSpPr/>
          <p:nvPr/>
        </p:nvSpPr>
        <p:spPr>
          <a:xfrm>
            <a:off x="4389467" y="4360669"/>
            <a:ext cx="913619" cy="146511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7" name="Bild 2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841" t="5852" r="6278" b="2267"/>
          <a:stretch/>
        </p:blipFill>
        <p:spPr>
          <a:xfrm rot="5400000">
            <a:off x="5086679" y="4644722"/>
            <a:ext cx="1465114" cy="913620"/>
          </a:xfrm>
          <a:prstGeom prst="rect">
            <a:avLst/>
          </a:prstGeom>
        </p:spPr>
      </p:pic>
      <p:cxnSp>
        <p:nvCxnSpPr>
          <p:cNvPr id="146" name="Gerade Verbindung 145"/>
          <p:cNvCxnSpPr/>
          <p:nvPr/>
        </p:nvCxnSpPr>
        <p:spPr>
          <a:xfrm>
            <a:off x="3435040" y="4315747"/>
            <a:ext cx="90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Gerade Verbindung 146"/>
          <p:cNvCxnSpPr/>
          <p:nvPr/>
        </p:nvCxnSpPr>
        <p:spPr>
          <a:xfrm>
            <a:off x="4396028" y="4311281"/>
            <a:ext cx="186509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feld 147"/>
          <p:cNvSpPr txBox="1"/>
          <p:nvPr/>
        </p:nvSpPr>
        <p:spPr>
          <a:xfrm>
            <a:off x="3429431" y="4134339"/>
            <a:ext cx="91362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800" dirty="0" err="1">
                <a:latin typeface="+mj-lt"/>
                <a:ea typeface="Calibri" charset="0"/>
                <a:cs typeface="Calibri" charset="0"/>
              </a:rPr>
              <a:t>b</a:t>
            </a:r>
            <a:r>
              <a:rPr lang="de-DE" sz="800" dirty="0" err="1" smtClean="0">
                <a:latin typeface="+mj-lt"/>
                <a:ea typeface="Calibri" charset="0"/>
                <a:cs typeface="Calibri" charset="0"/>
              </a:rPr>
              <a:t>efore</a:t>
            </a:r>
            <a:r>
              <a:rPr lang="de-DE" sz="800" dirty="0" smtClean="0">
                <a:latin typeface="+mj-lt"/>
                <a:ea typeface="Calibri" charset="0"/>
                <a:cs typeface="Calibri" charset="0"/>
              </a:rPr>
              <a:t> </a:t>
            </a:r>
            <a:r>
              <a:rPr lang="de-DE" sz="800" dirty="0" err="1" smtClean="0">
                <a:latin typeface="+mj-lt"/>
                <a:ea typeface="Calibri" charset="0"/>
                <a:cs typeface="Calibri" charset="0"/>
              </a:rPr>
              <a:t>clearing</a:t>
            </a:r>
            <a:endParaRPr lang="de-DE" sz="800" dirty="0">
              <a:latin typeface="+mj-lt"/>
              <a:ea typeface="Calibri" charset="0"/>
              <a:cs typeface="Calibri" charset="0"/>
            </a:endParaRPr>
          </a:p>
        </p:txBody>
      </p:sp>
      <p:sp>
        <p:nvSpPr>
          <p:cNvPr id="149" name="Textfeld 148"/>
          <p:cNvSpPr txBox="1"/>
          <p:nvPr/>
        </p:nvSpPr>
        <p:spPr>
          <a:xfrm>
            <a:off x="4396029" y="4133963"/>
            <a:ext cx="1865094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800" dirty="0" smtClean="0">
                <a:latin typeface="+mj-lt"/>
                <a:ea typeface="Calibri" charset="0"/>
                <a:cs typeface="Calibri" charset="0"/>
              </a:rPr>
              <a:t>after </a:t>
            </a:r>
            <a:r>
              <a:rPr lang="de-DE" sz="800" dirty="0" err="1" smtClean="0">
                <a:latin typeface="+mj-lt"/>
                <a:ea typeface="Calibri" charset="0"/>
                <a:cs typeface="Calibri" charset="0"/>
              </a:rPr>
              <a:t>clearing</a:t>
            </a:r>
            <a:endParaRPr lang="de-DE" sz="800" dirty="0">
              <a:latin typeface="+mj-lt"/>
              <a:ea typeface="Calibri" charset="0"/>
              <a:cs typeface="Calibri" charset="0"/>
            </a:endParaRPr>
          </a:p>
        </p:txBody>
      </p:sp>
      <p:sp>
        <p:nvSpPr>
          <p:cNvPr id="152" name="Rechteck 151"/>
          <p:cNvSpPr/>
          <p:nvPr/>
        </p:nvSpPr>
        <p:spPr>
          <a:xfrm>
            <a:off x="5362426" y="4360669"/>
            <a:ext cx="913619" cy="14656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54" name="Gerade Verbindung 153"/>
          <p:cNvCxnSpPr/>
          <p:nvPr/>
        </p:nvCxnSpPr>
        <p:spPr>
          <a:xfrm>
            <a:off x="4150462" y="5761684"/>
            <a:ext cx="1368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feld 154"/>
          <p:cNvSpPr txBox="1"/>
          <p:nvPr/>
        </p:nvSpPr>
        <p:spPr>
          <a:xfrm>
            <a:off x="4036780" y="5611470"/>
            <a:ext cx="72008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" dirty="0" smtClean="0">
                <a:solidFill>
                  <a:schemeClr val="bg1"/>
                </a:solidFill>
              </a:rPr>
              <a:t>1 mm</a:t>
            </a:r>
            <a:endParaRPr lang="de-DE" sz="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25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Bildschirmpräsentation (4:3)</PresentationFormat>
  <Paragraphs>40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Company>Universitätsklinikum Erlangen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Schulz-Kuhnt, Anja</dc:creator>
  <cp:lastModifiedBy>Schulz-Kuhnt, Anja</cp:lastModifiedBy>
  <cp:revision>98</cp:revision>
  <cp:lastPrinted>2018-12-07T11:34:34Z</cp:lastPrinted>
  <dcterms:created xsi:type="dcterms:W3CDTF">2018-07-18T16:25:31Z</dcterms:created>
  <dcterms:modified xsi:type="dcterms:W3CDTF">2019-03-17T12:15:24Z</dcterms:modified>
</cp:coreProperties>
</file>