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24" d="100"/>
          <a:sy n="24" d="100"/>
        </p:scale>
        <p:origin x="21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387342"/>
            <a:ext cx="2798064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7289782"/>
            <a:ext cx="246888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6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752600"/>
            <a:ext cx="709803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752600"/>
            <a:ext cx="2088261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7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8206749"/>
            <a:ext cx="2839212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2029429"/>
            <a:ext cx="2839212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1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752607"/>
            <a:ext cx="283921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069582"/>
            <a:ext cx="13926024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2024360"/>
            <a:ext cx="13926024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069582"/>
            <a:ext cx="13994608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2024360"/>
            <a:ext cx="1399460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4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7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7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4739647"/>
            <a:ext cx="1666494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6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4739647"/>
            <a:ext cx="16664940" cy="233934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50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752607"/>
            <a:ext cx="283921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8763000"/>
            <a:ext cx="283921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464DC-C674-46C6-A991-9D3BB9EAAEF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0510487"/>
            <a:ext cx="111099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2347-1843-486F-80A0-A5A854E34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9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rrow: Bent 65">
            <a:extLst>
              <a:ext uri="{FF2B5EF4-FFF2-40B4-BE49-F238E27FC236}">
                <a16:creationId xmlns:a16="http://schemas.microsoft.com/office/drawing/2014/main" id="{11D4747A-BC5B-493E-9051-8EDE0F552775}"/>
              </a:ext>
            </a:extLst>
          </p:cNvPr>
          <p:cNvSpPr/>
          <p:nvPr/>
        </p:nvSpPr>
        <p:spPr>
          <a:xfrm rot="10800000" flipH="1">
            <a:off x="20250859" y="13306684"/>
            <a:ext cx="723474" cy="1455322"/>
          </a:xfrm>
          <a:prstGeom prst="bentArrow">
            <a:avLst>
              <a:gd name="adj1" fmla="val 21233"/>
              <a:gd name="adj2" fmla="val 26339"/>
              <a:gd name="adj3" fmla="val 43154"/>
              <a:gd name="adj4" fmla="val 56846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Arrow: Bent 67">
            <a:extLst>
              <a:ext uri="{FF2B5EF4-FFF2-40B4-BE49-F238E27FC236}">
                <a16:creationId xmlns:a16="http://schemas.microsoft.com/office/drawing/2014/main" id="{3A0A2F42-3F6C-472E-B4AD-439411DD1AC7}"/>
              </a:ext>
            </a:extLst>
          </p:cNvPr>
          <p:cNvSpPr/>
          <p:nvPr/>
        </p:nvSpPr>
        <p:spPr>
          <a:xfrm flipH="1" flipV="1">
            <a:off x="16498065" y="20222666"/>
            <a:ext cx="4898618" cy="2347547"/>
          </a:xfrm>
          <a:prstGeom prst="bentArrow">
            <a:avLst>
              <a:gd name="adj1" fmla="val 9287"/>
              <a:gd name="adj2" fmla="val 8994"/>
              <a:gd name="adj3" fmla="val 22062"/>
              <a:gd name="adj4" fmla="val 9346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Arrow: Bent 68">
            <a:extLst>
              <a:ext uri="{FF2B5EF4-FFF2-40B4-BE49-F238E27FC236}">
                <a16:creationId xmlns:a16="http://schemas.microsoft.com/office/drawing/2014/main" id="{4B3A6300-18A0-494B-9F68-CC48C62FC1C7}"/>
              </a:ext>
            </a:extLst>
          </p:cNvPr>
          <p:cNvSpPr/>
          <p:nvPr/>
        </p:nvSpPr>
        <p:spPr>
          <a:xfrm flipH="1">
            <a:off x="3763528" y="16411224"/>
            <a:ext cx="18492369" cy="3301055"/>
          </a:xfrm>
          <a:prstGeom prst="bentArrow">
            <a:avLst>
              <a:gd name="adj1" fmla="val 5362"/>
              <a:gd name="adj2" fmla="val 6656"/>
              <a:gd name="adj3" fmla="val 10921"/>
              <a:gd name="adj4" fmla="val 76814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E7D75A63-D219-4331-9BB6-54B31AFF312A}"/>
              </a:ext>
            </a:extLst>
          </p:cNvPr>
          <p:cNvSpPr/>
          <p:nvPr/>
        </p:nvSpPr>
        <p:spPr>
          <a:xfrm rot="10800000">
            <a:off x="15586484" y="19713223"/>
            <a:ext cx="415951" cy="2360405"/>
          </a:xfrm>
          <a:prstGeom prst="downArrow">
            <a:avLst>
              <a:gd name="adj1" fmla="val 50000"/>
              <a:gd name="adj2" fmla="val 7597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DB70834-F373-46FF-A3BB-E3A6D2765DA6}"/>
              </a:ext>
            </a:extLst>
          </p:cNvPr>
          <p:cNvSpPr/>
          <p:nvPr/>
        </p:nvSpPr>
        <p:spPr>
          <a:xfrm rot="16200000">
            <a:off x="17249222" y="18966213"/>
            <a:ext cx="467612" cy="1207310"/>
          </a:xfrm>
          <a:prstGeom prst="downArrow">
            <a:avLst>
              <a:gd name="adj1" fmla="val 50000"/>
              <a:gd name="adj2" fmla="val 71727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37AB695-7BA3-4184-88B2-D2A34CA3AB1D}"/>
              </a:ext>
            </a:extLst>
          </p:cNvPr>
          <p:cNvSpPr txBox="1"/>
          <p:nvPr/>
        </p:nvSpPr>
        <p:spPr>
          <a:xfrm rot="5400000">
            <a:off x="17138050" y="19207329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6.2.1.1</a:t>
            </a:r>
          </a:p>
          <a:p>
            <a:endParaRPr lang="en-US" sz="1200" dirty="0"/>
          </a:p>
        </p:txBody>
      </p:sp>
      <p:sp>
        <p:nvSpPr>
          <p:cNvPr id="73" name="Arrow: Bent 72">
            <a:extLst>
              <a:ext uri="{FF2B5EF4-FFF2-40B4-BE49-F238E27FC236}">
                <a16:creationId xmlns:a16="http://schemas.microsoft.com/office/drawing/2014/main" id="{87FC0C3C-E584-41E1-813B-72F28EC1A185}"/>
              </a:ext>
            </a:extLst>
          </p:cNvPr>
          <p:cNvSpPr/>
          <p:nvPr/>
        </p:nvSpPr>
        <p:spPr>
          <a:xfrm rot="16200000" flipV="1">
            <a:off x="19650788" y="10591193"/>
            <a:ext cx="4070825" cy="1141378"/>
          </a:xfrm>
          <a:prstGeom prst="bentArrow">
            <a:avLst>
              <a:gd name="adj1" fmla="val 14949"/>
              <a:gd name="adj2" fmla="val 17698"/>
              <a:gd name="adj3" fmla="val 26489"/>
              <a:gd name="adj4" fmla="val 90458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Arrow: Down 73">
            <a:extLst>
              <a:ext uri="{FF2B5EF4-FFF2-40B4-BE49-F238E27FC236}">
                <a16:creationId xmlns:a16="http://schemas.microsoft.com/office/drawing/2014/main" id="{08E133F9-4043-4EC0-978F-800408A23F37}"/>
              </a:ext>
            </a:extLst>
          </p:cNvPr>
          <p:cNvSpPr/>
          <p:nvPr/>
        </p:nvSpPr>
        <p:spPr>
          <a:xfrm>
            <a:off x="22331943" y="9109828"/>
            <a:ext cx="405048" cy="9434381"/>
          </a:xfrm>
          <a:prstGeom prst="downArrow">
            <a:avLst>
              <a:gd name="adj1" fmla="val 50000"/>
              <a:gd name="adj2" fmla="val 88194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Arrow: Bent 74">
            <a:extLst>
              <a:ext uri="{FF2B5EF4-FFF2-40B4-BE49-F238E27FC236}">
                <a16:creationId xmlns:a16="http://schemas.microsoft.com/office/drawing/2014/main" id="{9B5853AB-962B-4E52-81DD-C200C1D203E5}"/>
              </a:ext>
            </a:extLst>
          </p:cNvPr>
          <p:cNvSpPr/>
          <p:nvPr/>
        </p:nvSpPr>
        <p:spPr>
          <a:xfrm rot="16200000">
            <a:off x="12121070" y="13941724"/>
            <a:ext cx="3380840" cy="818751"/>
          </a:xfrm>
          <a:prstGeom prst="bentArrow">
            <a:avLst>
              <a:gd name="adj1" fmla="val 14764"/>
              <a:gd name="adj2" fmla="val 24694"/>
              <a:gd name="adj3" fmla="val 43154"/>
              <a:gd name="adj4" fmla="val 9025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Arrow: Bent 75">
            <a:extLst>
              <a:ext uri="{FF2B5EF4-FFF2-40B4-BE49-F238E27FC236}">
                <a16:creationId xmlns:a16="http://schemas.microsoft.com/office/drawing/2014/main" id="{5CC8AB94-F04C-44DF-98D2-5395671F00C2}"/>
              </a:ext>
            </a:extLst>
          </p:cNvPr>
          <p:cNvSpPr/>
          <p:nvPr/>
        </p:nvSpPr>
        <p:spPr>
          <a:xfrm rot="16200000">
            <a:off x="9973517" y="14746309"/>
            <a:ext cx="1771669" cy="818751"/>
          </a:xfrm>
          <a:prstGeom prst="bentArrow">
            <a:avLst>
              <a:gd name="adj1" fmla="val 14764"/>
              <a:gd name="adj2" fmla="val 24694"/>
              <a:gd name="adj3" fmla="val 43154"/>
              <a:gd name="adj4" fmla="val 902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7" name="Arrow: Bent 76">
            <a:extLst>
              <a:ext uri="{FF2B5EF4-FFF2-40B4-BE49-F238E27FC236}">
                <a16:creationId xmlns:a16="http://schemas.microsoft.com/office/drawing/2014/main" id="{B36B4F75-374F-4393-9BF8-55B48423D115}"/>
              </a:ext>
            </a:extLst>
          </p:cNvPr>
          <p:cNvSpPr/>
          <p:nvPr/>
        </p:nvSpPr>
        <p:spPr>
          <a:xfrm rot="16200000">
            <a:off x="11878410" y="14757123"/>
            <a:ext cx="1750042" cy="818751"/>
          </a:xfrm>
          <a:prstGeom prst="bentArrow">
            <a:avLst>
              <a:gd name="adj1" fmla="val 14764"/>
              <a:gd name="adj2" fmla="val 24694"/>
              <a:gd name="adj3" fmla="val 43154"/>
              <a:gd name="adj4" fmla="val 9025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Bent 77">
            <a:extLst>
              <a:ext uri="{FF2B5EF4-FFF2-40B4-BE49-F238E27FC236}">
                <a16:creationId xmlns:a16="http://schemas.microsoft.com/office/drawing/2014/main" id="{68424846-36BF-4C6B-8BDD-26E0349662B1}"/>
              </a:ext>
            </a:extLst>
          </p:cNvPr>
          <p:cNvSpPr/>
          <p:nvPr/>
        </p:nvSpPr>
        <p:spPr>
          <a:xfrm rot="16200000">
            <a:off x="12252423" y="12358036"/>
            <a:ext cx="1034366" cy="1674865"/>
          </a:xfrm>
          <a:prstGeom prst="bentArrow">
            <a:avLst>
              <a:gd name="adj1" fmla="val 13361"/>
              <a:gd name="adj2" fmla="val 17678"/>
              <a:gd name="adj3" fmla="val 30745"/>
              <a:gd name="adj4" fmla="val 69255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Bent 78">
            <a:extLst>
              <a:ext uri="{FF2B5EF4-FFF2-40B4-BE49-F238E27FC236}">
                <a16:creationId xmlns:a16="http://schemas.microsoft.com/office/drawing/2014/main" id="{29727061-F95D-4246-86A1-6F8898F726DE}"/>
              </a:ext>
            </a:extLst>
          </p:cNvPr>
          <p:cNvSpPr/>
          <p:nvPr/>
        </p:nvSpPr>
        <p:spPr>
          <a:xfrm>
            <a:off x="19384010" y="8577079"/>
            <a:ext cx="2168751" cy="4575396"/>
          </a:xfrm>
          <a:prstGeom prst="bentArrow">
            <a:avLst>
              <a:gd name="adj1" fmla="val 6954"/>
              <a:gd name="adj2" fmla="val 9120"/>
              <a:gd name="adj3" fmla="val 15924"/>
              <a:gd name="adj4" fmla="val 686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Arrow: Down 79">
            <a:extLst>
              <a:ext uri="{FF2B5EF4-FFF2-40B4-BE49-F238E27FC236}">
                <a16:creationId xmlns:a16="http://schemas.microsoft.com/office/drawing/2014/main" id="{03DF8E8C-0CBC-4433-9403-7DAD0BB24427}"/>
              </a:ext>
            </a:extLst>
          </p:cNvPr>
          <p:cNvSpPr/>
          <p:nvPr/>
        </p:nvSpPr>
        <p:spPr>
          <a:xfrm rot="10800000">
            <a:off x="6263740" y="11929038"/>
            <a:ext cx="372895" cy="4518007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1" name="Arrow: U-Turn 80">
            <a:extLst>
              <a:ext uri="{FF2B5EF4-FFF2-40B4-BE49-F238E27FC236}">
                <a16:creationId xmlns:a16="http://schemas.microsoft.com/office/drawing/2014/main" id="{16225FED-C9B2-47C1-9B4E-2FFE51F19104}"/>
              </a:ext>
            </a:extLst>
          </p:cNvPr>
          <p:cNvSpPr/>
          <p:nvPr/>
        </p:nvSpPr>
        <p:spPr>
          <a:xfrm rot="10800000">
            <a:off x="22750556" y="9127813"/>
            <a:ext cx="4594629" cy="2375332"/>
          </a:xfrm>
          <a:prstGeom prst="uturnArrow">
            <a:avLst>
              <a:gd name="adj1" fmla="val 7490"/>
              <a:gd name="adj2" fmla="val 8800"/>
              <a:gd name="adj3" fmla="val 13106"/>
              <a:gd name="adj4" fmla="val 43281"/>
              <a:gd name="adj5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654620A-375A-4339-A4B1-FF069B4DD818}"/>
              </a:ext>
            </a:extLst>
          </p:cNvPr>
          <p:cNvSpPr txBox="1"/>
          <p:nvPr/>
        </p:nvSpPr>
        <p:spPr>
          <a:xfrm>
            <a:off x="21547948" y="7926141"/>
            <a:ext cx="1857176" cy="1200329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3600" b="1" dirty="0"/>
              <a:t>Glucose</a:t>
            </a:r>
          </a:p>
          <a:p>
            <a:pPr algn="ctr"/>
            <a:endParaRPr lang="en-US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BD8D5FA-8998-4BFD-82A6-AD8E1C6F33AC}"/>
              </a:ext>
            </a:extLst>
          </p:cNvPr>
          <p:cNvSpPr txBox="1"/>
          <p:nvPr/>
        </p:nvSpPr>
        <p:spPr>
          <a:xfrm>
            <a:off x="17094376" y="20639607"/>
            <a:ext cx="3056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glycolysis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6EE92C5-DF10-42CC-87D8-74B29B3319AB}"/>
              </a:ext>
            </a:extLst>
          </p:cNvPr>
          <p:cNvSpPr txBox="1"/>
          <p:nvPr/>
        </p:nvSpPr>
        <p:spPr>
          <a:xfrm>
            <a:off x="19955121" y="12939056"/>
            <a:ext cx="1783625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fructose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B0216F5-5D75-4D47-B73B-261CF530BC05}"/>
              </a:ext>
            </a:extLst>
          </p:cNvPr>
          <p:cNvSpPr txBox="1"/>
          <p:nvPr/>
        </p:nvSpPr>
        <p:spPr>
          <a:xfrm>
            <a:off x="17685684" y="13064813"/>
            <a:ext cx="1535626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sucrose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D4C1D9A-2086-4927-B253-972BFF3F7861}"/>
              </a:ext>
            </a:extLst>
          </p:cNvPr>
          <p:cNvSpPr txBox="1"/>
          <p:nvPr/>
        </p:nvSpPr>
        <p:spPr>
          <a:xfrm>
            <a:off x="28734490" y="9129288"/>
            <a:ext cx="2197365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isomaltose</a:t>
            </a:r>
          </a:p>
        </p:txBody>
      </p:sp>
      <p:sp>
        <p:nvSpPr>
          <p:cNvPr id="89" name="Arrow: Bent 88">
            <a:extLst>
              <a:ext uri="{FF2B5EF4-FFF2-40B4-BE49-F238E27FC236}">
                <a16:creationId xmlns:a16="http://schemas.microsoft.com/office/drawing/2014/main" id="{F57057A0-FAF3-46B7-A0A2-FD8E4AA17654}"/>
              </a:ext>
            </a:extLst>
          </p:cNvPr>
          <p:cNvSpPr/>
          <p:nvPr/>
        </p:nvSpPr>
        <p:spPr>
          <a:xfrm flipH="1">
            <a:off x="25671147" y="8366540"/>
            <a:ext cx="1554626" cy="74895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875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Arrow: Down 89">
            <a:extLst>
              <a:ext uri="{FF2B5EF4-FFF2-40B4-BE49-F238E27FC236}">
                <a16:creationId xmlns:a16="http://schemas.microsoft.com/office/drawing/2014/main" id="{709029DF-1BF6-4E97-9BAD-BF5C0FC8D14B}"/>
              </a:ext>
            </a:extLst>
          </p:cNvPr>
          <p:cNvSpPr/>
          <p:nvPr/>
        </p:nvSpPr>
        <p:spPr>
          <a:xfrm rot="5400000">
            <a:off x="23778177" y="8030100"/>
            <a:ext cx="369332" cy="1115437"/>
          </a:xfrm>
          <a:prstGeom prst="downArrow">
            <a:avLst>
              <a:gd name="adj1" fmla="val 50000"/>
              <a:gd name="adj2" fmla="val 97159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Arrow: Down 90">
            <a:extLst>
              <a:ext uri="{FF2B5EF4-FFF2-40B4-BE49-F238E27FC236}">
                <a16:creationId xmlns:a16="http://schemas.microsoft.com/office/drawing/2014/main" id="{4E8490E8-B714-44FC-B4E2-08D6F94207A6}"/>
              </a:ext>
            </a:extLst>
          </p:cNvPr>
          <p:cNvSpPr/>
          <p:nvPr/>
        </p:nvSpPr>
        <p:spPr>
          <a:xfrm rot="16200000">
            <a:off x="19441738" y="12793145"/>
            <a:ext cx="286106" cy="73152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192915-EAF1-48D6-B67E-015B621BF78B}"/>
              </a:ext>
            </a:extLst>
          </p:cNvPr>
          <p:cNvSpPr txBox="1"/>
          <p:nvPr/>
        </p:nvSpPr>
        <p:spPr>
          <a:xfrm>
            <a:off x="23503693" y="9576557"/>
            <a:ext cx="3056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Sucrose </a:t>
            </a:r>
          </a:p>
          <a:p>
            <a:pPr algn="ctr"/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metabolism</a:t>
            </a:r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E1D9041B-0FB1-4220-96AD-1A80C328D5E9}"/>
              </a:ext>
            </a:extLst>
          </p:cNvPr>
          <p:cNvSpPr/>
          <p:nvPr/>
        </p:nvSpPr>
        <p:spPr>
          <a:xfrm rot="5400000">
            <a:off x="19797898" y="18661497"/>
            <a:ext cx="615640" cy="2102324"/>
          </a:xfrm>
          <a:prstGeom prst="downArrow">
            <a:avLst>
              <a:gd name="adj1" fmla="val 45285"/>
              <a:gd name="adj2" fmla="val 68861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4112B86-0747-470B-8004-132C7AF25137}"/>
              </a:ext>
            </a:extLst>
          </p:cNvPr>
          <p:cNvSpPr txBox="1"/>
          <p:nvPr/>
        </p:nvSpPr>
        <p:spPr>
          <a:xfrm>
            <a:off x="5694617" y="11297366"/>
            <a:ext cx="1511139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leucine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C3A3AFA-B4F2-4CBF-B6D0-4F69E61B15B8}"/>
              </a:ext>
            </a:extLst>
          </p:cNvPr>
          <p:cNvSpPr txBox="1"/>
          <p:nvPr/>
        </p:nvSpPr>
        <p:spPr>
          <a:xfrm>
            <a:off x="2196027" y="16331556"/>
            <a:ext cx="1511139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valine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C8EC765-111A-49D2-BE25-3602C0821BA2}"/>
              </a:ext>
            </a:extLst>
          </p:cNvPr>
          <p:cNvSpPr txBox="1"/>
          <p:nvPr/>
        </p:nvSpPr>
        <p:spPr>
          <a:xfrm>
            <a:off x="14752635" y="19137531"/>
            <a:ext cx="2135206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acetate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94753F2-723E-4AE0-B4B1-38231318F772}"/>
              </a:ext>
            </a:extLst>
          </p:cNvPr>
          <p:cNvSpPr txBox="1"/>
          <p:nvPr/>
        </p:nvSpPr>
        <p:spPr>
          <a:xfrm>
            <a:off x="21156880" y="18544209"/>
            <a:ext cx="2807530" cy="184665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000" dirty="0"/>
          </a:p>
          <a:p>
            <a:pPr algn="ctr"/>
            <a:endParaRPr lang="en-US" sz="1200" dirty="0"/>
          </a:p>
          <a:p>
            <a:pPr algn="ctr"/>
            <a:r>
              <a:rPr lang="en-US" sz="3000" b="1" dirty="0"/>
              <a:t>Pyruvate</a:t>
            </a:r>
          </a:p>
          <a:p>
            <a:pPr algn="ctr"/>
            <a:endParaRPr lang="en-US" sz="3000" b="1" dirty="0"/>
          </a:p>
          <a:p>
            <a:pPr algn="ctr"/>
            <a:endParaRPr lang="en-US" sz="12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A4B776F-BB1D-4044-878B-B8413239ECD9}"/>
              </a:ext>
            </a:extLst>
          </p:cNvPr>
          <p:cNvSpPr txBox="1"/>
          <p:nvPr/>
        </p:nvSpPr>
        <p:spPr>
          <a:xfrm>
            <a:off x="5503296" y="16421017"/>
            <a:ext cx="1872746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oxoisovalerate</a:t>
            </a:r>
            <a:endParaRPr lang="en-US" b="1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8E0887C-2F0A-4812-9C86-825CBDD6F3EB}"/>
              </a:ext>
            </a:extLst>
          </p:cNvPr>
          <p:cNvSpPr txBox="1"/>
          <p:nvPr/>
        </p:nvSpPr>
        <p:spPr>
          <a:xfrm>
            <a:off x="13588243" y="13031334"/>
            <a:ext cx="3056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galactose</a:t>
            </a:r>
          </a:p>
          <a:p>
            <a:pPr algn="ctr"/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metabolism</a:t>
            </a:r>
          </a:p>
        </p:txBody>
      </p:sp>
      <p:sp>
        <p:nvSpPr>
          <p:cNvPr id="107" name="Arrow: Bent 106">
            <a:extLst>
              <a:ext uri="{FF2B5EF4-FFF2-40B4-BE49-F238E27FC236}">
                <a16:creationId xmlns:a16="http://schemas.microsoft.com/office/drawing/2014/main" id="{41181DAD-1E32-4589-A222-A17010AFC008}"/>
              </a:ext>
            </a:extLst>
          </p:cNvPr>
          <p:cNvSpPr/>
          <p:nvPr/>
        </p:nvSpPr>
        <p:spPr>
          <a:xfrm flipV="1">
            <a:off x="17001300" y="11770454"/>
            <a:ext cx="1045842" cy="1531504"/>
          </a:xfrm>
          <a:prstGeom prst="bentArrow">
            <a:avLst>
              <a:gd name="adj1" fmla="val 15616"/>
              <a:gd name="adj2" fmla="val 17703"/>
              <a:gd name="adj3" fmla="val 29734"/>
              <a:gd name="adj4" fmla="val 7026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Arrow: Bent 107">
            <a:extLst>
              <a:ext uri="{FF2B5EF4-FFF2-40B4-BE49-F238E27FC236}">
                <a16:creationId xmlns:a16="http://schemas.microsoft.com/office/drawing/2014/main" id="{279C3959-BB70-4639-828E-FFC95848725B}"/>
              </a:ext>
            </a:extLst>
          </p:cNvPr>
          <p:cNvSpPr/>
          <p:nvPr/>
        </p:nvSpPr>
        <p:spPr>
          <a:xfrm>
            <a:off x="16419443" y="8031385"/>
            <a:ext cx="5107082" cy="3259603"/>
          </a:xfrm>
          <a:prstGeom prst="bentArrow">
            <a:avLst>
              <a:gd name="adj1" fmla="val 5449"/>
              <a:gd name="adj2" fmla="val 7008"/>
              <a:gd name="adj3" fmla="val 9232"/>
              <a:gd name="adj4" fmla="val 84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Arrow: Bent 108">
            <a:extLst>
              <a:ext uri="{FF2B5EF4-FFF2-40B4-BE49-F238E27FC236}">
                <a16:creationId xmlns:a16="http://schemas.microsoft.com/office/drawing/2014/main" id="{6204282B-4288-4ECE-9637-F27013BBC9C1}"/>
              </a:ext>
            </a:extLst>
          </p:cNvPr>
          <p:cNvSpPr/>
          <p:nvPr/>
        </p:nvSpPr>
        <p:spPr>
          <a:xfrm>
            <a:off x="13523180" y="11322758"/>
            <a:ext cx="1886994" cy="895066"/>
          </a:xfrm>
          <a:prstGeom prst="bentArrow">
            <a:avLst>
              <a:gd name="adj1" fmla="val 19781"/>
              <a:gd name="adj2" fmla="val 22282"/>
              <a:gd name="adj3" fmla="val 29079"/>
              <a:gd name="adj4" fmla="val 9025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CF1926-331C-48AA-997D-2A31CB208187}"/>
              </a:ext>
            </a:extLst>
          </p:cNvPr>
          <p:cNvSpPr txBox="1"/>
          <p:nvPr/>
        </p:nvSpPr>
        <p:spPr>
          <a:xfrm>
            <a:off x="14086686" y="14496779"/>
            <a:ext cx="1973830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galactose</a:t>
            </a:r>
          </a:p>
        </p:txBody>
      </p:sp>
      <p:sp>
        <p:nvSpPr>
          <p:cNvPr id="111" name="Arrow: Bent 110">
            <a:extLst>
              <a:ext uri="{FF2B5EF4-FFF2-40B4-BE49-F238E27FC236}">
                <a16:creationId xmlns:a16="http://schemas.microsoft.com/office/drawing/2014/main" id="{4EFE143C-03CF-42C8-8BD8-22CB94524021}"/>
              </a:ext>
            </a:extLst>
          </p:cNvPr>
          <p:cNvSpPr/>
          <p:nvPr/>
        </p:nvSpPr>
        <p:spPr>
          <a:xfrm rot="10800000">
            <a:off x="16070400" y="11770455"/>
            <a:ext cx="832870" cy="3075471"/>
          </a:xfrm>
          <a:prstGeom prst="bentArrow">
            <a:avLst>
              <a:gd name="adj1" fmla="val 16882"/>
              <a:gd name="adj2" fmla="val 12057"/>
              <a:gd name="adj3" fmla="val 17314"/>
              <a:gd name="adj4" fmla="val 82686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Arrow: Bent 111">
            <a:extLst>
              <a:ext uri="{FF2B5EF4-FFF2-40B4-BE49-F238E27FC236}">
                <a16:creationId xmlns:a16="http://schemas.microsoft.com/office/drawing/2014/main" id="{0D34038C-48FB-4B3C-8483-FCB148B9BCBE}"/>
              </a:ext>
            </a:extLst>
          </p:cNvPr>
          <p:cNvSpPr/>
          <p:nvPr/>
        </p:nvSpPr>
        <p:spPr>
          <a:xfrm rot="10800000">
            <a:off x="9112349" y="15102129"/>
            <a:ext cx="6024288" cy="1034365"/>
          </a:xfrm>
          <a:prstGeom prst="bentArrow">
            <a:avLst>
              <a:gd name="adj1" fmla="val 13530"/>
              <a:gd name="adj2" fmla="val 14944"/>
              <a:gd name="adj3" fmla="val 30745"/>
              <a:gd name="adj4" fmla="val 69255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3EE315-C4D0-4D8D-BA68-8990E565221E}"/>
              </a:ext>
            </a:extLst>
          </p:cNvPr>
          <p:cNvSpPr txBox="1"/>
          <p:nvPr/>
        </p:nvSpPr>
        <p:spPr>
          <a:xfrm>
            <a:off x="11508034" y="13838765"/>
            <a:ext cx="1839562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mannose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57C6C11-967D-4C1A-BCAB-CDA2D72B883E}"/>
              </a:ext>
            </a:extLst>
          </p:cNvPr>
          <p:cNvSpPr txBox="1"/>
          <p:nvPr/>
        </p:nvSpPr>
        <p:spPr>
          <a:xfrm>
            <a:off x="9790232" y="13669098"/>
            <a:ext cx="1495902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glycerol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17C155C-B712-4A98-9A7F-1D2EFC9A90EB}"/>
              </a:ext>
            </a:extLst>
          </p:cNvPr>
          <p:cNvSpPr txBox="1"/>
          <p:nvPr/>
        </p:nvSpPr>
        <p:spPr>
          <a:xfrm>
            <a:off x="7386470" y="15629321"/>
            <a:ext cx="1700755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tagatose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F500441-FA90-4D6F-94F2-2D8760DAF7A3}"/>
              </a:ext>
            </a:extLst>
          </p:cNvPr>
          <p:cNvSpPr txBox="1"/>
          <p:nvPr/>
        </p:nvSpPr>
        <p:spPr>
          <a:xfrm>
            <a:off x="19001092" y="11968638"/>
            <a:ext cx="923330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3.2.1.20</a:t>
            </a:r>
          </a:p>
          <a:p>
            <a:endParaRPr lang="en-US" sz="1200" b="1" dirty="0"/>
          </a:p>
          <a:p>
            <a:r>
              <a:rPr lang="en-US" b="1" dirty="0"/>
              <a:t>3.2.1.26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A901BD7-9198-4928-B6E7-54D1D4C6B52B}"/>
              </a:ext>
            </a:extLst>
          </p:cNvPr>
          <p:cNvSpPr txBox="1"/>
          <p:nvPr/>
        </p:nvSpPr>
        <p:spPr>
          <a:xfrm>
            <a:off x="26558580" y="9126470"/>
            <a:ext cx="1632540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maltose</a:t>
            </a:r>
          </a:p>
        </p:txBody>
      </p:sp>
      <p:sp>
        <p:nvSpPr>
          <p:cNvPr id="118" name="Arrow: Bent 117">
            <a:extLst>
              <a:ext uri="{FF2B5EF4-FFF2-40B4-BE49-F238E27FC236}">
                <a16:creationId xmlns:a16="http://schemas.microsoft.com/office/drawing/2014/main" id="{C10F51D9-F7E2-42FE-991B-F87D821D020B}"/>
              </a:ext>
            </a:extLst>
          </p:cNvPr>
          <p:cNvSpPr/>
          <p:nvPr/>
        </p:nvSpPr>
        <p:spPr>
          <a:xfrm flipH="1">
            <a:off x="23405123" y="7984719"/>
            <a:ext cx="6212493" cy="1125109"/>
          </a:xfrm>
          <a:prstGeom prst="bentArrow">
            <a:avLst>
              <a:gd name="adj1" fmla="val 17260"/>
              <a:gd name="adj2" fmla="val 17260"/>
              <a:gd name="adj3" fmla="val 31450"/>
              <a:gd name="adj4" fmla="val 875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64007E2-7A6C-4048-A636-DE56141AA230}"/>
              </a:ext>
            </a:extLst>
          </p:cNvPr>
          <p:cNvSpPr txBox="1"/>
          <p:nvPr/>
        </p:nvSpPr>
        <p:spPr>
          <a:xfrm rot="5400000">
            <a:off x="27392576" y="7827358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3.2.1.10</a:t>
            </a:r>
          </a:p>
          <a:p>
            <a:endParaRPr lang="en-US" sz="12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2FDE9B83-9EF0-411E-A075-39908549BA9C}"/>
              </a:ext>
            </a:extLst>
          </p:cNvPr>
          <p:cNvSpPr txBox="1"/>
          <p:nvPr/>
        </p:nvSpPr>
        <p:spPr>
          <a:xfrm rot="5400000">
            <a:off x="24822235" y="11057727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3.2.1.20</a:t>
            </a:r>
          </a:p>
          <a:p>
            <a:endParaRPr lang="en-US" sz="12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2A02FC1-81DB-4E3A-B4E5-D50B073DD4B3}"/>
              </a:ext>
            </a:extLst>
          </p:cNvPr>
          <p:cNvSpPr txBox="1"/>
          <p:nvPr/>
        </p:nvSpPr>
        <p:spPr>
          <a:xfrm>
            <a:off x="10256012" y="12055699"/>
            <a:ext cx="2520464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myo-inositol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48A1674-959F-460D-AD1A-68B5FCFB6C4E}"/>
              </a:ext>
            </a:extLst>
          </p:cNvPr>
          <p:cNvSpPr txBox="1"/>
          <p:nvPr/>
        </p:nvSpPr>
        <p:spPr>
          <a:xfrm>
            <a:off x="13537076" y="14504744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12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4C10674-9DB3-468A-979C-897EAD77D34D}"/>
              </a:ext>
            </a:extLst>
          </p:cNvPr>
          <p:cNvSpPr txBox="1"/>
          <p:nvPr/>
        </p:nvSpPr>
        <p:spPr>
          <a:xfrm>
            <a:off x="16940096" y="12047288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12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8BD1E03-450D-4F66-A973-F8A77B5D41FA}"/>
              </a:ext>
            </a:extLst>
          </p:cNvPr>
          <p:cNvSpPr txBox="1"/>
          <p:nvPr/>
        </p:nvSpPr>
        <p:spPr>
          <a:xfrm>
            <a:off x="16427092" y="13253143"/>
            <a:ext cx="1107996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600" b="1" dirty="0"/>
          </a:p>
          <a:p>
            <a:r>
              <a:rPr lang="en-US" b="1" dirty="0"/>
              <a:t>3.2.1.26</a:t>
            </a:r>
          </a:p>
          <a:p>
            <a:endParaRPr lang="en-US" b="1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A48D428-4AFA-4968-95C3-F326C415C929}"/>
              </a:ext>
            </a:extLst>
          </p:cNvPr>
          <p:cNvSpPr txBox="1"/>
          <p:nvPr/>
        </p:nvSpPr>
        <p:spPr>
          <a:xfrm>
            <a:off x="12465979" y="14643631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1200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F3AC2E49-7D45-41C7-89B7-C817346E8074}"/>
              </a:ext>
            </a:extLst>
          </p:cNvPr>
          <p:cNvSpPr txBox="1"/>
          <p:nvPr/>
        </p:nvSpPr>
        <p:spPr>
          <a:xfrm>
            <a:off x="10580950" y="14657434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1200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15D26D-C0FF-4A6C-A012-63DAA9CEE2C0}"/>
              </a:ext>
            </a:extLst>
          </p:cNvPr>
          <p:cNvSpPr txBox="1"/>
          <p:nvPr/>
        </p:nvSpPr>
        <p:spPr>
          <a:xfrm rot="5400000">
            <a:off x="19412611" y="7809908"/>
            <a:ext cx="830997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3.2.1.22</a:t>
            </a:r>
          </a:p>
          <a:p>
            <a:endParaRPr lang="en-US" sz="600" b="1" dirty="0"/>
          </a:p>
          <a:p>
            <a:r>
              <a:rPr lang="en-US" b="1" dirty="0"/>
              <a:t>3.2.1.26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65D42F1-B30B-4E34-9946-825D4E7E3A3E}"/>
              </a:ext>
            </a:extLst>
          </p:cNvPr>
          <p:cNvSpPr txBox="1"/>
          <p:nvPr/>
        </p:nvSpPr>
        <p:spPr>
          <a:xfrm rot="5400000">
            <a:off x="4499125" y="16185493"/>
            <a:ext cx="830997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2.6.1.42</a:t>
            </a:r>
          </a:p>
          <a:p>
            <a:endParaRPr lang="en-US" sz="600" b="1" dirty="0"/>
          </a:p>
          <a:p>
            <a:r>
              <a:rPr lang="en-US" b="1" dirty="0"/>
              <a:t>1.4.1.9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B67BE33-4589-4D6C-A1D5-4CF771032E00}"/>
              </a:ext>
            </a:extLst>
          </p:cNvPr>
          <p:cNvSpPr txBox="1"/>
          <p:nvPr/>
        </p:nvSpPr>
        <p:spPr>
          <a:xfrm>
            <a:off x="5948372" y="11437367"/>
            <a:ext cx="461665" cy="496381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2.3.3.13 ; 4.2.1.33 ; 1.1.1.85 ; 2.6.1.42 ; 1.4.1.9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059D4A2A-4FA9-43BE-8427-C15BA665C5BC}"/>
              </a:ext>
            </a:extLst>
          </p:cNvPr>
          <p:cNvSpPr txBox="1"/>
          <p:nvPr/>
        </p:nvSpPr>
        <p:spPr>
          <a:xfrm rot="5400000">
            <a:off x="11626659" y="14387636"/>
            <a:ext cx="461665" cy="496381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2.2.1.6 ; 1.1.1.86 ; 4.2.1.9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FB63518-348B-4C41-95D3-91B643703DF9}"/>
              </a:ext>
            </a:extLst>
          </p:cNvPr>
          <p:cNvSpPr txBox="1"/>
          <p:nvPr/>
        </p:nvSpPr>
        <p:spPr>
          <a:xfrm>
            <a:off x="18031363" y="19261241"/>
            <a:ext cx="1017339" cy="6463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Acetyl </a:t>
            </a:r>
            <a:r>
              <a:rPr lang="en-US" b="1" dirty="0" err="1">
                <a:solidFill>
                  <a:schemeClr val="bg1"/>
                </a:solidFill>
              </a:rPr>
              <a:t>coA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7309339-2F6B-4F37-9522-CCB2A94C8DC9}"/>
              </a:ext>
            </a:extLst>
          </p:cNvPr>
          <p:cNvSpPr txBox="1"/>
          <p:nvPr/>
        </p:nvSpPr>
        <p:spPr>
          <a:xfrm rot="5400000">
            <a:off x="19796020" y="19204270"/>
            <a:ext cx="1107996" cy="119135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b="1" dirty="0"/>
              <a:t>1.2.7.1</a:t>
            </a:r>
          </a:p>
          <a:p>
            <a:pPr algn="ctr"/>
            <a:endParaRPr lang="en-US" sz="1200" b="1" dirty="0"/>
          </a:p>
          <a:p>
            <a:pPr algn="ctr"/>
            <a:r>
              <a:rPr lang="en-US" b="1" dirty="0"/>
              <a:t>1.2.7.11</a:t>
            </a:r>
          </a:p>
          <a:p>
            <a:pPr algn="ctr"/>
            <a:endParaRPr lang="en-US" sz="12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0AEC376-5007-46F9-9067-1FC3D8D2A1AF}"/>
              </a:ext>
            </a:extLst>
          </p:cNvPr>
          <p:cNvSpPr txBox="1"/>
          <p:nvPr/>
        </p:nvSpPr>
        <p:spPr>
          <a:xfrm>
            <a:off x="14971114" y="21947606"/>
            <a:ext cx="1511119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lactate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2CADAFF-6B26-456B-AC12-46A0F706232E}"/>
              </a:ext>
            </a:extLst>
          </p:cNvPr>
          <p:cNvSpPr txBox="1"/>
          <p:nvPr/>
        </p:nvSpPr>
        <p:spPr>
          <a:xfrm>
            <a:off x="20945698" y="14264623"/>
            <a:ext cx="1857176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mannitol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EF6F07B5-F420-4FF9-AFFB-8B4684E23CE7}"/>
              </a:ext>
            </a:extLst>
          </p:cNvPr>
          <p:cNvSpPr txBox="1"/>
          <p:nvPr/>
        </p:nvSpPr>
        <p:spPr>
          <a:xfrm>
            <a:off x="20250858" y="13331367"/>
            <a:ext cx="646331" cy="8882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1.1.1.67</a:t>
            </a:r>
          </a:p>
          <a:p>
            <a:endParaRPr lang="en-US" sz="12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8902EF5-1EDD-4562-9031-A640238D627E}"/>
              </a:ext>
            </a:extLst>
          </p:cNvPr>
          <p:cNvSpPr txBox="1"/>
          <p:nvPr/>
        </p:nvSpPr>
        <p:spPr>
          <a:xfrm>
            <a:off x="3666144" y="18783588"/>
            <a:ext cx="7500746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Metabolites that decrease with depth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EAB9451-AFA8-4B57-90A1-497004700DAF}"/>
              </a:ext>
            </a:extLst>
          </p:cNvPr>
          <p:cNvSpPr txBox="1"/>
          <p:nvPr/>
        </p:nvSpPr>
        <p:spPr>
          <a:xfrm>
            <a:off x="3666143" y="19569920"/>
            <a:ext cx="7500746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Metabolites that increase with depth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8E88EF7-D1C6-4343-A33E-7F1A01B9BF1C}"/>
              </a:ext>
            </a:extLst>
          </p:cNvPr>
          <p:cNvSpPr txBox="1"/>
          <p:nvPr/>
        </p:nvSpPr>
        <p:spPr>
          <a:xfrm>
            <a:off x="15383185" y="11248508"/>
            <a:ext cx="1985231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raffinose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8311E5F-434D-4E65-877E-D20438079186}"/>
              </a:ext>
            </a:extLst>
          </p:cNvPr>
          <p:cNvSpPr txBox="1"/>
          <p:nvPr/>
        </p:nvSpPr>
        <p:spPr>
          <a:xfrm>
            <a:off x="23852630" y="8366541"/>
            <a:ext cx="1818815" cy="58125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trehalose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81C615F-660C-4CB1-A16D-8ECAF6AD570A}"/>
              </a:ext>
            </a:extLst>
          </p:cNvPr>
          <p:cNvSpPr txBox="1"/>
          <p:nvPr/>
        </p:nvSpPr>
        <p:spPr>
          <a:xfrm>
            <a:off x="12930537" y="12052914"/>
            <a:ext cx="2233437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galactinol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3A2A8-9607-43F2-92F7-E38A554F3C3A}"/>
              </a:ext>
            </a:extLst>
          </p:cNvPr>
          <p:cNvSpPr/>
          <p:nvPr/>
        </p:nvSpPr>
        <p:spPr>
          <a:xfrm>
            <a:off x="1351721" y="7415603"/>
            <a:ext cx="30214957" cy="163444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61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690</TotalTime>
  <Words>69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rmwilson</dc:creator>
  <cp:lastModifiedBy>rmwilson</cp:lastModifiedBy>
  <cp:revision>7</cp:revision>
  <dcterms:created xsi:type="dcterms:W3CDTF">2018-08-31T00:32:30Z</dcterms:created>
  <dcterms:modified xsi:type="dcterms:W3CDTF">2018-11-06T19:33:42Z</dcterms:modified>
</cp:coreProperties>
</file>