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63" d="100"/>
          <a:sy n="63" d="100"/>
        </p:scale>
        <p:origin x="220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3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7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6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8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3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3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83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162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0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12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747E0-FB1C-498F-B84D-2564C9B99824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362A7-FAC9-4C85-9C3C-E40204567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1749107" y="1020365"/>
            <a:ext cx="3886828" cy="1534521"/>
            <a:chOff x="487525" y="571500"/>
            <a:chExt cx="3474875" cy="1801407"/>
          </a:xfrm>
        </p:grpSpPr>
        <p:sp>
          <p:nvSpPr>
            <p:cNvPr id="3" name="Round Same Side Corner Rectangle 2"/>
            <p:cNvSpPr/>
            <p:nvPr/>
          </p:nvSpPr>
          <p:spPr>
            <a:xfrm rot="10800000">
              <a:off x="834858" y="910048"/>
              <a:ext cx="2834845" cy="858779"/>
            </a:xfrm>
            <a:prstGeom prst="round2Same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Manual Operation 3"/>
            <p:cNvSpPr/>
            <p:nvPr/>
          </p:nvSpPr>
          <p:spPr>
            <a:xfrm>
              <a:off x="487525" y="571500"/>
              <a:ext cx="3474875" cy="767937"/>
            </a:xfrm>
            <a:prstGeom prst="flowChartManualOperation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955295" y="1756417"/>
              <a:ext cx="66826" cy="616490"/>
              <a:chOff x="761998" y="1605847"/>
              <a:chExt cx="76202" cy="832553"/>
            </a:xfrm>
          </p:grpSpPr>
          <p:sp>
            <p:nvSpPr>
              <p:cNvPr id="23" name="Isosceles Triangle 22"/>
              <p:cNvSpPr/>
              <p:nvPr/>
            </p:nvSpPr>
            <p:spPr>
              <a:xfrm rot="10800000">
                <a:off x="761998" y="1807054"/>
                <a:ext cx="76201" cy="63134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62000" y="1605847"/>
                <a:ext cx="76200" cy="201208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ounded Rectangle 5"/>
            <p:cNvSpPr/>
            <p:nvPr/>
          </p:nvSpPr>
          <p:spPr>
            <a:xfrm>
              <a:off x="1180070" y="1756417"/>
              <a:ext cx="66825" cy="148991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404843" y="1756417"/>
              <a:ext cx="66825" cy="148991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629615" y="1756417"/>
              <a:ext cx="66826" cy="616490"/>
              <a:chOff x="761998" y="1605847"/>
              <a:chExt cx="76202" cy="832553"/>
            </a:xfrm>
          </p:grpSpPr>
          <p:sp>
            <p:nvSpPr>
              <p:cNvPr id="21" name="Isosceles Triangle 20"/>
              <p:cNvSpPr/>
              <p:nvPr/>
            </p:nvSpPr>
            <p:spPr>
              <a:xfrm rot="10800000">
                <a:off x="761998" y="1807054"/>
                <a:ext cx="76201" cy="63134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762000" y="1605847"/>
                <a:ext cx="76200" cy="201208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Rounded Rectangle 8"/>
            <p:cNvSpPr/>
            <p:nvPr/>
          </p:nvSpPr>
          <p:spPr>
            <a:xfrm>
              <a:off x="1854390" y="1756417"/>
              <a:ext cx="66825" cy="148991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079163" y="1756417"/>
              <a:ext cx="66825" cy="148991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2303934" y="1756417"/>
              <a:ext cx="70391" cy="616490"/>
              <a:chOff x="762000" y="1605847"/>
              <a:chExt cx="80267" cy="832553"/>
            </a:xfrm>
          </p:grpSpPr>
          <p:sp>
            <p:nvSpPr>
              <p:cNvPr id="19" name="Isosceles Triangle 18"/>
              <p:cNvSpPr/>
              <p:nvPr/>
            </p:nvSpPr>
            <p:spPr>
              <a:xfrm rot="10800000">
                <a:off x="766064" y="1807054"/>
                <a:ext cx="76203" cy="63134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762000" y="1605847"/>
                <a:ext cx="76200" cy="201208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Rounded Rectangle 11"/>
            <p:cNvSpPr/>
            <p:nvPr/>
          </p:nvSpPr>
          <p:spPr>
            <a:xfrm>
              <a:off x="2528710" y="1756417"/>
              <a:ext cx="66825" cy="148991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753483" y="1756417"/>
              <a:ext cx="66825" cy="148991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2978245" y="1756417"/>
              <a:ext cx="68131" cy="616490"/>
              <a:chOff x="762000" y="1605847"/>
              <a:chExt cx="77691" cy="832553"/>
            </a:xfrm>
          </p:grpSpPr>
          <p:sp>
            <p:nvSpPr>
              <p:cNvPr id="17" name="Isosceles Triangle 16"/>
              <p:cNvSpPr/>
              <p:nvPr/>
            </p:nvSpPr>
            <p:spPr>
              <a:xfrm rot="10800000">
                <a:off x="763488" y="1807054"/>
                <a:ext cx="76203" cy="63134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762000" y="1605847"/>
                <a:ext cx="76200" cy="201208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Rounded Rectangle 14"/>
            <p:cNvSpPr/>
            <p:nvPr/>
          </p:nvSpPr>
          <p:spPr>
            <a:xfrm>
              <a:off x="3203030" y="1756417"/>
              <a:ext cx="66825" cy="148991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3427806" y="1756417"/>
              <a:ext cx="66825" cy="148991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-11004" y="-12860"/>
            <a:ext cx="68907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Figure </a:t>
            </a:r>
            <a:r>
              <a:rPr lang="en-US" sz="1400" b="1" u="sng" dirty="0"/>
              <a:t>2</a:t>
            </a:r>
            <a:r>
              <a:rPr lang="en-US" sz="1400" dirty="0" smtClean="0"/>
              <a:t>:</a:t>
            </a:r>
            <a:r>
              <a:rPr lang="en-US" sz="1200" dirty="0" smtClean="0"/>
              <a:t> </a:t>
            </a:r>
            <a:r>
              <a:rPr lang="en-US" sz="1200" b="1" dirty="0" smtClean="0"/>
              <a:t>A</a:t>
            </a:r>
            <a:r>
              <a:rPr lang="en-US" sz="1200" dirty="0" smtClean="0"/>
              <a:t>) multichannel pipet set up with shown tip arrangement reaches every 3</a:t>
            </a:r>
            <a:r>
              <a:rPr lang="en-US" sz="1200" baseline="30000" dirty="0" smtClean="0"/>
              <a:t>rd</a:t>
            </a:r>
            <a:r>
              <a:rPr lang="en-US" sz="1200" dirty="0" smtClean="0"/>
              <a:t> well across a row in the 96-well treatment plate. </a:t>
            </a:r>
            <a:r>
              <a:rPr lang="en-US" sz="1200" b="1" dirty="0" smtClean="0"/>
              <a:t>B</a:t>
            </a:r>
            <a:r>
              <a:rPr lang="en-US" sz="1200" dirty="0" smtClean="0"/>
              <a:t>) Map of the locations of ligands in the 96-well daughter treatment plates. The numbers correspond to the “Ligand Tube #” from Table 3. </a:t>
            </a:r>
            <a:r>
              <a:rPr lang="en-US" sz="1200" b="1" dirty="0" smtClean="0"/>
              <a:t>C</a:t>
            </a:r>
            <a:r>
              <a:rPr lang="en-US" sz="1200" dirty="0" smtClean="0"/>
              <a:t>) 8-well MEMA plate from 8 plate set showing how the multichannel spacing corresponds to the wells in the 8-well plate.</a:t>
            </a:r>
            <a:endParaRPr lang="en-US" sz="1200" dirty="0"/>
          </a:p>
        </p:txBody>
      </p:sp>
      <p:grpSp>
        <p:nvGrpSpPr>
          <p:cNvPr id="148" name="Group 147"/>
          <p:cNvGrpSpPr/>
          <p:nvPr/>
        </p:nvGrpSpPr>
        <p:grpSpPr>
          <a:xfrm>
            <a:off x="1405530" y="2559695"/>
            <a:ext cx="3876170" cy="2684236"/>
            <a:chOff x="4425874" y="1751124"/>
            <a:chExt cx="3876170" cy="2684236"/>
          </a:xfrm>
        </p:grpSpPr>
        <p:grpSp>
          <p:nvGrpSpPr>
            <p:cNvPr id="31" name="Group 30"/>
            <p:cNvGrpSpPr/>
            <p:nvPr/>
          </p:nvGrpSpPr>
          <p:grpSpPr>
            <a:xfrm>
              <a:off x="5101644" y="1751124"/>
              <a:ext cx="3200400" cy="2684236"/>
              <a:chOff x="533400" y="3567440"/>
              <a:chExt cx="3200400" cy="2684236"/>
            </a:xfrm>
          </p:grpSpPr>
          <p:pic>
            <p:nvPicPr>
              <p:cNvPr id="58" name="Picture 2" descr="C:\Users\smithreb\Desktop\lab pictures\96 well template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3400" y="4101407"/>
                <a:ext cx="3200400" cy="21502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59" name="Group 58"/>
              <p:cNvGrpSpPr/>
              <p:nvPr/>
            </p:nvGrpSpPr>
            <p:grpSpPr>
              <a:xfrm>
                <a:off x="729216" y="4256567"/>
                <a:ext cx="228600" cy="1905000"/>
                <a:chOff x="729216" y="4256567"/>
                <a:chExt cx="228600" cy="1905000"/>
              </a:xfrm>
            </p:grpSpPr>
            <p:sp>
              <p:nvSpPr>
                <p:cNvPr id="131" name="Oval 130"/>
                <p:cNvSpPr/>
                <p:nvPr/>
              </p:nvSpPr>
              <p:spPr>
                <a:xfrm>
                  <a:off x="729216" y="4735539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Oval 131"/>
                <p:cNvSpPr/>
                <p:nvPr/>
              </p:nvSpPr>
              <p:spPr>
                <a:xfrm>
                  <a:off x="729216" y="42565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729216" y="4975025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29216" y="449605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Oval 134"/>
                <p:cNvSpPr/>
                <p:nvPr/>
              </p:nvSpPr>
              <p:spPr>
                <a:xfrm>
                  <a:off x="729216" y="569348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Oval 135"/>
                <p:cNvSpPr/>
                <p:nvPr/>
              </p:nvSpPr>
              <p:spPr>
                <a:xfrm>
                  <a:off x="729216" y="5214511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Oval 136"/>
                <p:cNvSpPr/>
                <p:nvPr/>
              </p:nvSpPr>
              <p:spPr>
                <a:xfrm>
                  <a:off x="729216" y="59329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Oval 137"/>
                <p:cNvSpPr/>
                <p:nvPr/>
              </p:nvSpPr>
              <p:spPr>
                <a:xfrm>
                  <a:off x="729216" y="545399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oup 59"/>
              <p:cNvGrpSpPr/>
              <p:nvPr/>
            </p:nvGrpSpPr>
            <p:grpSpPr>
              <a:xfrm>
                <a:off x="969334" y="4267200"/>
                <a:ext cx="228600" cy="1905000"/>
                <a:chOff x="729216" y="4256567"/>
                <a:chExt cx="228600" cy="1905000"/>
              </a:xfrm>
            </p:grpSpPr>
            <p:sp>
              <p:nvSpPr>
                <p:cNvPr id="123" name="Oval 122"/>
                <p:cNvSpPr/>
                <p:nvPr/>
              </p:nvSpPr>
              <p:spPr>
                <a:xfrm>
                  <a:off x="729216" y="4735539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Oval 123"/>
                <p:cNvSpPr/>
                <p:nvPr/>
              </p:nvSpPr>
              <p:spPr>
                <a:xfrm>
                  <a:off x="729216" y="42565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Oval 124"/>
                <p:cNvSpPr/>
                <p:nvPr/>
              </p:nvSpPr>
              <p:spPr>
                <a:xfrm>
                  <a:off x="729216" y="4975025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Oval 125"/>
                <p:cNvSpPr/>
                <p:nvPr/>
              </p:nvSpPr>
              <p:spPr>
                <a:xfrm>
                  <a:off x="729216" y="449605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Oval 126"/>
                <p:cNvSpPr/>
                <p:nvPr/>
              </p:nvSpPr>
              <p:spPr>
                <a:xfrm>
                  <a:off x="729216" y="569348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Oval 127"/>
                <p:cNvSpPr/>
                <p:nvPr/>
              </p:nvSpPr>
              <p:spPr>
                <a:xfrm>
                  <a:off x="729216" y="5214511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Oval 128"/>
                <p:cNvSpPr/>
                <p:nvPr/>
              </p:nvSpPr>
              <p:spPr>
                <a:xfrm>
                  <a:off x="729216" y="59329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Oval 129"/>
                <p:cNvSpPr/>
                <p:nvPr/>
              </p:nvSpPr>
              <p:spPr>
                <a:xfrm>
                  <a:off x="729216" y="545399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" name="Group 60"/>
              <p:cNvGrpSpPr/>
              <p:nvPr/>
            </p:nvGrpSpPr>
            <p:grpSpPr>
              <a:xfrm>
                <a:off x="1447800" y="4267200"/>
                <a:ext cx="228600" cy="1905000"/>
                <a:chOff x="729216" y="4256567"/>
                <a:chExt cx="228600" cy="1905000"/>
              </a:xfrm>
            </p:grpSpPr>
            <p:sp>
              <p:nvSpPr>
                <p:cNvPr id="115" name="Oval 114"/>
                <p:cNvSpPr/>
                <p:nvPr/>
              </p:nvSpPr>
              <p:spPr>
                <a:xfrm>
                  <a:off x="729216" y="4735539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Oval 115"/>
                <p:cNvSpPr/>
                <p:nvPr/>
              </p:nvSpPr>
              <p:spPr>
                <a:xfrm>
                  <a:off x="729216" y="42565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>
                  <a:off x="729216" y="4975025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Oval 117"/>
                <p:cNvSpPr/>
                <p:nvPr/>
              </p:nvSpPr>
              <p:spPr>
                <a:xfrm>
                  <a:off x="729216" y="449605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Oval 118"/>
                <p:cNvSpPr/>
                <p:nvPr/>
              </p:nvSpPr>
              <p:spPr>
                <a:xfrm>
                  <a:off x="729216" y="569348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Oval 119"/>
                <p:cNvSpPr/>
                <p:nvPr/>
              </p:nvSpPr>
              <p:spPr>
                <a:xfrm>
                  <a:off x="729216" y="5214511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Oval 120"/>
                <p:cNvSpPr/>
                <p:nvPr/>
              </p:nvSpPr>
              <p:spPr>
                <a:xfrm>
                  <a:off x="729216" y="59329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Oval 121"/>
                <p:cNvSpPr/>
                <p:nvPr/>
              </p:nvSpPr>
              <p:spPr>
                <a:xfrm>
                  <a:off x="729216" y="545399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2" name="Group 61"/>
              <p:cNvGrpSpPr/>
              <p:nvPr/>
            </p:nvGrpSpPr>
            <p:grpSpPr>
              <a:xfrm>
                <a:off x="1687033" y="4267200"/>
                <a:ext cx="228600" cy="1905000"/>
                <a:chOff x="729216" y="4256567"/>
                <a:chExt cx="228600" cy="1905000"/>
              </a:xfrm>
            </p:grpSpPr>
            <p:sp>
              <p:nvSpPr>
                <p:cNvPr id="107" name="Oval 106"/>
                <p:cNvSpPr/>
                <p:nvPr/>
              </p:nvSpPr>
              <p:spPr>
                <a:xfrm>
                  <a:off x="729216" y="4735539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Oval 107"/>
                <p:cNvSpPr/>
                <p:nvPr/>
              </p:nvSpPr>
              <p:spPr>
                <a:xfrm>
                  <a:off x="729216" y="42565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Oval 108"/>
                <p:cNvSpPr/>
                <p:nvPr/>
              </p:nvSpPr>
              <p:spPr>
                <a:xfrm>
                  <a:off x="729216" y="4975025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Oval 109"/>
                <p:cNvSpPr/>
                <p:nvPr/>
              </p:nvSpPr>
              <p:spPr>
                <a:xfrm>
                  <a:off x="729216" y="449605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Oval 110"/>
                <p:cNvSpPr/>
                <p:nvPr/>
              </p:nvSpPr>
              <p:spPr>
                <a:xfrm>
                  <a:off x="729216" y="569348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Oval 111"/>
                <p:cNvSpPr/>
                <p:nvPr/>
              </p:nvSpPr>
              <p:spPr>
                <a:xfrm>
                  <a:off x="729216" y="5214511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Oval 112"/>
                <p:cNvSpPr/>
                <p:nvPr/>
              </p:nvSpPr>
              <p:spPr>
                <a:xfrm>
                  <a:off x="729216" y="59329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Oval 113"/>
                <p:cNvSpPr/>
                <p:nvPr/>
              </p:nvSpPr>
              <p:spPr>
                <a:xfrm>
                  <a:off x="729216" y="545399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oup 62"/>
              <p:cNvGrpSpPr/>
              <p:nvPr/>
            </p:nvGrpSpPr>
            <p:grpSpPr>
              <a:xfrm>
                <a:off x="2179009" y="4267200"/>
                <a:ext cx="228600" cy="1905000"/>
                <a:chOff x="491091" y="4256567"/>
                <a:chExt cx="228600" cy="1905000"/>
              </a:xfrm>
            </p:grpSpPr>
            <p:sp>
              <p:nvSpPr>
                <p:cNvPr id="99" name="Oval 98"/>
                <p:cNvSpPr/>
                <p:nvPr/>
              </p:nvSpPr>
              <p:spPr>
                <a:xfrm>
                  <a:off x="491091" y="4735539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Oval 99"/>
                <p:cNvSpPr/>
                <p:nvPr/>
              </p:nvSpPr>
              <p:spPr>
                <a:xfrm>
                  <a:off x="491091" y="42565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Oval 100"/>
                <p:cNvSpPr/>
                <p:nvPr/>
              </p:nvSpPr>
              <p:spPr>
                <a:xfrm>
                  <a:off x="491091" y="4975025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Oval 101"/>
                <p:cNvSpPr/>
                <p:nvPr/>
              </p:nvSpPr>
              <p:spPr>
                <a:xfrm>
                  <a:off x="491091" y="449605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Oval 102"/>
                <p:cNvSpPr/>
                <p:nvPr/>
              </p:nvSpPr>
              <p:spPr>
                <a:xfrm>
                  <a:off x="491091" y="569348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Oval 103"/>
                <p:cNvSpPr/>
                <p:nvPr/>
              </p:nvSpPr>
              <p:spPr>
                <a:xfrm>
                  <a:off x="491091" y="5214511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Oval 104"/>
                <p:cNvSpPr/>
                <p:nvPr/>
              </p:nvSpPr>
              <p:spPr>
                <a:xfrm>
                  <a:off x="491091" y="59329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Oval 105"/>
                <p:cNvSpPr/>
                <p:nvPr/>
              </p:nvSpPr>
              <p:spPr>
                <a:xfrm>
                  <a:off x="491091" y="545399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oup 63"/>
              <p:cNvGrpSpPr/>
              <p:nvPr/>
            </p:nvGrpSpPr>
            <p:grpSpPr>
              <a:xfrm>
                <a:off x="2418242" y="4267200"/>
                <a:ext cx="228600" cy="1905000"/>
                <a:chOff x="491091" y="4256567"/>
                <a:chExt cx="228600" cy="1905000"/>
              </a:xfrm>
            </p:grpSpPr>
            <p:sp>
              <p:nvSpPr>
                <p:cNvPr id="91" name="Oval 90"/>
                <p:cNvSpPr/>
                <p:nvPr/>
              </p:nvSpPr>
              <p:spPr>
                <a:xfrm>
                  <a:off x="491091" y="4735539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Oval 91"/>
                <p:cNvSpPr/>
                <p:nvPr/>
              </p:nvSpPr>
              <p:spPr>
                <a:xfrm>
                  <a:off x="491091" y="42565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Oval 92"/>
                <p:cNvSpPr/>
                <p:nvPr/>
              </p:nvSpPr>
              <p:spPr>
                <a:xfrm>
                  <a:off x="491091" y="4975025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Oval 93"/>
                <p:cNvSpPr/>
                <p:nvPr/>
              </p:nvSpPr>
              <p:spPr>
                <a:xfrm>
                  <a:off x="491091" y="449605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Oval 94"/>
                <p:cNvSpPr/>
                <p:nvPr/>
              </p:nvSpPr>
              <p:spPr>
                <a:xfrm>
                  <a:off x="491091" y="569348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Oval 95"/>
                <p:cNvSpPr/>
                <p:nvPr/>
              </p:nvSpPr>
              <p:spPr>
                <a:xfrm>
                  <a:off x="491091" y="5214511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Oval 96"/>
                <p:cNvSpPr/>
                <p:nvPr/>
              </p:nvSpPr>
              <p:spPr>
                <a:xfrm>
                  <a:off x="491091" y="59329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Oval 97"/>
                <p:cNvSpPr/>
                <p:nvPr/>
              </p:nvSpPr>
              <p:spPr>
                <a:xfrm>
                  <a:off x="491091" y="545399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oup 64"/>
              <p:cNvGrpSpPr/>
              <p:nvPr/>
            </p:nvGrpSpPr>
            <p:grpSpPr>
              <a:xfrm>
                <a:off x="2909110" y="4267200"/>
                <a:ext cx="228600" cy="1905000"/>
                <a:chOff x="491091" y="4256567"/>
                <a:chExt cx="228600" cy="1905000"/>
              </a:xfrm>
            </p:grpSpPr>
            <p:sp>
              <p:nvSpPr>
                <p:cNvPr id="83" name="Oval 82"/>
                <p:cNvSpPr/>
                <p:nvPr/>
              </p:nvSpPr>
              <p:spPr>
                <a:xfrm>
                  <a:off x="491091" y="4735539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Oval 83"/>
                <p:cNvSpPr/>
                <p:nvPr/>
              </p:nvSpPr>
              <p:spPr>
                <a:xfrm>
                  <a:off x="491091" y="42565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Oval 84"/>
                <p:cNvSpPr/>
                <p:nvPr/>
              </p:nvSpPr>
              <p:spPr>
                <a:xfrm>
                  <a:off x="491091" y="4975025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Oval 85"/>
                <p:cNvSpPr/>
                <p:nvPr/>
              </p:nvSpPr>
              <p:spPr>
                <a:xfrm>
                  <a:off x="491091" y="449605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Oval 86"/>
                <p:cNvSpPr/>
                <p:nvPr/>
              </p:nvSpPr>
              <p:spPr>
                <a:xfrm>
                  <a:off x="491091" y="569348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Oval 87"/>
                <p:cNvSpPr/>
                <p:nvPr/>
              </p:nvSpPr>
              <p:spPr>
                <a:xfrm>
                  <a:off x="491091" y="5214511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Oval 88"/>
                <p:cNvSpPr/>
                <p:nvPr/>
              </p:nvSpPr>
              <p:spPr>
                <a:xfrm>
                  <a:off x="491091" y="59329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/>
                <p:cNvSpPr/>
                <p:nvPr/>
              </p:nvSpPr>
              <p:spPr>
                <a:xfrm>
                  <a:off x="491091" y="545399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oup 65"/>
              <p:cNvGrpSpPr/>
              <p:nvPr/>
            </p:nvGrpSpPr>
            <p:grpSpPr>
              <a:xfrm>
                <a:off x="3158976" y="4267200"/>
                <a:ext cx="228600" cy="1905000"/>
                <a:chOff x="491091" y="4256567"/>
                <a:chExt cx="228600" cy="1905000"/>
              </a:xfrm>
            </p:grpSpPr>
            <p:sp>
              <p:nvSpPr>
                <p:cNvPr id="75" name="Oval 74"/>
                <p:cNvSpPr/>
                <p:nvPr/>
              </p:nvSpPr>
              <p:spPr>
                <a:xfrm>
                  <a:off x="491091" y="4735539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>
                  <a:off x="491091" y="42565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/>
                <p:cNvSpPr/>
                <p:nvPr/>
              </p:nvSpPr>
              <p:spPr>
                <a:xfrm>
                  <a:off x="491091" y="4975025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Oval 77"/>
                <p:cNvSpPr/>
                <p:nvPr/>
              </p:nvSpPr>
              <p:spPr>
                <a:xfrm>
                  <a:off x="491091" y="449605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Oval 78"/>
                <p:cNvSpPr/>
                <p:nvPr/>
              </p:nvSpPr>
              <p:spPr>
                <a:xfrm>
                  <a:off x="491091" y="5693483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491091" y="5214511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Oval 80"/>
                <p:cNvSpPr/>
                <p:nvPr/>
              </p:nvSpPr>
              <p:spPr>
                <a:xfrm>
                  <a:off x="491091" y="593296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Oval 81"/>
                <p:cNvSpPr/>
                <p:nvPr/>
              </p:nvSpPr>
              <p:spPr>
                <a:xfrm>
                  <a:off x="491091" y="5453997"/>
                  <a:ext cx="228600" cy="2286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7" name="TextBox 66"/>
              <p:cNvSpPr txBox="1"/>
              <p:nvPr/>
            </p:nvSpPr>
            <p:spPr>
              <a:xfrm>
                <a:off x="631469" y="3567440"/>
                <a:ext cx="43533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A01</a:t>
                </a:r>
                <a:endParaRPr lang="en-US" sz="1100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350334" y="3567440"/>
                <a:ext cx="43533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A02</a:t>
                </a:r>
                <a:endParaRPr lang="en-US" sz="1100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2091068" y="3567440"/>
                <a:ext cx="43533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A03</a:t>
                </a:r>
                <a:endParaRPr lang="en-US" sz="1100" dirty="0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2825191" y="3567440"/>
                <a:ext cx="43533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A04</a:t>
                </a:r>
                <a:endParaRPr lang="en-US" sz="1100" dirty="0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881335" y="3567440"/>
                <a:ext cx="43533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/>
                  <a:t>B</a:t>
                </a:r>
                <a:r>
                  <a:rPr lang="en-US" sz="1100" dirty="0" smtClean="0"/>
                  <a:t>01</a:t>
                </a:r>
                <a:endParaRPr lang="en-US" sz="1100" dirty="0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3079899" y="3567440"/>
                <a:ext cx="43533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/>
                  <a:t>B</a:t>
                </a:r>
                <a:r>
                  <a:rPr lang="en-US" sz="1100" dirty="0" smtClean="0"/>
                  <a:t>04</a:t>
                </a:r>
                <a:endParaRPr lang="en-US" sz="1100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2352170" y="3567440"/>
                <a:ext cx="43533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/>
                  <a:t>B</a:t>
                </a:r>
                <a:r>
                  <a:rPr lang="en-US" sz="1100" dirty="0" smtClean="0"/>
                  <a:t>03</a:t>
                </a:r>
                <a:endParaRPr lang="en-US" sz="1100" dirty="0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1583667" y="3567440"/>
                <a:ext cx="43533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/>
                  <a:t>B</a:t>
                </a:r>
                <a:r>
                  <a:rPr lang="en-US" sz="1100" dirty="0" smtClean="0"/>
                  <a:t>02</a:t>
                </a:r>
                <a:endParaRPr lang="en-US" sz="1100" dirty="0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4425874" y="2423746"/>
              <a:ext cx="6903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00" dirty="0" smtClean="0"/>
                <a:t>Plate 1</a:t>
              </a:r>
              <a:endParaRPr lang="en-US" sz="11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425874" y="2666317"/>
              <a:ext cx="6903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00" dirty="0" smtClean="0"/>
                <a:t>Plate 2</a:t>
              </a:r>
              <a:endParaRPr lang="en-US" sz="11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25874" y="2908888"/>
              <a:ext cx="6903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00" dirty="0" smtClean="0"/>
                <a:t>Plate 3</a:t>
              </a:r>
              <a:endParaRPr lang="en-US" sz="11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425874" y="3151459"/>
              <a:ext cx="6903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00" dirty="0" smtClean="0"/>
                <a:t>Plate 4</a:t>
              </a:r>
              <a:endParaRPr lang="en-US" sz="11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425874" y="3394030"/>
              <a:ext cx="6903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00" dirty="0" smtClean="0"/>
                <a:t>Plate 5</a:t>
              </a:r>
              <a:endParaRPr lang="en-US" sz="11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425874" y="3636601"/>
              <a:ext cx="6903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00" dirty="0" smtClean="0"/>
                <a:t>Plate 6</a:t>
              </a:r>
              <a:endParaRPr lang="en-US" sz="11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425874" y="3879172"/>
              <a:ext cx="6903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00" dirty="0" smtClean="0"/>
                <a:t>Plate 7</a:t>
              </a:r>
              <a:endParaRPr lang="en-US" sz="11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425874" y="4121741"/>
              <a:ext cx="6903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00" dirty="0" smtClean="0"/>
                <a:t>Plate 8</a:t>
              </a:r>
              <a:endParaRPr lang="en-US" sz="1100" dirty="0"/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 flipH="1">
              <a:off x="5389589" y="1973866"/>
              <a:ext cx="5619" cy="2491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flipH="1">
              <a:off x="5639455" y="1973866"/>
              <a:ext cx="5619" cy="2491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H="1">
              <a:off x="6130323" y="1973866"/>
              <a:ext cx="5619" cy="2491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H="1">
              <a:off x="6369556" y="1973866"/>
              <a:ext cx="5619" cy="2491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6864274" y="1973866"/>
              <a:ext cx="5619" cy="2491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H="1">
              <a:off x="7087255" y="1973866"/>
              <a:ext cx="5619" cy="2491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flipH="1">
              <a:off x="7603239" y="1973866"/>
              <a:ext cx="5619" cy="2491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H="1">
              <a:off x="7833608" y="1973866"/>
              <a:ext cx="5619" cy="2491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TextBox 148"/>
          <p:cNvSpPr txBox="1"/>
          <p:nvPr/>
        </p:nvSpPr>
        <p:spPr>
          <a:xfrm>
            <a:off x="1425057" y="902704"/>
            <a:ext cx="324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50" name="TextBox 149"/>
          <p:cNvSpPr txBox="1"/>
          <p:nvPr/>
        </p:nvSpPr>
        <p:spPr>
          <a:xfrm>
            <a:off x="983724" y="2923017"/>
            <a:ext cx="324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grpSp>
        <p:nvGrpSpPr>
          <p:cNvPr id="152" name="Group 151"/>
          <p:cNvGrpSpPr/>
          <p:nvPr/>
        </p:nvGrpSpPr>
        <p:grpSpPr>
          <a:xfrm>
            <a:off x="175956" y="5313016"/>
            <a:ext cx="4089996" cy="3720714"/>
            <a:chOff x="1908345" y="4922885"/>
            <a:chExt cx="4531670" cy="4122509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08345" y="6735814"/>
              <a:ext cx="4531670" cy="2309580"/>
            </a:xfrm>
            <a:prstGeom prst="rect">
              <a:avLst/>
            </a:prstGeom>
          </p:spPr>
        </p:pic>
        <p:sp>
          <p:nvSpPr>
            <p:cNvPr id="151" name="TextBox 150"/>
            <p:cNvSpPr txBox="1"/>
            <p:nvPr/>
          </p:nvSpPr>
          <p:spPr>
            <a:xfrm>
              <a:off x="1995450" y="4922885"/>
              <a:ext cx="324575" cy="409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C</a:t>
              </a:r>
              <a:endParaRPr lang="en-US" b="1" dirty="0"/>
            </a:p>
          </p:txBody>
        </p:sp>
      </p:grpSp>
      <p:sp>
        <p:nvSpPr>
          <p:cNvPr id="176" name="TextBox 175"/>
          <p:cNvSpPr txBox="1"/>
          <p:nvPr/>
        </p:nvSpPr>
        <p:spPr>
          <a:xfrm>
            <a:off x="5237489" y="2003384"/>
            <a:ext cx="156292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Designates destination wells on 8-well plates. I.e. Every ligand in column 1 of the 96-well treatment plate goes into well A01 of one of the 8-well MEMA plates</a:t>
            </a:r>
            <a:endParaRPr lang="en-US" sz="1100" dirty="0"/>
          </a:p>
        </p:txBody>
      </p:sp>
      <p:sp>
        <p:nvSpPr>
          <p:cNvPr id="177" name="Right Brace 176"/>
          <p:cNvSpPr/>
          <p:nvPr/>
        </p:nvSpPr>
        <p:spPr>
          <a:xfrm>
            <a:off x="4987739" y="2519639"/>
            <a:ext cx="194051" cy="327433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 rot="16200000">
            <a:off x="230557" y="3937697"/>
            <a:ext cx="18857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Designates destination plate for 8 plate 8-well MEMA set</a:t>
            </a:r>
            <a:endParaRPr lang="en-US" sz="1100" dirty="0"/>
          </a:p>
        </p:txBody>
      </p:sp>
      <p:sp>
        <p:nvSpPr>
          <p:cNvPr id="179" name="Right Brace 178"/>
          <p:cNvSpPr/>
          <p:nvPr/>
        </p:nvSpPr>
        <p:spPr>
          <a:xfrm rot="10800000">
            <a:off x="1441084" y="3279344"/>
            <a:ext cx="182056" cy="1922198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1" name="Group 180"/>
          <p:cNvGrpSpPr/>
          <p:nvPr/>
        </p:nvGrpSpPr>
        <p:grpSpPr>
          <a:xfrm>
            <a:off x="956262" y="5497681"/>
            <a:ext cx="3697560" cy="1801407"/>
            <a:chOff x="1027373" y="5182324"/>
            <a:chExt cx="3697560" cy="1801407"/>
          </a:xfrm>
        </p:grpSpPr>
        <p:grpSp>
          <p:nvGrpSpPr>
            <p:cNvPr id="153" name="Group 152"/>
            <p:cNvGrpSpPr/>
            <p:nvPr/>
          </p:nvGrpSpPr>
          <p:grpSpPr>
            <a:xfrm>
              <a:off x="1027373" y="5182324"/>
              <a:ext cx="3697560" cy="1801407"/>
              <a:chOff x="487525" y="571500"/>
              <a:chExt cx="3474875" cy="1801407"/>
            </a:xfrm>
          </p:grpSpPr>
          <p:sp>
            <p:nvSpPr>
              <p:cNvPr id="154" name="Round Same Side Corner Rectangle 153"/>
              <p:cNvSpPr/>
              <p:nvPr/>
            </p:nvSpPr>
            <p:spPr>
              <a:xfrm rot="10800000">
                <a:off x="834858" y="910048"/>
                <a:ext cx="2834845" cy="858779"/>
              </a:xfrm>
              <a:prstGeom prst="round2Same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Flowchart: Manual Operation 154"/>
              <p:cNvSpPr/>
              <p:nvPr/>
            </p:nvSpPr>
            <p:spPr>
              <a:xfrm>
                <a:off x="487525" y="571500"/>
                <a:ext cx="3474875" cy="767937"/>
              </a:xfrm>
              <a:prstGeom prst="flowChartManualOperation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6" name="Group 155"/>
              <p:cNvGrpSpPr/>
              <p:nvPr/>
            </p:nvGrpSpPr>
            <p:grpSpPr>
              <a:xfrm>
                <a:off x="955295" y="1756417"/>
                <a:ext cx="66826" cy="616490"/>
                <a:chOff x="761998" y="1605847"/>
                <a:chExt cx="76202" cy="832553"/>
              </a:xfrm>
            </p:grpSpPr>
            <p:sp>
              <p:nvSpPr>
                <p:cNvPr id="174" name="Isosceles Triangle 173"/>
                <p:cNvSpPr/>
                <p:nvPr/>
              </p:nvSpPr>
              <p:spPr>
                <a:xfrm rot="10800000">
                  <a:off x="761998" y="1807054"/>
                  <a:ext cx="76201" cy="631346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5" name="Rounded Rectangle 174"/>
                <p:cNvSpPr/>
                <p:nvPr/>
              </p:nvSpPr>
              <p:spPr>
                <a:xfrm>
                  <a:off x="762000" y="1605847"/>
                  <a:ext cx="76200" cy="201208"/>
                </a:xfrm>
                <a:prstGeom prst="roundRect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57" name="Rounded Rectangle 156"/>
              <p:cNvSpPr/>
              <p:nvPr/>
            </p:nvSpPr>
            <p:spPr>
              <a:xfrm>
                <a:off x="1180070" y="1756417"/>
                <a:ext cx="66825" cy="148991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ounded Rectangle 157"/>
              <p:cNvSpPr/>
              <p:nvPr/>
            </p:nvSpPr>
            <p:spPr>
              <a:xfrm>
                <a:off x="1404843" y="1756417"/>
                <a:ext cx="66825" cy="148991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9" name="Group 158"/>
              <p:cNvGrpSpPr/>
              <p:nvPr/>
            </p:nvGrpSpPr>
            <p:grpSpPr>
              <a:xfrm>
                <a:off x="1629615" y="1756417"/>
                <a:ext cx="66826" cy="616490"/>
                <a:chOff x="761998" y="1605847"/>
                <a:chExt cx="76202" cy="832553"/>
              </a:xfrm>
            </p:grpSpPr>
            <p:sp>
              <p:nvSpPr>
                <p:cNvPr id="172" name="Isosceles Triangle 171"/>
                <p:cNvSpPr/>
                <p:nvPr/>
              </p:nvSpPr>
              <p:spPr>
                <a:xfrm rot="10800000">
                  <a:off x="761998" y="1807054"/>
                  <a:ext cx="76201" cy="631346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" name="Rounded Rectangle 172"/>
                <p:cNvSpPr/>
                <p:nvPr/>
              </p:nvSpPr>
              <p:spPr>
                <a:xfrm>
                  <a:off x="762000" y="1605847"/>
                  <a:ext cx="76200" cy="201208"/>
                </a:xfrm>
                <a:prstGeom prst="roundRect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60" name="Rounded Rectangle 159"/>
              <p:cNvSpPr/>
              <p:nvPr/>
            </p:nvSpPr>
            <p:spPr>
              <a:xfrm>
                <a:off x="1854390" y="1756417"/>
                <a:ext cx="66825" cy="148991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ounded Rectangle 160"/>
              <p:cNvSpPr/>
              <p:nvPr/>
            </p:nvSpPr>
            <p:spPr>
              <a:xfrm>
                <a:off x="2079163" y="1756417"/>
                <a:ext cx="66825" cy="148991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2" name="Group 161"/>
              <p:cNvGrpSpPr/>
              <p:nvPr/>
            </p:nvGrpSpPr>
            <p:grpSpPr>
              <a:xfrm>
                <a:off x="2303934" y="1756417"/>
                <a:ext cx="70391" cy="616490"/>
                <a:chOff x="762000" y="1605847"/>
                <a:chExt cx="80267" cy="832553"/>
              </a:xfrm>
            </p:grpSpPr>
            <p:sp>
              <p:nvSpPr>
                <p:cNvPr id="170" name="Isosceles Triangle 169"/>
                <p:cNvSpPr/>
                <p:nvPr/>
              </p:nvSpPr>
              <p:spPr>
                <a:xfrm rot="10800000">
                  <a:off x="766064" y="1807054"/>
                  <a:ext cx="76203" cy="631346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" name="Rounded Rectangle 170"/>
                <p:cNvSpPr/>
                <p:nvPr/>
              </p:nvSpPr>
              <p:spPr>
                <a:xfrm>
                  <a:off x="762000" y="1605847"/>
                  <a:ext cx="76200" cy="201208"/>
                </a:xfrm>
                <a:prstGeom prst="roundRect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63" name="Rounded Rectangle 162"/>
              <p:cNvSpPr/>
              <p:nvPr/>
            </p:nvSpPr>
            <p:spPr>
              <a:xfrm>
                <a:off x="2528710" y="1756417"/>
                <a:ext cx="66825" cy="148991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ounded Rectangle 163"/>
              <p:cNvSpPr/>
              <p:nvPr/>
            </p:nvSpPr>
            <p:spPr>
              <a:xfrm>
                <a:off x="2753483" y="1756417"/>
                <a:ext cx="66825" cy="148991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5" name="Group 164"/>
              <p:cNvGrpSpPr/>
              <p:nvPr/>
            </p:nvGrpSpPr>
            <p:grpSpPr>
              <a:xfrm>
                <a:off x="2978245" y="1756417"/>
                <a:ext cx="68131" cy="616490"/>
                <a:chOff x="762000" y="1605847"/>
                <a:chExt cx="77691" cy="832553"/>
              </a:xfrm>
            </p:grpSpPr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763488" y="1807054"/>
                  <a:ext cx="76203" cy="631346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Rounded Rectangle 168"/>
                <p:cNvSpPr/>
                <p:nvPr/>
              </p:nvSpPr>
              <p:spPr>
                <a:xfrm>
                  <a:off x="762000" y="1605847"/>
                  <a:ext cx="76200" cy="201208"/>
                </a:xfrm>
                <a:prstGeom prst="roundRect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66" name="Rounded Rectangle 165"/>
              <p:cNvSpPr/>
              <p:nvPr/>
            </p:nvSpPr>
            <p:spPr>
              <a:xfrm>
                <a:off x="3203030" y="1756417"/>
                <a:ext cx="66825" cy="148991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ounded Rectangle 166"/>
              <p:cNvSpPr/>
              <p:nvPr/>
            </p:nvSpPr>
            <p:spPr>
              <a:xfrm>
                <a:off x="3427806" y="1756417"/>
                <a:ext cx="66825" cy="148991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0" name="TextBox 179"/>
            <p:cNvSpPr txBox="1"/>
            <p:nvPr/>
          </p:nvSpPr>
          <p:spPr>
            <a:xfrm>
              <a:off x="1623735" y="5356461"/>
              <a:ext cx="254597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The same tip spacing used to pick up the ligands from the 96-well treatment plate will reach the 4 wells in one row of the 8-well MEMA plate.</a:t>
              </a:r>
              <a:endParaRPr lang="en-US" sz="11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03779" y="7299088"/>
            <a:ext cx="70045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Ligand from A1</a:t>
            </a:r>
          </a:p>
          <a:p>
            <a:pPr algn="ctr"/>
            <a:r>
              <a:rPr lang="en-US" sz="1000" dirty="0"/>
              <a:t>o</a:t>
            </a:r>
            <a:r>
              <a:rPr lang="en-US" sz="1000" dirty="0" smtClean="0"/>
              <a:t>f 96-well plate</a:t>
            </a:r>
            <a:endParaRPr lang="en-US" sz="1000" dirty="0"/>
          </a:p>
        </p:txBody>
      </p:sp>
      <p:sp>
        <p:nvSpPr>
          <p:cNvPr id="182" name="TextBox 181"/>
          <p:cNvSpPr txBox="1"/>
          <p:nvPr/>
        </p:nvSpPr>
        <p:spPr>
          <a:xfrm>
            <a:off x="1902292" y="7299088"/>
            <a:ext cx="70045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Ligand from A4</a:t>
            </a:r>
          </a:p>
          <a:p>
            <a:pPr algn="ctr"/>
            <a:r>
              <a:rPr lang="en-US" sz="1000" dirty="0"/>
              <a:t>o</a:t>
            </a:r>
            <a:r>
              <a:rPr lang="en-US" sz="1000" dirty="0" smtClean="0"/>
              <a:t>f 96-well plate</a:t>
            </a:r>
            <a:endParaRPr lang="en-US" sz="1000" dirty="0"/>
          </a:p>
        </p:txBody>
      </p:sp>
      <p:sp>
        <p:nvSpPr>
          <p:cNvPr id="183" name="TextBox 182"/>
          <p:cNvSpPr txBox="1"/>
          <p:nvPr/>
        </p:nvSpPr>
        <p:spPr>
          <a:xfrm>
            <a:off x="2700805" y="7299088"/>
            <a:ext cx="70045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Ligand from A7</a:t>
            </a:r>
          </a:p>
          <a:p>
            <a:pPr algn="ctr"/>
            <a:r>
              <a:rPr lang="en-US" sz="1000" dirty="0"/>
              <a:t>o</a:t>
            </a:r>
            <a:r>
              <a:rPr lang="en-US" sz="1000" dirty="0" smtClean="0"/>
              <a:t>f 96-well plate</a:t>
            </a:r>
            <a:endParaRPr lang="en-US" sz="1000" dirty="0"/>
          </a:p>
        </p:txBody>
      </p:sp>
      <p:sp>
        <p:nvSpPr>
          <p:cNvPr id="184" name="TextBox 183"/>
          <p:cNvSpPr txBox="1"/>
          <p:nvPr/>
        </p:nvSpPr>
        <p:spPr>
          <a:xfrm>
            <a:off x="3499319" y="7299088"/>
            <a:ext cx="70045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Ligand from A10</a:t>
            </a:r>
          </a:p>
          <a:p>
            <a:pPr algn="ctr"/>
            <a:r>
              <a:rPr lang="en-US" sz="1000" dirty="0"/>
              <a:t>o</a:t>
            </a:r>
            <a:r>
              <a:rPr lang="en-US" sz="1000" dirty="0" smtClean="0"/>
              <a:t>f 96-well plate</a:t>
            </a:r>
            <a:endParaRPr lang="en-US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1098160" y="8194312"/>
            <a:ext cx="70045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Ligand from A2</a:t>
            </a:r>
          </a:p>
          <a:p>
            <a:pPr algn="ctr"/>
            <a:r>
              <a:rPr lang="en-US" sz="1000" dirty="0"/>
              <a:t>o</a:t>
            </a:r>
            <a:r>
              <a:rPr lang="en-US" sz="1000" dirty="0" smtClean="0"/>
              <a:t>f 96-well plate</a:t>
            </a:r>
            <a:endParaRPr lang="en-US" sz="1000" dirty="0"/>
          </a:p>
        </p:txBody>
      </p:sp>
      <p:sp>
        <p:nvSpPr>
          <p:cNvPr id="186" name="TextBox 185"/>
          <p:cNvSpPr txBox="1"/>
          <p:nvPr/>
        </p:nvSpPr>
        <p:spPr>
          <a:xfrm>
            <a:off x="1896673" y="8194312"/>
            <a:ext cx="70045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Ligand from A5</a:t>
            </a:r>
          </a:p>
          <a:p>
            <a:pPr algn="ctr"/>
            <a:r>
              <a:rPr lang="en-US" sz="1000" dirty="0"/>
              <a:t>o</a:t>
            </a:r>
            <a:r>
              <a:rPr lang="en-US" sz="1000" dirty="0" smtClean="0"/>
              <a:t>f 96-well plate</a:t>
            </a:r>
            <a:endParaRPr lang="en-US" sz="1000" dirty="0"/>
          </a:p>
        </p:txBody>
      </p:sp>
      <p:sp>
        <p:nvSpPr>
          <p:cNvPr id="187" name="TextBox 186"/>
          <p:cNvSpPr txBox="1"/>
          <p:nvPr/>
        </p:nvSpPr>
        <p:spPr>
          <a:xfrm>
            <a:off x="2695186" y="8194312"/>
            <a:ext cx="70045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Ligand from A8</a:t>
            </a:r>
          </a:p>
          <a:p>
            <a:pPr algn="ctr"/>
            <a:r>
              <a:rPr lang="en-US" sz="1000" dirty="0"/>
              <a:t>o</a:t>
            </a:r>
            <a:r>
              <a:rPr lang="en-US" sz="1000" dirty="0" smtClean="0"/>
              <a:t>f 96-well plate</a:t>
            </a:r>
            <a:endParaRPr lang="en-US" sz="1000" dirty="0"/>
          </a:p>
        </p:txBody>
      </p:sp>
      <p:sp>
        <p:nvSpPr>
          <p:cNvPr id="188" name="TextBox 187"/>
          <p:cNvSpPr txBox="1"/>
          <p:nvPr/>
        </p:nvSpPr>
        <p:spPr>
          <a:xfrm>
            <a:off x="3493700" y="8194312"/>
            <a:ext cx="70045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Ligand from A11</a:t>
            </a:r>
          </a:p>
          <a:p>
            <a:pPr algn="ctr"/>
            <a:r>
              <a:rPr lang="en-US" sz="1000" dirty="0"/>
              <a:t>o</a:t>
            </a:r>
            <a:r>
              <a:rPr lang="en-US" sz="1000" dirty="0" smtClean="0"/>
              <a:t>f 96-well plate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81808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220</Words>
  <Application>Microsoft Office PowerPoint</Application>
  <PresentationFormat>Letter Paper (8.5x11 in)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OHSU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Smith</dc:creator>
  <cp:lastModifiedBy>Jim Korkola</cp:lastModifiedBy>
  <cp:revision>3</cp:revision>
  <dcterms:created xsi:type="dcterms:W3CDTF">2019-01-31T21:57:47Z</dcterms:created>
  <dcterms:modified xsi:type="dcterms:W3CDTF">2019-02-05T23:03:50Z</dcterms:modified>
</cp:coreProperties>
</file>