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317" r:id="rId4"/>
    <p:sldId id="318" r:id="rId5"/>
    <p:sldId id="369" r:id="rId6"/>
    <p:sldId id="262" r:id="rId7"/>
    <p:sldId id="260" r:id="rId8"/>
    <p:sldId id="322" r:id="rId9"/>
    <p:sldId id="300" r:id="rId10"/>
    <p:sldId id="336" r:id="rId11"/>
    <p:sldId id="308" r:id="rId12"/>
    <p:sldId id="263" r:id="rId13"/>
    <p:sldId id="327" r:id="rId14"/>
    <p:sldId id="371" r:id="rId15"/>
    <p:sldId id="372" r:id="rId16"/>
    <p:sldId id="373" r:id="rId17"/>
    <p:sldId id="340" r:id="rId18"/>
    <p:sldId id="346" r:id="rId19"/>
    <p:sldId id="342" r:id="rId20"/>
    <p:sldId id="344" r:id="rId21"/>
    <p:sldId id="343" r:id="rId22"/>
    <p:sldId id="361" r:id="rId23"/>
    <p:sldId id="290" r:id="rId24"/>
    <p:sldId id="347" r:id="rId25"/>
    <p:sldId id="360" r:id="rId26"/>
    <p:sldId id="316" r:id="rId27"/>
    <p:sldId id="301" r:id="rId28"/>
    <p:sldId id="311" r:id="rId29"/>
    <p:sldId id="365" r:id="rId30"/>
    <p:sldId id="366" r:id="rId31"/>
    <p:sldId id="367" r:id="rId32"/>
    <p:sldId id="368" r:id="rId33"/>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36"/>
  </p:normalViewPr>
  <p:slideViewPr>
    <p:cSldViewPr>
      <p:cViewPr varScale="1">
        <p:scale>
          <a:sx n="129" d="100"/>
          <a:sy n="129" d="100"/>
        </p:scale>
        <p:origin x="1776"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06E55E-E70A-4490-AC5B-C597463CEB3E}" type="datetimeFigureOut">
              <a:rPr lang="en-US" smtClean="0"/>
              <a:pPr/>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2304728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06E55E-E70A-4490-AC5B-C597463CEB3E}" type="datetimeFigureOut">
              <a:rPr lang="en-US" smtClean="0"/>
              <a:pPr/>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2535829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06E55E-E70A-4490-AC5B-C597463CEB3E}" type="datetimeFigureOut">
              <a:rPr lang="en-US" smtClean="0"/>
              <a:pPr/>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875721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06E55E-E70A-4490-AC5B-C597463CEB3E}" type="datetimeFigureOut">
              <a:rPr lang="en-US" smtClean="0"/>
              <a:pPr/>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86974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06E55E-E70A-4490-AC5B-C597463CEB3E}" type="datetimeFigureOut">
              <a:rPr lang="en-US" smtClean="0"/>
              <a:pPr/>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3337182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06E55E-E70A-4490-AC5B-C597463CEB3E}" type="datetimeFigureOut">
              <a:rPr lang="en-US" smtClean="0"/>
              <a:pPr/>
              <a:t>10/18/18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3745059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06E55E-E70A-4490-AC5B-C597463CEB3E}" type="datetimeFigureOut">
              <a:rPr lang="en-US" smtClean="0"/>
              <a:pPr/>
              <a:t>10/18/18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54425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06E55E-E70A-4490-AC5B-C597463CEB3E}" type="datetimeFigureOut">
              <a:rPr lang="en-US" smtClean="0"/>
              <a:pPr/>
              <a:t>10/18/18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1719744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06E55E-E70A-4490-AC5B-C597463CEB3E}" type="datetimeFigureOut">
              <a:rPr lang="en-US" smtClean="0"/>
              <a:pPr/>
              <a:t>10/18/18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3795168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06E55E-E70A-4490-AC5B-C597463CEB3E}" type="datetimeFigureOut">
              <a:rPr lang="en-US" smtClean="0"/>
              <a:pPr/>
              <a:t>10/18/18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4065384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06E55E-E70A-4490-AC5B-C597463CEB3E}" type="datetimeFigureOut">
              <a:rPr lang="en-US" smtClean="0"/>
              <a:pPr/>
              <a:t>10/18/18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C231-7FF0-4B4C-A03D-3C71AEF4375C}" type="slidenum">
              <a:rPr lang="en-US" smtClean="0"/>
              <a:pPr/>
              <a:t>‹#›</a:t>
            </a:fld>
            <a:endParaRPr lang="en-US"/>
          </a:p>
        </p:txBody>
      </p:sp>
    </p:spTree>
    <p:extLst>
      <p:ext uri="{BB962C8B-B14F-4D97-AF65-F5344CB8AC3E}">
        <p14:creationId xmlns:p14="http://schemas.microsoft.com/office/powerpoint/2010/main" val="4203312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6E55E-E70A-4490-AC5B-C597463CEB3E}" type="datetimeFigureOut">
              <a:rPr lang="en-US" smtClean="0"/>
              <a:pPr/>
              <a:t>10/18/18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C231-7FF0-4B4C-A03D-3C71AEF4375C}" type="slidenum">
              <a:rPr lang="en-US" smtClean="0"/>
              <a:pPr/>
              <a:t>‹#›</a:t>
            </a:fld>
            <a:endParaRPr lang="en-US"/>
          </a:p>
        </p:txBody>
      </p:sp>
    </p:spTree>
    <p:extLst>
      <p:ext uri="{BB962C8B-B14F-4D97-AF65-F5344CB8AC3E}">
        <p14:creationId xmlns:p14="http://schemas.microsoft.com/office/powerpoint/2010/main" val="1228335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Setting up the Alice PDX for</a:t>
            </a:r>
            <a:br>
              <a:rPr lang="en-US" dirty="0"/>
            </a:br>
            <a:r>
              <a:rPr lang="en-US" dirty="0"/>
              <a:t>Home Sleep Testing</a:t>
            </a:r>
            <a:br>
              <a:rPr lang="en-US" dirty="0"/>
            </a:br>
            <a:endParaRPr lang="en-US" dirty="0"/>
          </a:p>
        </p:txBody>
      </p:sp>
      <p:sp>
        <p:nvSpPr>
          <p:cNvPr id="3" name="Subtitle 2"/>
          <p:cNvSpPr>
            <a:spLocks noGrp="1"/>
          </p:cNvSpPr>
          <p:nvPr>
            <p:ph type="subTitle" idx="1"/>
          </p:nvPr>
        </p:nvSpPr>
        <p:spPr/>
        <p:txBody>
          <a:bodyPr/>
          <a:lstStyle/>
          <a:p>
            <a:r>
              <a:rPr lang="en-US" dirty="0"/>
              <a:t>Participant Instruction Book</a:t>
            </a:r>
          </a:p>
        </p:txBody>
      </p:sp>
    </p:spTree>
    <p:extLst>
      <p:ext uri="{BB962C8B-B14F-4D97-AF65-F5344CB8AC3E}">
        <p14:creationId xmlns:p14="http://schemas.microsoft.com/office/powerpoint/2010/main" val="3759471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a:t>
            </a:r>
          </a:p>
        </p:txBody>
      </p:sp>
      <p:sp>
        <p:nvSpPr>
          <p:cNvPr id="3" name="Content Placeholder 2"/>
          <p:cNvSpPr>
            <a:spLocks noGrp="1"/>
          </p:cNvSpPr>
          <p:nvPr>
            <p:ph idx="1"/>
          </p:nvPr>
        </p:nvSpPr>
        <p:spPr/>
        <p:txBody>
          <a:bodyPr/>
          <a:lstStyle/>
          <a:p>
            <a:r>
              <a:rPr lang="en-US" dirty="0"/>
              <a:t>The device is already powered on.  DO NOT press the power button. </a:t>
            </a:r>
          </a:p>
        </p:txBody>
      </p:sp>
      <p:pic>
        <p:nvPicPr>
          <p:cNvPr id="4" name="Content Placeholder 3" descr="IMGP5647.JPG"/>
          <p:cNvPicPr>
            <a:picLocks noChangeAspect="1"/>
          </p:cNvPicPr>
          <p:nvPr/>
        </p:nvPicPr>
        <p:blipFill>
          <a:blip r:embed="rId2" cstate="print"/>
          <a:stretch>
            <a:fillRect/>
          </a:stretch>
        </p:blipFill>
        <p:spPr>
          <a:xfrm>
            <a:off x="1954007" y="2743200"/>
            <a:ext cx="5235985" cy="3382961"/>
          </a:xfrm>
          <a:prstGeom prst="rect">
            <a:avLst/>
          </a:prstGeom>
        </p:spPr>
      </p:pic>
    </p:spTree>
    <p:extLst>
      <p:ext uri="{BB962C8B-B14F-4D97-AF65-F5344CB8AC3E}">
        <p14:creationId xmlns:p14="http://schemas.microsoft.com/office/powerpoint/2010/main" val="2977573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6</a:t>
            </a:r>
          </a:p>
        </p:txBody>
      </p:sp>
      <p:sp>
        <p:nvSpPr>
          <p:cNvPr id="3" name="Content Placeholder 2"/>
          <p:cNvSpPr>
            <a:spLocks noGrp="1"/>
          </p:cNvSpPr>
          <p:nvPr>
            <p:ph idx="1"/>
          </p:nvPr>
        </p:nvSpPr>
        <p:spPr>
          <a:xfrm>
            <a:off x="457200" y="1295400"/>
            <a:ext cx="8229600" cy="4525963"/>
          </a:xfrm>
        </p:spPr>
        <p:txBody>
          <a:bodyPr/>
          <a:lstStyle/>
          <a:p>
            <a:r>
              <a:rPr lang="en-US" dirty="0"/>
              <a:t>You will see a picture of a man in the device window.  All of the sensors will stop flashing when they are either plugged into the device or placed on the body. </a:t>
            </a:r>
          </a:p>
          <a:p>
            <a:endParaRPr lang="en-US" dirty="0"/>
          </a:p>
        </p:txBody>
      </p:sp>
      <p:pic>
        <p:nvPicPr>
          <p:cNvPr id="4" name="Picture 2" descr="Alice PDx Diagnostic Syst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3374300"/>
            <a:ext cx="5464628" cy="348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15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7</a:t>
            </a:r>
          </a:p>
        </p:txBody>
      </p:sp>
      <p:sp>
        <p:nvSpPr>
          <p:cNvPr id="3" name="Content Placeholder 2"/>
          <p:cNvSpPr>
            <a:spLocks noGrp="1"/>
          </p:cNvSpPr>
          <p:nvPr>
            <p:ph idx="1"/>
          </p:nvPr>
        </p:nvSpPr>
        <p:spPr/>
        <p:txBody>
          <a:bodyPr/>
          <a:lstStyle/>
          <a:p>
            <a:r>
              <a:rPr lang="en-US" dirty="0"/>
              <a:t>Plug chest (thoracic) wires into the ports on the bottom of the belt buckle.</a:t>
            </a:r>
          </a:p>
        </p:txBody>
      </p:sp>
      <p:pic>
        <p:nvPicPr>
          <p:cNvPr id="5" name="Picture 2" descr="C:\Users\toedebuschc\Desktop\2014-03-06\DSC008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8300" y="2971800"/>
            <a:ext cx="5867400" cy="319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295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7</a:t>
            </a:r>
          </a:p>
        </p:txBody>
      </p:sp>
      <p:pic>
        <p:nvPicPr>
          <p:cNvPr id="4" name="Content Placeholder 3" descr="IMGP5653.JPG"/>
          <p:cNvPicPr>
            <a:picLocks noGrp="1" noChangeAspect="1"/>
          </p:cNvPicPr>
          <p:nvPr>
            <p:ph idx="1"/>
          </p:nvPr>
        </p:nvPicPr>
        <p:blipFill>
          <a:blip r:embed="rId2" cstate="print"/>
          <a:stretch>
            <a:fillRect/>
          </a:stretch>
        </p:blipFill>
        <p:spPr>
          <a:xfrm>
            <a:off x="533400" y="2220686"/>
            <a:ext cx="3864386" cy="3840163"/>
          </a:xfrm>
        </p:spPr>
      </p:pic>
      <p:pic>
        <p:nvPicPr>
          <p:cNvPr id="5" name="Content Placeholder 3" descr="IMGP5631.JPG"/>
          <p:cNvPicPr>
            <a:picLocks noChangeAspect="1"/>
          </p:cNvPicPr>
          <p:nvPr/>
        </p:nvPicPr>
        <p:blipFill>
          <a:blip r:embed="rId3" cstate="print"/>
          <a:stretch>
            <a:fillRect/>
          </a:stretch>
        </p:blipFill>
        <p:spPr>
          <a:xfrm>
            <a:off x="4593771" y="2209800"/>
            <a:ext cx="4092986" cy="3810000"/>
          </a:xfrm>
          <a:prstGeom prst="rect">
            <a:avLst/>
          </a:prstGeom>
        </p:spPr>
      </p:pic>
      <p:sp>
        <p:nvSpPr>
          <p:cNvPr id="3" name="TextBox 2"/>
          <p:cNvSpPr txBox="1"/>
          <p:nvPr/>
        </p:nvSpPr>
        <p:spPr>
          <a:xfrm>
            <a:off x="2209800" y="5257800"/>
            <a:ext cx="838199" cy="369332"/>
          </a:xfrm>
          <a:prstGeom prst="rect">
            <a:avLst/>
          </a:prstGeom>
          <a:noFill/>
        </p:spPr>
        <p:txBody>
          <a:bodyPr wrap="square" rtlCol="0">
            <a:spAutoFit/>
          </a:bodyPr>
          <a:lstStyle/>
          <a:p>
            <a:r>
              <a:rPr lang="en-US" dirty="0"/>
              <a:t>Ports</a:t>
            </a:r>
          </a:p>
        </p:txBody>
      </p:sp>
      <p:sp>
        <p:nvSpPr>
          <p:cNvPr id="6" name="TextBox 5"/>
          <p:cNvSpPr txBox="1"/>
          <p:nvPr/>
        </p:nvSpPr>
        <p:spPr>
          <a:xfrm>
            <a:off x="1600200" y="3048000"/>
            <a:ext cx="2057400" cy="646331"/>
          </a:xfrm>
          <a:prstGeom prst="rect">
            <a:avLst/>
          </a:prstGeom>
          <a:noFill/>
        </p:spPr>
        <p:txBody>
          <a:bodyPr wrap="square" rtlCol="0">
            <a:spAutoFit/>
          </a:bodyPr>
          <a:lstStyle/>
          <a:p>
            <a:r>
              <a:rPr lang="en-US" dirty="0"/>
              <a:t>View of the bottom of belt buckle </a:t>
            </a:r>
          </a:p>
        </p:txBody>
      </p:sp>
      <p:sp>
        <p:nvSpPr>
          <p:cNvPr id="7" name="Up Arrow 6"/>
          <p:cNvSpPr/>
          <p:nvPr/>
        </p:nvSpPr>
        <p:spPr>
          <a:xfrm>
            <a:off x="1548601" y="4464058"/>
            <a:ext cx="484632" cy="7937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2895600" y="4464058"/>
            <a:ext cx="484632" cy="7937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8</a:t>
            </a:r>
          </a:p>
        </p:txBody>
      </p:sp>
      <p:sp>
        <p:nvSpPr>
          <p:cNvPr id="3" name="Content Placeholder 2"/>
          <p:cNvSpPr>
            <a:spLocks noGrp="1"/>
          </p:cNvSpPr>
          <p:nvPr>
            <p:ph idx="1"/>
          </p:nvPr>
        </p:nvSpPr>
        <p:spPr/>
        <p:txBody>
          <a:bodyPr/>
          <a:lstStyle/>
          <a:p>
            <a:pPr marL="0" indent="0">
              <a:buNone/>
            </a:pPr>
            <a:r>
              <a:rPr lang="en-US" dirty="0"/>
              <a:t>A.  Place the prongs of the white wire in your nose and wrap wire around your ears.  </a:t>
            </a:r>
          </a:p>
          <a:p>
            <a:pPr marL="0" indent="0">
              <a:buNone/>
            </a:pPr>
            <a:endParaRPr lang="en-US" dirty="0"/>
          </a:p>
        </p:txBody>
      </p:sp>
      <p:pic>
        <p:nvPicPr>
          <p:cNvPr id="4" name="Picture 2" descr="C:\Users\toedebuschc\Desktop\2014-03-06\DSC008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684"/>
          <a:stretch/>
        </p:blipFill>
        <p:spPr bwMode="auto">
          <a:xfrm>
            <a:off x="1954817" y="3486684"/>
            <a:ext cx="5234365" cy="296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154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8</a:t>
            </a:r>
          </a:p>
        </p:txBody>
      </p:sp>
      <p:sp>
        <p:nvSpPr>
          <p:cNvPr id="3" name="Content Placeholder 2"/>
          <p:cNvSpPr>
            <a:spLocks noGrp="1"/>
          </p:cNvSpPr>
          <p:nvPr>
            <p:ph idx="1"/>
          </p:nvPr>
        </p:nvSpPr>
        <p:spPr/>
        <p:txBody>
          <a:bodyPr/>
          <a:lstStyle/>
          <a:p>
            <a:pPr marL="0" indent="0">
              <a:buNone/>
            </a:pPr>
            <a:r>
              <a:rPr lang="en-US" dirty="0"/>
              <a:t>B. Pull plastic piece up by neck to secure</a:t>
            </a:r>
          </a:p>
          <a:p>
            <a:pPr marL="0" indent="0">
              <a:buNone/>
            </a:pPr>
            <a:endParaRPr lang="en-US" dirty="0"/>
          </a:p>
        </p:txBody>
      </p:sp>
      <p:pic>
        <p:nvPicPr>
          <p:cNvPr id="5" name="Picture 2" descr="C:\Users\toedebuschc\Desktop\2014-03-06\DSC0083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5" r="-5"/>
          <a:stretch>
            <a:fillRect/>
          </a:stretch>
        </p:blipFill>
        <p:spPr bwMode="auto">
          <a:xfrm>
            <a:off x="1555495" y="2438400"/>
            <a:ext cx="6033010" cy="4009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064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9</a:t>
            </a:r>
          </a:p>
        </p:txBody>
      </p:sp>
      <p:sp>
        <p:nvSpPr>
          <p:cNvPr id="3" name="Content Placeholder 2"/>
          <p:cNvSpPr>
            <a:spLocks noGrp="1"/>
          </p:cNvSpPr>
          <p:nvPr>
            <p:ph idx="1"/>
          </p:nvPr>
        </p:nvSpPr>
        <p:spPr/>
        <p:txBody>
          <a:bodyPr/>
          <a:lstStyle/>
          <a:p>
            <a:pPr marL="0" indent="0">
              <a:buNone/>
            </a:pPr>
            <a:r>
              <a:rPr lang="en-US" dirty="0"/>
              <a:t>A. Position second set of prongs in nostrils and wrap tubing around ears.  2 prongs fit just inside the nose and 1 near the mouth.</a:t>
            </a:r>
          </a:p>
          <a:p>
            <a:pPr marL="0" indent="0">
              <a:buNone/>
            </a:pPr>
            <a:endParaRPr lang="en-US" dirty="0"/>
          </a:p>
        </p:txBody>
      </p:sp>
      <p:pic>
        <p:nvPicPr>
          <p:cNvPr id="5" name="Picture 2" descr="C:\Users\toedebuschc\Desktop\2014-03-06\DSC008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210"/>
          <a:stretch/>
        </p:blipFill>
        <p:spPr bwMode="auto">
          <a:xfrm>
            <a:off x="2286000" y="3503776"/>
            <a:ext cx="4145280" cy="272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205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9</a:t>
            </a:r>
          </a:p>
        </p:txBody>
      </p:sp>
      <p:sp>
        <p:nvSpPr>
          <p:cNvPr id="3" name="Content Placeholder 2"/>
          <p:cNvSpPr>
            <a:spLocks noGrp="1"/>
          </p:cNvSpPr>
          <p:nvPr>
            <p:ph idx="1"/>
          </p:nvPr>
        </p:nvSpPr>
        <p:spPr/>
        <p:txBody>
          <a:bodyPr/>
          <a:lstStyle/>
          <a:p>
            <a:pPr marL="0" indent="0">
              <a:buNone/>
            </a:pPr>
            <a:r>
              <a:rPr lang="en-US" dirty="0"/>
              <a:t>B. Slide up plastic piece toward neck to secure</a:t>
            </a:r>
          </a:p>
          <a:p>
            <a:pPr marL="0" indent="0">
              <a:buNone/>
            </a:pPr>
            <a:endParaRPr lang="en-US" dirty="0"/>
          </a:p>
        </p:txBody>
      </p:sp>
      <p:pic>
        <p:nvPicPr>
          <p:cNvPr id="5" name="Content Placeholder 3" descr="IMGP5827.JPG"/>
          <p:cNvPicPr>
            <a:picLocks noChangeAspect="1"/>
          </p:cNvPicPr>
          <p:nvPr/>
        </p:nvPicPr>
        <p:blipFill>
          <a:blip r:embed="rId2" cstate="print"/>
          <a:srcRect l="13556" t="8598" r="8222" b="8598"/>
          <a:stretch>
            <a:fillRect/>
          </a:stretch>
        </p:blipFill>
        <p:spPr>
          <a:xfrm>
            <a:off x="304800" y="2667000"/>
            <a:ext cx="4118424" cy="2895600"/>
          </a:xfrm>
          <a:prstGeom prst="rect">
            <a:avLst/>
          </a:prstGeom>
        </p:spPr>
      </p:pic>
      <p:pic>
        <p:nvPicPr>
          <p:cNvPr id="6" name="Content Placeholder 3" descr="IMGP5831.JPG"/>
          <p:cNvPicPr>
            <a:picLocks noChangeAspect="1"/>
          </p:cNvPicPr>
          <p:nvPr/>
        </p:nvPicPr>
        <p:blipFill>
          <a:blip r:embed="rId3" cstate="print"/>
          <a:srcRect l="11778" t="8598" r="7778" b="8598"/>
          <a:stretch>
            <a:fillRect/>
          </a:stretch>
        </p:blipFill>
        <p:spPr>
          <a:xfrm>
            <a:off x="4724400" y="2667000"/>
            <a:ext cx="4235478" cy="2895600"/>
          </a:xfrm>
          <a:prstGeom prst="rect">
            <a:avLst/>
          </a:prstGeom>
        </p:spPr>
      </p:pic>
      <p:sp>
        <p:nvSpPr>
          <p:cNvPr id="7" name="Up Arrow 6"/>
          <p:cNvSpPr/>
          <p:nvPr/>
        </p:nvSpPr>
        <p:spPr>
          <a:xfrm rot="18102425">
            <a:off x="1441876" y="4818465"/>
            <a:ext cx="484632" cy="7937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19317008">
            <a:off x="6593912" y="4256006"/>
            <a:ext cx="484632" cy="7937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11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10</a:t>
            </a:r>
          </a:p>
        </p:txBody>
      </p:sp>
      <p:sp>
        <p:nvSpPr>
          <p:cNvPr id="3" name="Content Placeholder 2"/>
          <p:cNvSpPr>
            <a:spLocks noGrp="1"/>
          </p:cNvSpPr>
          <p:nvPr>
            <p:ph idx="1"/>
          </p:nvPr>
        </p:nvSpPr>
        <p:spPr/>
        <p:txBody>
          <a:bodyPr>
            <a:normAutofit/>
          </a:bodyPr>
          <a:lstStyle/>
          <a:p>
            <a:pPr marL="514350" indent="-514350">
              <a:buAutoNum type="alphaUcPeriod"/>
            </a:pPr>
            <a:r>
              <a:rPr lang="en-US" dirty="0"/>
              <a:t>Run the long red and white leg wires through each pant leg to avoid getting tangled during the night</a:t>
            </a:r>
          </a:p>
          <a:p>
            <a:pPr marL="514350" indent="-514350">
              <a:buNone/>
            </a:pPr>
            <a:endParaRPr lang="en-US" dirty="0">
              <a:solidFill>
                <a:srgbClr val="FF0000"/>
              </a:solidFill>
            </a:endParaRPr>
          </a:p>
        </p:txBody>
      </p:sp>
    </p:spTree>
    <p:extLst>
      <p:ext uri="{BB962C8B-B14F-4D97-AF65-F5344CB8AC3E}">
        <p14:creationId xmlns:p14="http://schemas.microsoft.com/office/powerpoint/2010/main" val="2843559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10</a:t>
            </a:r>
          </a:p>
        </p:txBody>
      </p:sp>
      <p:sp>
        <p:nvSpPr>
          <p:cNvPr id="3" name="Content Placeholder 2"/>
          <p:cNvSpPr>
            <a:spLocks noGrp="1"/>
          </p:cNvSpPr>
          <p:nvPr>
            <p:ph idx="1"/>
          </p:nvPr>
        </p:nvSpPr>
        <p:spPr/>
        <p:txBody>
          <a:bodyPr>
            <a:normAutofit/>
          </a:bodyPr>
          <a:lstStyle/>
          <a:p>
            <a:pPr marL="0" indent="0">
              <a:buNone/>
            </a:pPr>
            <a:r>
              <a:rPr lang="en-US" sz="2400" dirty="0"/>
              <a:t>B. Use sticky patches to attach a red and white wire to each leg.  </a:t>
            </a:r>
          </a:p>
          <a:p>
            <a:pPr marL="0" indent="0">
              <a:buNone/>
            </a:pPr>
            <a:r>
              <a:rPr lang="en-US" sz="2400" dirty="0"/>
              <a:t>C. Flex your leg up and down to locate the muscle on the outside of your lower leg. Place patches directly on muscle. Place one patch directly above the other, at least 2 finger widths apart from one another</a:t>
            </a:r>
            <a:r>
              <a:rPr lang="en-US" dirty="0"/>
              <a:t>. </a:t>
            </a:r>
          </a:p>
        </p:txBody>
      </p:sp>
      <p:pic>
        <p:nvPicPr>
          <p:cNvPr id="5" name="Content Placeholder 3" descr="IMGP5670.JPG"/>
          <p:cNvPicPr>
            <a:picLocks noChangeAspect="1"/>
          </p:cNvPicPr>
          <p:nvPr/>
        </p:nvPicPr>
        <p:blipFill rotWithShape="1">
          <a:blip r:embed="rId2" cstate="print">
            <a:extLst>
              <a:ext uri="{28A0092B-C50C-407E-A947-70E740481C1C}">
                <a14:useLocalDpi xmlns:a14="http://schemas.microsoft.com/office/drawing/2010/main" val="0"/>
              </a:ext>
            </a:extLst>
          </a:blip>
          <a:srcRect l="17395" t="8598" r="9795" b="8598"/>
          <a:stretch/>
        </p:blipFill>
        <p:spPr>
          <a:xfrm>
            <a:off x="3048000" y="3429000"/>
            <a:ext cx="4541036" cy="3429000"/>
          </a:xfrm>
          <a:prstGeom prst="rect">
            <a:avLst/>
          </a:prstGeom>
        </p:spPr>
      </p:pic>
    </p:spTree>
    <p:extLst>
      <p:ext uri="{BB962C8B-B14F-4D97-AF65-F5344CB8AC3E}">
        <p14:creationId xmlns:p14="http://schemas.microsoft.com/office/powerpoint/2010/main" val="177950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a:t>
            </a:r>
          </a:p>
        </p:txBody>
      </p:sp>
      <p:sp>
        <p:nvSpPr>
          <p:cNvPr id="3" name="Content Placeholder 2"/>
          <p:cNvSpPr>
            <a:spLocks noGrp="1"/>
          </p:cNvSpPr>
          <p:nvPr>
            <p:ph idx="1"/>
          </p:nvPr>
        </p:nvSpPr>
        <p:spPr/>
        <p:txBody>
          <a:bodyPr>
            <a:normAutofit lnSpcReduction="10000"/>
          </a:bodyPr>
          <a:lstStyle/>
          <a:p>
            <a:r>
              <a:rPr lang="en-US" dirty="0"/>
              <a:t>Position blue belt with holster around your chest under your armpits with the buckle almost centered.</a:t>
            </a:r>
          </a:p>
          <a:p>
            <a:r>
              <a:rPr lang="en-US" dirty="0"/>
              <a:t>Holster should be in the center of your chest</a:t>
            </a:r>
          </a:p>
          <a:p>
            <a:r>
              <a:rPr lang="en-US" dirty="0"/>
              <a:t>Belt should be snug enough that the holster will stay in the center of your chest when you toss and turn during the night. </a:t>
            </a:r>
          </a:p>
          <a:p>
            <a:r>
              <a:rPr lang="en-US" dirty="0"/>
              <a:t>The arrow on belt buckle should point down. </a:t>
            </a:r>
          </a:p>
          <a:p>
            <a:pPr marL="0" indent="0">
              <a:buNone/>
            </a:pPr>
            <a:r>
              <a:rPr lang="en-US" sz="2000" dirty="0"/>
              <a:t>	See picture on next page</a:t>
            </a:r>
          </a:p>
        </p:txBody>
      </p:sp>
    </p:spTree>
    <p:extLst>
      <p:ext uri="{BB962C8B-B14F-4D97-AF65-F5344CB8AC3E}">
        <p14:creationId xmlns:p14="http://schemas.microsoft.com/office/powerpoint/2010/main" val="4047642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10</a:t>
            </a:r>
          </a:p>
        </p:txBody>
      </p:sp>
      <p:sp>
        <p:nvSpPr>
          <p:cNvPr id="3" name="Content Placeholder 2"/>
          <p:cNvSpPr>
            <a:spLocks noGrp="1"/>
          </p:cNvSpPr>
          <p:nvPr>
            <p:ph idx="1"/>
          </p:nvPr>
        </p:nvSpPr>
        <p:spPr/>
        <p:txBody>
          <a:bodyPr>
            <a:normAutofit/>
          </a:bodyPr>
          <a:lstStyle/>
          <a:p>
            <a:pPr marL="0" indent="0">
              <a:buNone/>
            </a:pPr>
            <a:r>
              <a:rPr lang="en-US" dirty="0"/>
              <a:t>When both sets of leg electrodes are attached, it should look like this:  </a:t>
            </a:r>
          </a:p>
          <a:p>
            <a:endParaRPr lang="en-US" dirty="0"/>
          </a:p>
        </p:txBody>
      </p:sp>
      <p:pic>
        <p:nvPicPr>
          <p:cNvPr id="5" name="Content Placeholder 5"/>
          <p:cNvPicPr>
            <a:picLocks noChangeAspect="1"/>
          </p:cNvPicPr>
          <p:nvPr/>
        </p:nvPicPr>
        <p:blipFill>
          <a:blip r:embed="rId2" cstate="print"/>
          <a:srcRect t="18468" b="18468"/>
          <a:stretch>
            <a:fillRect/>
          </a:stretch>
        </p:blipFill>
        <p:spPr>
          <a:xfrm>
            <a:off x="2019300" y="3429000"/>
            <a:ext cx="5105400" cy="2807773"/>
          </a:xfrm>
          <a:prstGeom prst="rect">
            <a:avLst/>
          </a:prstGeom>
        </p:spPr>
      </p:pic>
    </p:spTree>
    <p:extLst>
      <p:ext uri="{BB962C8B-B14F-4D97-AF65-F5344CB8AC3E}">
        <p14:creationId xmlns:p14="http://schemas.microsoft.com/office/powerpoint/2010/main" val="477421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10</a:t>
            </a:r>
          </a:p>
        </p:txBody>
      </p:sp>
      <p:sp>
        <p:nvSpPr>
          <p:cNvPr id="3" name="Content Placeholder 2"/>
          <p:cNvSpPr>
            <a:spLocks noGrp="1"/>
          </p:cNvSpPr>
          <p:nvPr>
            <p:ph idx="1"/>
          </p:nvPr>
        </p:nvSpPr>
        <p:spPr>
          <a:xfrm>
            <a:off x="457200" y="1295400"/>
            <a:ext cx="8229600" cy="4830763"/>
          </a:xfrm>
        </p:spPr>
        <p:txBody>
          <a:bodyPr>
            <a:normAutofit/>
          </a:bodyPr>
          <a:lstStyle/>
          <a:p>
            <a:r>
              <a:rPr lang="en-US" sz="2800" dirty="0"/>
              <a:t>Apply tape to each electrode to secure.  With your knee bent (to give yourself plenty of slack in the wires) tape wire above each knee to prevent you from getting tangled in the wires. </a:t>
            </a:r>
          </a:p>
          <a:p>
            <a:endParaRPr lang="en-US" sz="2800" dirty="0"/>
          </a:p>
        </p:txBody>
      </p:sp>
      <p:pic>
        <p:nvPicPr>
          <p:cNvPr id="7" name="Content Placeholder 3" descr="IMGP5838.JPG"/>
          <p:cNvPicPr>
            <a:picLocks noChangeAspect="1"/>
          </p:cNvPicPr>
          <p:nvPr/>
        </p:nvPicPr>
        <p:blipFill>
          <a:blip r:embed="rId2" cstate="print"/>
          <a:srcRect l="35185" t="8598" r="21296" b="17515"/>
          <a:stretch>
            <a:fillRect/>
          </a:stretch>
        </p:blipFill>
        <p:spPr>
          <a:xfrm>
            <a:off x="2819400" y="3200400"/>
            <a:ext cx="3040811" cy="3429000"/>
          </a:xfrm>
          <a:prstGeom prst="rect">
            <a:avLst/>
          </a:prstGeom>
        </p:spPr>
      </p:pic>
    </p:spTree>
    <p:extLst>
      <p:ext uri="{BB962C8B-B14F-4D97-AF65-F5344CB8AC3E}">
        <p14:creationId xmlns:p14="http://schemas.microsoft.com/office/powerpoint/2010/main" val="580411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10</a:t>
            </a:r>
          </a:p>
        </p:txBody>
      </p:sp>
      <p:sp>
        <p:nvSpPr>
          <p:cNvPr id="3" name="Content Placeholder 2"/>
          <p:cNvSpPr>
            <a:spLocks noGrp="1"/>
          </p:cNvSpPr>
          <p:nvPr>
            <p:ph idx="1"/>
          </p:nvPr>
        </p:nvSpPr>
        <p:spPr/>
        <p:txBody>
          <a:bodyPr/>
          <a:lstStyle/>
          <a:p>
            <a:r>
              <a:rPr lang="en-US" dirty="0"/>
              <a:t>The opposite end of the red and white leg wires should already be plugged into the accessory box</a:t>
            </a:r>
          </a:p>
        </p:txBody>
      </p:sp>
      <p:pic>
        <p:nvPicPr>
          <p:cNvPr id="5" name="Picture 2" descr="H:\untitled folder 2\IMGP5675.jpg"/>
          <p:cNvPicPr>
            <a:picLocks noChangeAspect="1" noChangeArrowheads="1"/>
          </p:cNvPicPr>
          <p:nvPr/>
        </p:nvPicPr>
        <p:blipFill>
          <a:blip r:embed="rId2" cstate="print"/>
          <a:srcRect/>
          <a:stretch>
            <a:fillRect/>
          </a:stretch>
        </p:blipFill>
        <p:spPr bwMode="auto">
          <a:xfrm rot="5400000">
            <a:off x="3237788" y="2500230"/>
            <a:ext cx="2668422" cy="452596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11</a:t>
            </a:r>
          </a:p>
        </p:txBody>
      </p:sp>
      <p:sp>
        <p:nvSpPr>
          <p:cNvPr id="3" name="Content Placeholder 2"/>
          <p:cNvSpPr>
            <a:spLocks noGrp="1"/>
          </p:cNvSpPr>
          <p:nvPr>
            <p:ph idx="1"/>
          </p:nvPr>
        </p:nvSpPr>
        <p:spPr/>
        <p:txBody>
          <a:bodyPr/>
          <a:lstStyle/>
          <a:p>
            <a:r>
              <a:rPr lang="en-US" dirty="0"/>
              <a:t>A clip style </a:t>
            </a:r>
            <a:r>
              <a:rPr lang="en-US" dirty="0" err="1"/>
              <a:t>oximeter</a:t>
            </a:r>
            <a:r>
              <a:rPr lang="en-US" dirty="0"/>
              <a:t> will be used to measure your oxygen levels throughout the night. </a:t>
            </a:r>
          </a:p>
        </p:txBody>
      </p:sp>
      <p:pic>
        <p:nvPicPr>
          <p:cNvPr id="4" name="Content Placeholder 3" descr="IMGP5654.JPG"/>
          <p:cNvPicPr>
            <a:picLocks noChangeAspect="1"/>
          </p:cNvPicPr>
          <p:nvPr/>
        </p:nvPicPr>
        <p:blipFill>
          <a:blip r:embed="rId2" cstate="print"/>
          <a:stretch>
            <a:fillRect/>
          </a:stretch>
        </p:blipFill>
        <p:spPr>
          <a:xfrm>
            <a:off x="1600200" y="2743200"/>
            <a:ext cx="6357214" cy="3840163"/>
          </a:xfrm>
          <a:prstGeom prst="rect">
            <a:avLst/>
          </a:prstGeom>
        </p:spPr>
      </p:pic>
    </p:spTree>
    <p:extLst>
      <p:ext uri="{BB962C8B-B14F-4D97-AF65-F5344CB8AC3E}">
        <p14:creationId xmlns:p14="http://schemas.microsoft.com/office/powerpoint/2010/main" val="4037772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11</a:t>
            </a:r>
          </a:p>
        </p:txBody>
      </p:sp>
      <p:sp>
        <p:nvSpPr>
          <p:cNvPr id="3" name="Content Placeholder 2"/>
          <p:cNvSpPr>
            <a:spLocks noGrp="1"/>
          </p:cNvSpPr>
          <p:nvPr>
            <p:ph idx="1"/>
          </p:nvPr>
        </p:nvSpPr>
        <p:spPr/>
        <p:txBody>
          <a:bodyPr/>
          <a:lstStyle/>
          <a:p>
            <a:pPr marL="0" indent="0">
              <a:buNone/>
            </a:pPr>
            <a:r>
              <a:rPr lang="en-US" dirty="0"/>
              <a:t>A. Pinch the top of the </a:t>
            </a:r>
            <a:r>
              <a:rPr lang="en-US" dirty="0" err="1"/>
              <a:t>oximeter</a:t>
            </a:r>
            <a:r>
              <a:rPr lang="en-US" dirty="0"/>
              <a:t> to open the clip</a:t>
            </a:r>
          </a:p>
          <a:p>
            <a:pPr marL="0" indent="0">
              <a:buNone/>
            </a:pPr>
            <a:r>
              <a:rPr lang="en-US" dirty="0"/>
              <a:t>B. Place the </a:t>
            </a:r>
            <a:r>
              <a:rPr lang="en-US" dirty="0" err="1"/>
              <a:t>oximeter</a:t>
            </a:r>
            <a:r>
              <a:rPr lang="en-US" dirty="0"/>
              <a:t> on index or middle finger</a:t>
            </a:r>
          </a:p>
          <a:p>
            <a:pPr marL="0" indent="0">
              <a:buNone/>
            </a:pPr>
            <a:r>
              <a:rPr lang="en-US" dirty="0"/>
              <a:t>C. Match up the picture of a fingernail on the outside of the clip to your fingernail</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03929"/>
            <a:ext cx="3810000" cy="288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descr="IMGP5660.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6276" t="8598" r="3575" b="8598"/>
          <a:stretch/>
        </p:blipFill>
        <p:spPr>
          <a:xfrm>
            <a:off x="4419600" y="3810000"/>
            <a:ext cx="4396350" cy="2895600"/>
          </a:xfrm>
          <a:prstGeom prst="rect">
            <a:avLst/>
          </a:prstGeom>
        </p:spPr>
      </p:pic>
    </p:spTree>
    <p:extLst>
      <p:ext uri="{BB962C8B-B14F-4D97-AF65-F5344CB8AC3E}">
        <p14:creationId xmlns:p14="http://schemas.microsoft.com/office/powerpoint/2010/main" val="2067558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11</a:t>
            </a:r>
          </a:p>
        </p:txBody>
      </p:sp>
      <p:sp>
        <p:nvSpPr>
          <p:cNvPr id="3" name="Content Placeholder 2"/>
          <p:cNvSpPr>
            <a:spLocks noGrp="1"/>
          </p:cNvSpPr>
          <p:nvPr>
            <p:ph idx="1"/>
          </p:nvPr>
        </p:nvSpPr>
        <p:spPr/>
        <p:txBody>
          <a:bodyPr/>
          <a:lstStyle/>
          <a:p>
            <a:r>
              <a:rPr lang="en-US" dirty="0"/>
              <a:t>Wrap tape around the </a:t>
            </a:r>
            <a:r>
              <a:rPr lang="en-US" dirty="0" err="1"/>
              <a:t>oximeter</a:t>
            </a:r>
            <a:r>
              <a:rPr lang="en-US" dirty="0"/>
              <a:t> clip to secure</a:t>
            </a:r>
          </a:p>
        </p:txBody>
      </p:sp>
      <p:pic>
        <p:nvPicPr>
          <p:cNvPr id="4" name="Content Placeholder 5" descr="IMGP5663.JPG"/>
          <p:cNvPicPr>
            <a:picLocks noChangeAspect="1"/>
          </p:cNvPicPr>
          <p:nvPr/>
        </p:nvPicPr>
        <p:blipFill>
          <a:blip r:embed="rId2" cstate="print">
            <a:extLst>
              <a:ext uri="{28A0092B-C50C-407E-A947-70E740481C1C}">
                <a14:useLocalDpi xmlns:a14="http://schemas.microsoft.com/office/drawing/2010/main" val="0"/>
              </a:ext>
            </a:extLst>
          </a:blip>
          <a:srcRect t="8598" b="8598"/>
          <a:stretch>
            <a:fillRect/>
          </a:stretch>
        </p:blipFill>
        <p:spPr>
          <a:xfrm>
            <a:off x="2095500" y="3581400"/>
            <a:ext cx="4953000" cy="272395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11</a:t>
            </a:r>
          </a:p>
        </p:txBody>
      </p:sp>
      <p:sp>
        <p:nvSpPr>
          <p:cNvPr id="3" name="Content Placeholder 2"/>
          <p:cNvSpPr>
            <a:spLocks noGrp="1"/>
          </p:cNvSpPr>
          <p:nvPr>
            <p:ph idx="1"/>
          </p:nvPr>
        </p:nvSpPr>
        <p:spPr/>
        <p:txBody>
          <a:bodyPr/>
          <a:lstStyle/>
          <a:p>
            <a:r>
              <a:rPr lang="en-US" dirty="0"/>
              <a:t>You can tape the </a:t>
            </a:r>
            <a:r>
              <a:rPr lang="en-US" dirty="0" err="1"/>
              <a:t>oximeter</a:t>
            </a:r>
            <a:r>
              <a:rPr lang="en-US" dirty="0"/>
              <a:t> wire to your hand and arm.  Tuck the cable in the chest belt to avoid getting tangled in the wire. </a:t>
            </a:r>
          </a:p>
        </p:txBody>
      </p:sp>
      <p:pic>
        <p:nvPicPr>
          <p:cNvPr id="5" name="Content Placeholder 3" descr="IMGP5665.JPG"/>
          <p:cNvPicPr>
            <a:picLocks noChangeAspect="1"/>
          </p:cNvPicPr>
          <p:nvPr/>
        </p:nvPicPr>
        <p:blipFill>
          <a:blip r:embed="rId2" cstate="print">
            <a:extLst>
              <a:ext uri="{28A0092B-C50C-407E-A947-70E740481C1C}">
                <a14:useLocalDpi xmlns:a14="http://schemas.microsoft.com/office/drawing/2010/main" val="0"/>
              </a:ext>
            </a:extLst>
          </a:blip>
          <a:srcRect l="-10366" r="-10366"/>
          <a:stretch>
            <a:fillRect/>
          </a:stretch>
        </p:blipFill>
        <p:spPr>
          <a:xfrm>
            <a:off x="1284670" y="3242190"/>
            <a:ext cx="6574660" cy="3615810"/>
          </a:xfrm>
          <a:prstGeom prst="rect">
            <a:avLst/>
          </a:prstGeom>
        </p:spPr>
      </p:pic>
    </p:spTree>
    <p:extLst>
      <p:ext uri="{BB962C8B-B14F-4D97-AF65-F5344CB8AC3E}">
        <p14:creationId xmlns:p14="http://schemas.microsoft.com/office/powerpoint/2010/main" val="455250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12</a:t>
            </a:r>
          </a:p>
        </p:txBody>
      </p:sp>
      <p:sp>
        <p:nvSpPr>
          <p:cNvPr id="3" name="Content Placeholder 2"/>
          <p:cNvSpPr>
            <a:spLocks noGrp="1"/>
          </p:cNvSpPr>
          <p:nvPr>
            <p:ph idx="1"/>
          </p:nvPr>
        </p:nvSpPr>
        <p:spPr/>
        <p:txBody>
          <a:bodyPr>
            <a:normAutofit/>
          </a:bodyPr>
          <a:lstStyle/>
          <a:p>
            <a:r>
              <a:rPr lang="en-US" dirty="0"/>
              <a:t>Look at the man on the screen. No signals should be flashing.</a:t>
            </a:r>
          </a:p>
          <a:p>
            <a:r>
              <a:rPr lang="en-US" dirty="0"/>
              <a:t>If any signals are still flashing, please call the research team for troubleshooting instructions. </a:t>
            </a:r>
          </a:p>
          <a:p>
            <a:r>
              <a:rPr lang="en-US" dirty="0"/>
              <a:t>Once all sensors are on properly, close the device.</a:t>
            </a:r>
          </a:p>
          <a:p>
            <a:pPr marL="0" indent="0">
              <a:buNone/>
            </a:pPr>
            <a:endParaRPr lang="en-US" dirty="0"/>
          </a:p>
        </p:txBody>
      </p:sp>
      <p:pic>
        <p:nvPicPr>
          <p:cNvPr id="4" name="Picture 2" descr="Alice PDx Diagnostic Syst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8857" y="4800600"/>
            <a:ext cx="3466353"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95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13</a:t>
            </a:r>
          </a:p>
        </p:txBody>
      </p:sp>
      <p:sp>
        <p:nvSpPr>
          <p:cNvPr id="3" name="Content Placeholder 2"/>
          <p:cNvSpPr>
            <a:spLocks noGrp="1"/>
          </p:cNvSpPr>
          <p:nvPr>
            <p:ph idx="1"/>
          </p:nvPr>
        </p:nvSpPr>
        <p:spPr>
          <a:xfrm>
            <a:off x="152400" y="1600200"/>
            <a:ext cx="8534400" cy="4525963"/>
          </a:xfrm>
        </p:spPr>
        <p:txBody>
          <a:bodyPr/>
          <a:lstStyle/>
          <a:p>
            <a:pPr marL="0" indent="0">
              <a:buNone/>
            </a:pPr>
            <a:r>
              <a:rPr lang="en-US" dirty="0"/>
              <a:t>Press the event button on the outside of the device at lights out and again in the morning before you remove </a:t>
            </a:r>
          </a:p>
          <a:p>
            <a:pPr marL="0" indent="0">
              <a:buNone/>
            </a:pPr>
            <a:r>
              <a:rPr lang="en-US"/>
              <a:t>the device.</a:t>
            </a:r>
            <a:endParaRPr lang="en-US" dirty="0"/>
          </a:p>
        </p:txBody>
      </p:sp>
      <p:pic>
        <p:nvPicPr>
          <p:cNvPr id="4" name="Content Placeholder 5" descr="IMGP5627.JPG"/>
          <p:cNvPicPr>
            <a:picLocks noChangeAspect="1"/>
          </p:cNvPicPr>
          <p:nvPr/>
        </p:nvPicPr>
        <p:blipFill>
          <a:blip r:embed="rId2" cstate="print"/>
          <a:stretch>
            <a:fillRect/>
          </a:stretch>
        </p:blipFill>
        <p:spPr>
          <a:xfrm>
            <a:off x="3810000" y="2667000"/>
            <a:ext cx="4671968" cy="3853543"/>
          </a:xfrm>
          <a:prstGeom prst="rect">
            <a:avLst/>
          </a:prstGeom>
        </p:spPr>
      </p:pic>
      <p:sp>
        <p:nvSpPr>
          <p:cNvPr id="5" name="Down Arrow 4"/>
          <p:cNvSpPr/>
          <p:nvPr/>
        </p:nvSpPr>
        <p:spPr>
          <a:xfrm rot="20217714">
            <a:off x="5714965" y="3303762"/>
            <a:ext cx="402222" cy="86065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2356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a:t> I</a:t>
            </a:r>
          </a:p>
        </p:txBody>
      </p:sp>
      <p:pic>
        <p:nvPicPr>
          <p:cNvPr id="4" name="Content Placeholder 3" descr="IMGP5645.JPG"/>
          <p:cNvPicPr>
            <a:picLocks noChangeAspect="1"/>
          </p:cNvPicPr>
          <p:nvPr/>
        </p:nvPicPr>
        <p:blipFill>
          <a:blip r:embed="rId2" cstate="print"/>
          <a:stretch>
            <a:fillRect/>
          </a:stretch>
        </p:blipFill>
        <p:spPr>
          <a:xfrm>
            <a:off x="549893" y="1600200"/>
            <a:ext cx="4592994" cy="3050571"/>
          </a:xfrm>
          <a:prstGeom prst="rect">
            <a:avLst/>
          </a:prstGeom>
        </p:spPr>
      </p:pic>
      <p:sp>
        <p:nvSpPr>
          <p:cNvPr id="5" name="Left Arrow 4"/>
          <p:cNvSpPr/>
          <p:nvPr/>
        </p:nvSpPr>
        <p:spPr>
          <a:xfrm>
            <a:off x="3325089" y="3304447"/>
            <a:ext cx="1817797"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35580" y="1625600"/>
            <a:ext cx="3329168" cy="2585323"/>
          </a:xfrm>
          <a:prstGeom prst="rect">
            <a:avLst/>
          </a:prstGeom>
          <a:noFill/>
        </p:spPr>
        <p:txBody>
          <a:bodyPr wrap="square" rtlCol="0">
            <a:spAutoFit/>
          </a:bodyPr>
          <a:lstStyle/>
          <a:p>
            <a:r>
              <a:rPr lang="en-US" dirty="0"/>
              <a:t>The yellow flashing light indicates that either a signal has been lost or that there is a loose connection.  Open up the device to check the display.  The flashing line will indicate which signal needs to be fixed.  The flashing light will turn off after the issue has been fixed.</a:t>
            </a:r>
          </a:p>
        </p:txBody>
      </p:sp>
    </p:spTree>
    <p:extLst>
      <p:ext uri="{BB962C8B-B14F-4D97-AF65-F5344CB8AC3E}">
        <p14:creationId xmlns:p14="http://schemas.microsoft.com/office/powerpoint/2010/main" val="259337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a:t>
            </a:r>
          </a:p>
        </p:txBody>
      </p:sp>
      <p:pic>
        <p:nvPicPr>
          <p:cNvPr id="5" name="Content Placeholder 4" descr="IMGP5613.JPG"/>
          <p:cNvPicPr>
            <a:picLocks noGrp="1" noChangeAspect="1"/>
          </p:cNvPicPr>
          <p:nvPr>
            <p:ph idx="1"/>
          </p:nvPr>
        </p:nvPicPr>
        <p:blipFill>
          <a:blip r:embed="rId2" cstate="print"/>
          <a:stretch>
            <a:fillRect/>
          </a:stretch>
        </p:blipFill>
        <p:spPr>
          <a:xfrm>
            <a:off x="1164814" y="1600200"/>
            <a:ext cx="6814371" cy="452596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14</a:t>
            </a:r>
          </a:p>
        </p:txBody>
      </p:sp>
      <p:sp>
        <p:nvSpPr>
          <p:cNvPr id="3" name="Content Placeholder 2"/>
          <p:cNvSpPr>
            <a:spLocks noGrp="1"/>
          </p:cNvSpPr>
          <p:nvPr>
            <p:ph idx="1"/>
          </p:nvPr>
        </p:nvSpPr>
        <p:spPr>
          <a:xfrm>
            <a:off x="457200" y="1417638"/>
            <a:ext cx="8229600" cy="4708525"/>
          </a:xfrm>
        </p:spPr>
        <p:txBody>
          <a:bodyPr/>
          <a:lstStyle/>
          <a:p>
            <a:r>
              <a:rPr lang="en-US" dirty="0"/>
              <a:t>Open the device and check the good study indicator circle</a:t>
            </a:r>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7437" t="5036" r="6374" b="3947"/>
          <a:stretch/>
        </p:blipFill>
        <p:spPr bwMode="auto">
          <a:xfrm>
            <a:off x="5920509" y="3281220"/>
            <a:ext cx="2133600" cy="319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7" name="Down Arrow 6"/>
          <p:cNvSpPr/>
          <p:nvPr/>
        </p:nvSpPr>
        <p:spPr>
          <a:xfrm rot="4373585">
            <a:off x="7678412" y="3632669"/>
            <a:ext cx="439877" cy="672807"/>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descr="IMGP5646.JPG"/>
          <p:cNvPicPr>
            <a:picLocks/>
          </p:cNvPicPr>
          <p:nvPr/>
        </p:nvPicPr>
        <p:blipFill rotWithShape="1">
          <a:blip r:embed="rId3" cstate="print"/>
          <a:srcRect l="12531" r="17036"/>
          <a:stretch/>
        </p:blipFill>
        <p:spPr>
          <a:xfrm>
            <a:off x="914400" y="3659909"/>
            <a:ext cx="1985818" cy="2819400"/>
          </a:xfrm>
          <a:prstGeom prst="rect">
            <a:avLst/>
          </a:prstGeom>
        </p:spPr>
      </p:pic>
      <p:pic>
        <p:nvPicPr>
          <p:cNvPr id="8" name="Content Placeholder 3" descr="IMGP5647.JPG"/>
          <p:cNvPicPr>
            <a:picLocks noChangeAspect="1"/>
          </p:cNvPicPr>
          <p:nvPr/>
        </p:nvPicPr>
        <p:blipFill rotWithShape="1">
          <a:blip r:embed="rId4" cstate="print"/>
          <a:srcRect l="31987" r="23031"/>
          <a:stretch/>
        </p:blipFill>
        <p:spPr>
          <a:xfrm>
            <a:off x="3759199" y="3666835"/>
            <a:ext cx="1542472" cy="2819400"/>
          </a:xfrm>
          <a:prstGeom prst="rect">
            <a:avLst/>
          </a:prstGeom>
        </p:spPr>
      </p:pic>
      <p:sp>
        <p:nvSpPr>
          <p:cNvPr id="9" name="Down Arrow 8"/>
          <p:cNvSpPr/>
          <p:nvPr/>
        </p:nvSpPr>
        <p:spPr>
          <a:xfrm rot="1920377">
            <a:off x="4675299" y="4848405"/>
            <a:ext cx="439877" cy="672807"/>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351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All four quadrants will be solid if it was a complete study</a:t>
            </a:r>
            <a:br>
              <a:rPr lang="en-US" dirty="0"/>
            </a:br>
            <a:endParaRPr lang="en-US" dirty="0"/>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55" t="41" r="32" b="-41"/>
          <a:stretch/>
        </p:blipFill>
        <p:spPr bwMode="auto">
          <a:xfrm>
            <a:off x="1060039" y="2974110"/>
            <a:ext cx="2481035" cy="351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3407" t="19493" r="20180" b="63158"/>
          <a:stretch/>
        </p:blipFill>
        <p:spPr bwMode="auto">
          <a:xfrm>
            <a:off x="4607267" y="3371273"/>
            <a:ext cx="2615569" cy="96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Down Arrow 5"/>
          <p:cNvSpPr/>
          <p:nvPr/>
        </p:nvSpPr>
        <p:spPr>
          <a:xfrm rot="4373585">
            <a:off x="2934919" y="3519778"/>
            <a:ext cx="439877" cy="672807"/>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4373585">
            <a:off x="6903092" y="3487191"/>
            <a:ext cx="439877" cy="672807"/>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13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Determine recording quality below</a:t>
            </a:r>
          </a:p>
          <a:p>
            <a:pPr marL="0" indent="0">
              <a:buNone/>
            </a:pPr>
            <a:endParaRPr lang="en-US" dirty="0"/>
          </a:p>
          <a:p>
            <a:pPr marL="0" indent="0">
              <a:buNone/>
            </a:pPr>
            <a:endParaRPr lang="en-US" dirty="0"/>
          </a:p>
          <a:p>
            <a:pPr lvl="3"/>
            <a:r>
              <a:rPr lang="en-US" dirty="0"/>
              <a:t> Study recorded the entire night.  Good recording! </a:t>
            </a:r>
            <a:r>
              <a:rPr lang="en-US" dirty="0">
                <a:sym typeface="Wingdings" pitchFamily="2" charset="2"/>
              </a:rPr>
              <a:t></a:t>
            </a:r>
            <a:endParaRPr lang="en-US" dirty="0"/>
          </a:p>
          <a:p>
            <a:pPr marL="1371600" lvl="3" indent="0">
              <a:buNone/>
            </a:pPr>
            <a:endParaRPr lang="en-US" dirty="0"/>
          </a:p>
          <a:p>
            <a:pPr marL="1371600" lvl="3" indent="0">
              <a:buNone/>
            </a:pPr>
            <a:endParaRPr lang="en-US" dirty="0"/>
          </a:p>
          <a:p>
            <a:pPr lvl="3"/>
            <a:r>
              <a:rPr lang="en-US" dirty="0"/>
              <a:t>Study recorded ¼ of the night.</a:t>
            </a:r>
          </a:p>
          <a:p>
            <a:pPr marL="1371600" lvl="3" indent="0">
              <a:buNone/>
            </a:pPr>
            <a:endParaRPr lang="en-US" dirty="0"/>
          </a:p>
          <a:p>
            <a:pPr marL="1371600" lvl="3" indent="0">
              <a:buNone/>
            </a:pPr>
            <a:endParaRPr lang="en-US" dirty="0"/>
          </a:p>
          <a:p>
            <a:pPr lvl="3"/>
            <a:r>
              <a:rPr lang="en-US" dirty="0"/>
              <a:t>Study was incomplete the entire night.  </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61916" t="23806" r="26340" b="64943"/>
          <a:stretch/>
        </p:blipFill>
        <p:spPr bwMode="auto">
          <a:xfrm>
            <a:off x="914399" y="4041726"/>
            <a:ext cx="895928" cy="110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8455" t="27783" r="26694" b="60593"/>
          <a:stretch/>
        </p:blipFill>
        <p:spPr bwMode="auto">
          <a:xfrm>
            <a:off x="822035" y="5329382"/>
            <a:ext cx="1080655" cy="108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59126" t="25570" r="30446" b="67492"/>
          <a:stretch/>
        </p:blipFill>
        <p:spPr bwMode="auto">
          <a:xfrm>
            <a:off x="914399" y="2992581"/>
            <a:ext cx="868219" cy="81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491938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a:t>
            </a:r>
          </a:p>
        </p:txBody>
      </p:sp>
      <p:pic>
        <p:nvPicPr>
          <p:cNvPr id="4" name="Content Placeholder 3" descr="IMGP5615.JPG"/>
          <p:cNvPicPr>
            <a:picLocks noGrp="1" noChangeAspect="1"/>
          </p:cNvPicPr>
          <p:nvPr>
            <p:ph idx="1"/>
          </p:nvPr>
        </p:nvPicPr>
        <p:blipFill>
          <a:blip r:embed="rId2" cstate="print"/>
          <a:stretch>
            <a:fillRect/>
          </a:stretch>
        </p:blipFill>
        <p:spPr>
          <a:xfrm>
            <a:off x="1164814" y="1600200"/>
            <a:ext cx="6814371"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a:t>
            </a:r>
          </a:p>
        </p:txBody>
      </p:sp>
      <p:sp>
        <p:nvSpPr>
          <p:cNvPr id="3" name="Content Placeholder 2"/>
          <p:cNvSpPr>
            <a:spLocks noGrp="1"/>
          </p:cNvSpPr>
          <p:nvPr>
            <p:ph idx="1"/>
          </p:nvPr>
        </p:nvSpPr>
        <p:spPr/>
        <p:txBody>
          <a:bodyPr/>
          <a:lstStyle/>
          <a:p>
            <a:r>
              <a:rPr lang="en-US" dirty="0"/>
              <a:t>Place lanyard around your neck and adjust as needed</a:t>
            </a:r>
          </a:p>
        </p:txBody>
      </p:sp>
    </p:spTree>
    <p:extLst>
      <p:ext uri="{BB962C8B-B14F-4D97-AF65-F5344CB8AC3E}">
        <p14:creationId xmlns:p14="http://schemas.microsoft.com/office/powerpoint/2010/main" val="3569294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a:t>
            </a:r>
          </a:p>
        </p:txBody>
      </p:sp>
      <p:sp>
        <p:nvSpPr>
          <p:cNvPr id="3" name="Content Placeholder 2"/>
          <p:cNvSpPr>
            <a:spLocks noGrp="1"/>
          </p:cNvSpPr>
          <p:nvPr>
            <p:ph idx="1"/>
          </p:nvPr>
        </p:nvSpPr>
        <p:spPr/>
        <p:txBody>
          <a:bodyPr/>
          <a:lstStyle/>
          <a:p>
            <a:r>
              <a:rPr lang="en-US" dirty="0"/>
              <a:t>Place the other blue belt around  your waist.  Belt should be snug enough that it does not slide when you toss and turn. </a:t>
            </a:r>
          </a:p>
          <a:p>
            <a:r>
              <a:rPr lang="en-US" dirty="0"/>
              <a:t>Arrow on belt buckle should point down.</a:t>
            </a:r>
          </a:p>
        </p:txBody>
      </p:sp>
      <p:pic>
        <p:nvPicPr>
          <p:cNvPr id="4" name="Content Placeholder 3" descr="IMGP5622.JPG"/>
          <p:cNvPicPr>
            <a:picLocks noChangeAspect="1"/>
          </p:cNvPicPr>
          <p:nvPr/>
        </p:nvPicPr>
        <p:blipFill>
          <a:blip r:embed="rId2" cstate="print"/>
          <a:stretch>
            <a:fillRect/>
          </a:stretch>
        </p:blipFill>
        <p:spPr>
          <a:xfrm>
            <a:off x="381000" y="3672289"/>
            <a:ext cx="4191000" cy="3123359"/>
          </a:xfrm>
          <a:prstGeom prst="rect">
            <a:avLst/>
          </a:prstGeom>
        </p:spPr>
      </p:pic>
      <p:pic>
        <p:nvPicPr>
          <p:cNvPr id="5" name="Content Placeholder 3" descr="IMGP5624.JPG"/>
          <p:cNvPicPr>
            <a:picLocks noChangeAspect="1"/>
          </p:cNvPicPr>
          <p:nvPr/>
        </p:nvPicPr>
        <p:blipFill>
          <a:blip r:embed="rId3" cstate="print"/>
          <a:stretch>
            <a:fillRect/>
          </a:stretch>
        </p:blipFill>
        <p:spPr>
          <a:xfrm>
            <a:off x="4724400" y="3673943"/>
            <a:ext cx="4038600" cy="3121706"/>
          </a:xfrm>
          <a:prstGeom prst="rect">
            <a:avLst/>
          </a:prstGeom>
        </p:spPr>
      </p:pic>
    </p:spTree>
    <p:extLst>
      <p:ext uri="{BB962C8B-B14F-4D97-AF65-F5344CB8AC3E}">
        <p14:creationId xmlns:p14="http://schemas.microsoft.com/office/powerpoint/2010/main" val="2825730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38800" y="2667000"/>
            <a:ext cx="3124200" cy="396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Step 4</a:t>
            </a:r>
          </a:p>
        </p:txBody>
      </p:sp>
      <p:sp>
        <p:nvSpPr>
          <p:cNvPr id="3" name="Content Placeholder 2"/>
          <p:cNvSpPr>
            <a:spLocks noGrp="1"/>
          </p:cNvSpPr>
          <p:nvPr>
            <p:ph idx="1"/>
          </p:nvPr>
        </p:nvSpPr>
        <p:spPr>
          <a:xfrm>
            <a:off x="457200" y="1600201"/>
            <a:ext cx="8229600" cy="2286000"/>
          </a:xfrm>
        </p:spPr>
        <p:txBody>
          <a:bodyPr/>
          <a:lstStyle/>
          <a:p>
            <a:r>
              <a:rPr lang="en-US" dirty="0"/>
              <a:t>Snap white box into the holster on the chest belt.  You will hear 2 clicks as the box goes into the holster.  </a:t>
            </a:r>
          </a:p>
        </p:txBody>
      </p:sp>
      <p:sp>
        <p:nvSpPr>
          <p:cNvPr id="7" name="TextBox 6"/>
          <p:cNvSpPr txBox="1"/>
          <p:nvPr/>
        </p:nvSpPr>
        <p:spPr>
          <a:xfrm>
            <a:off x="838200" y="5715000"/>
            <a:ext cx="5029200" cy="584776"/>
          </a:xfrm>
          <a:prstGeom prst="rect">
            <a:avLst/>
          </a:prstGeom>
          <a:noFill/>
        </p:spPr>
        <p:txBody>
          <a:bodyPr wrap="square" rtlCol="0">
            <a:spAutoFit/>
          </a:bodyPr>
          <a:lstStyle/>
          <a:p>
            <a:r>
              <a:rPr lang="en-US" sz="3200" dirty="0"/>
              <a:t>“</a:t>
            </a:r>
            <a:r>
              <a:rPr lang="en-US" sz="3200" dirty="0" err="1"/>
              <a:t>Respironics</a:t>
            </a:r>
            <a:r>
              <a:rPr lang="en-US" sz="3200" dirty="0"/>
              <a:t>” label faces out</a:t>
            </a:r>
          </a:p>
        </p:txBody>
      </p:sp>
      <p:pic>
        <p:nvPicPr>
          <p:cNvPr id="9" name="Content Placeholder 3"/>
          <p:cNvPicPr>
            <a:picLocks noChangeAspect="1"/>
          </p:cNvPicPr>
          <p:nvPr/>
        </p:nvPicPr>
        <p:blipFill rotWithShape="1">
          <a:blip r:embed="rId2" cstate="print"/>
          <a:srcRect l="21302" t="-78" r="21804" b="5964"/>
          <a:stretch/>
        </p:blipFill>
        <p:spPr>
          <a:xfrm>
            <a:off x="6324600" y="3124200"/>
            <a:ext cx="1878406" cy="3107299"/>
          </a:xfrm>
          <a:prstGeom prst="rect">
            <a:avLst/>
          </a:prstGeom>
        </p:spPr>
      </p:pic>
      <p:sp>
        <p:nvSpPr>
          <p:cNvPr id="5" name="Right Arrow 4"/>
          <p:cNvSpPr/>
          <p:nvPr/>
        </p:nvSpPr>
        <p:spPr>
          <a:xfrm>
            <a:off x="5791200" y="5791200"/>
            <a:ext cx="609600" cy="45720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629400" y="5715000"/>
            <a:ext cx="1143000" cy="5334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41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a:t>
            </a:r>
          </a:p>
        </p:txBody>
      </p:sp>
      <p:pic>
        <p:nvPicPr>
          <p:cNvPr id="4" name="Content Placeholder 3" descr="IMGP5627.JPG"/>
          <p:cNvPicPr>
            <a:picLocks noGrp="1" noChangeAspect="1"/>
          </p:cNvPicPr>
          <p:nvPr>
            <p:ph idx="1"/>
          </p:nvPr>
        </p:nvPicPr>
        <p:blipFill>
          <a:blip r:embed="rId2" cstate="print"/>
          <a:stretch>
            <a:fillRect/>
          </a:stretch>
        </p:blipFill>
        <p:spPr>
          <a:xfrm>
            <a:off x="1164814" y="1600200"/>
            <a:ext cx="6814371" cy="4525963"/>
          </a:xfrm>
        </p:spPr>
      </p:pic>
      <p:sp>
        <p:nvSpPr>
          <p:cNvPr id="5" name="Rectangle 4"/>
          <p:cNvSpPr/>
          <p:nvPr/>
        </p:nvSpPr>
        <p:spPr>
          <a:xfrm>
            <a:off x="4572000" y="3352800"/>
            <a:ext cx="381000" cy="2286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a:t>
            </a:r>
          </a:p>
        </p:txBody>
      </p:sp>
      <p:sp>
        <p:nvSpPr>
          <p:cNvPr id="3" name="Content Placeholder 2"/>
          <p:cNvSpPr>
            <a:spLocks noGrp="1"/>
          </p:cNvSpPr>
          <p:nvPr>
            <p:ph idx="1"/>
          </p:nvPr>
        </p:nvSpPr>
        <p:spPr/>
        <p:txBody>
          <a:bodyPr/>
          <a:lstStyle/>
          <a:p>
            <a:r>
              <a:rPr lang="en-US" dirty="0"/>
              <a:t>Open the device by sliding the button at the top of the device</a:t>
            </a:r>
          </a:p>
        </p:txBody>
      </p:sp>
      <p:pic>
        <p:nvPicPr>
          <p:cNvPr id="4" name="Content Placeholder 3" descr="IMGP5645.JPG"/>
          <p:cNvPicPr>
            <a:picLocks noChangeAspect="1"/>
          </p:cNvPicPr>
          <p:nvPr/>
        </p:nvPicPr>
        <p:blipFill>
          <a:blip r:embed="rId2" cstate="print"/>
          <a:stretch>
            <a:fillRect/>
          </a:stretch>
        </p:blipFill>
        <p:spPr>
          <a:xfrm>
            <a:off x="457200" y="2819400"/>
            <a:ext cx="3886200" cy="3916363"/>
          </a:xfrm>
          <a:prstGeom prst="rect">
            <a:avLst/>
          </a:prstGeom>
        </p:spPr>
      </p:pic>
      <p:pic>
        <p:nvPicPr>
          <p:cNvPr id="5" name="Content Placeholder 3" descr="IMGP5646.JPG"/>
          <p:cNvPicPr>
            <a:picLocks noChangeAspect="1"/>
          </p:cNvPicPr>
          <p:nvPr/>
        </p:nvPicPr>
        <p:blipFill>
          <a:blip r:embed="rId3" cstate="print"/>
          <a:stretch>
            <a:fillRect/>
          </a:stretch>
        </p:blipFill>
        <p:spPr>
          <a:xfrm>
            <a:off x="4876800" y="2819400"/>
            <a:ext cx="3635785" cy="3916363"/>
          </a:xfrm>
          <a:prstGeom prst="rect">
            <a:avLst/>
          </a:prstGeom>
        </p:spPr>
      </p:pic>
      <p:sp>
        <p:nvSpPr>
          <p:cNvPr id="6" name="Right Arrow 5"/>
          <p:cNvSpPr/>
          <p:nvPr/>
        </p:nvSpPr>
        <p:spPr>
          <a:xfrm>
            <a:off x="6781800" y="5334000"/>
            <a:ext cx="457200" cy="22860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47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18064</TotalTime>
  <Words>763</Words>
  <Application>Microsoft Macintosh PowerPoint</Application>
  <PresentationFormat>On-screen Show (4:3)</PresentationFormat>
  <Paragraphs>81</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Wingdings</vt:lpstr>
      <vt:lpstr>Office Theme</vt:lpstr>
      <vt:lpstr>Setting up the Alice PDX for Home Sleep Testing </vt:lpstr>
      <vt:lpstr>Step 1</vt:lpstr>
      <vt:lpstr>Step 1</vt:lpstr>
      <vt:lpstr>Step 1</vt:lpstr>
      <vt:lpstr>Step 2</vt:lpstr>
      <vt:lpstr>Step 3</vt:lpstr>
      <vt:lpstr>Step 4</vt:lpstr>
      <vt:lpstr>Step 4</vt:lpstr>
      <vt:lpstr>Step 5</vt:lpstr>
      <vt:lpstr>Step 5</vt:lpstr>
      <vt:lpstr>Step 6</vt:lpstr>
      <vt:lpstr>Step 7</vt:lpstr>
      <vt:lpstr>Step 7</vt:lpstr>
      <vt:lpstr>Step 8</vt:lpstr>
      <vt:lpstr>Step 8</vt:lpstr>
      <vt:lpstr>Step 9</vt:lpstr>
      <vt:lpstr>Step 9</vt:lpstr>
      <vt:lpstr>Step 10</vt:lpstr>
      <vt:lpstr>Step 10</vt:lpstr>
      <vt:lpstr>Step 10</vt:lpstr>
      <vt:lpstr>Step 10</vt:lpstr>
      <vt:lpstr>Step 10</vt:lpstr>
      <vt:lpstr>Step 11</vt:lpstr>
      <vt:lpstr>Step 11</vt:lpstr>
      <vt:lpstr>Step 11</vt:lpstr>
      <vt:lpstr>Step 11</vt:lpstr>
      <vt:lpstr>Step 12</vt:lpstr>
      <vt:lpstr>Step 13</vt:lpstr>
      <vt:lpstr>PowerPoint Presentation</vt:lpstr>
      <vt:lpstr>Step 14</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Toedebusch, Cristina</dc:creator>
  <cp:lastModifiedBy>Microsoft Office User</cp:lastModifiedBy>
  <cp:revision>75</cp:revision>
  <cp:lastPrinted>2014-03-06T15:51:52Z</cp:lastPrinted>
  <dcterms:created xsi:type="dcterms:W3CDTF">2014-04-16T03:28:46Z</dcterms:created>
  <dcterms:modified xsi:type="dcterms:W3CDTF">2018-10-18T19:56:17Z</dcterms:modified>
</cp:coreProperties>
</file>