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5.tif" ContentType="image/tiff"/>
  <Override PartName="/ppt/media/image16.tif" ContentType="image/tiff"/>
  <Override PartName="/ppt/media/image17.tif" ContentType="image/tiff"/>
  <Override PartName="/ppt/media/image18.tif" ContentType="image/tiff"/>
  <Override PartName="/ppt/media/image19.tif" ContentType="image/tiff"/>
  <Override PartName="/ppt/media/image20.tif" ContentType="image/tiff"/>
  <Override PartName="/ppt/media/image22.tif" ContentType="image/tiff"/>
  <Override PartName="/ppt/media/image23.tif" ContentType="image/tif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64" r:id="rId2"/>
    <p:sldId id="263" r:id="rId3"/>
    <p:sldId id="271" r:id="rId4"/>
    <p:sldId id="272" r:id="rId5"/>
    <p:sldId id="268" r:id="rId6"/>
    <p:sldId id="270" r:id="rId7"/>
    <p:sldId id="269" r:id="rId8"/>
  </p:sldIdLst>
  <p:sldSz cx="33870900" cy="2540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15213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B8B8B8"/>
              </a:solidFill>
              <a:prstDash val="solid"/>
              <a:miter lim="400000"/>
            </a:ln>
          </a:left>
          <a:right>
            <a:ln w="254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B8B8B8"/>
              </a:solidFill>
              <a:prstDash val="solid"/>
              <a:miter lim="400000"/>
            </a:ln>
          </a:top>
          <a:bottom>
            <a:ln w="25400" cap="flat">
              <a:solidFill>
                <a:srgbClr val="B8B8B8"/>
              </a:solidFill>
              <a:prstDash val="solid"/>
              <a:miter lim="400000"/>
            </a:ln>
          </a:bottom>
          <a:insideH>
            <a:ln w="25400" cap="flat">
              <a:solidFill>
                <a:srgbClr val="B8B8B8"/>
              </a:solidFill>
              <a:prstDash val="solid"/>
              <a:miter lim="400000"/>
            </a:ln>
          </a:insideH>
          <a:insideV>
            <a:ln w="254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06060"/>
              </a:solidFill>
              <a:prstDash val="solid"/>
              <a:miter lim="400000"/>
            </a:ln>
          </a:left>
          <a:right>
            <a:ln w="254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606060"/>
              </a:solidFill>
              <a:prstDash val="solid"/>
              <a:miter lim="400000"/>
            </a:ln>
          </a:insideH>
          <a:insideV>
            <a:ln w="254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606060"/>
              </a:solidFill>
              <a:prstDash val="solid"/>
              <a:miter lim="400000"/>
            </a:ln>
          </a:left>
          <a:right>
            <a:ln w="25400" cap="flat">
              <a:solidFill>
                <a:srgbClr val="606060"/>
              </a:solidFill>
              <a:prstDash val="solid"/>
              <a:miter lim="400000"/>
            </a:ln>
          </a:right>
          <a:top>
            <a:ln w="635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606060"/>
              </a:solidFill>
              <a:prstDash val="solid"/>
              <a:miter lim="400000"/>
            </a:ln>
          </a:insideH>
          <a:insideV>
            <a:ln w="254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5D5D5D"/>
              </a:solidFill>
              <a:prstDash val="solid"/>
              <a:miter lim="400000"/>
            </a:ln>
          </a:left>
          <a:right>
            <a:ln w="25400" cap="flat">
              <a:solidFill>
                <a:srgbClr val="5D5D5D"/>
              </a:solidFill>
              <a:prstDash val="solid"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25400" cap="flat">
              <a:solidFill>
                <a:srgbClr val="5D5D5D"/>
              </a:solidFill>
              <a:prstDash val="solid"/>
              <a:miter lim="400000"/>
            </a:ln>
          </a:bottom>
          <a:insideH>
            <a:ln w="25400" cap="flat">
              <a:solidFill>
                <a:srgbClr val="5D5D5D"/>
              </a:solidFill>
              <a:prstDash val="solid"/>
              <a:miter lim="400000"/>
            </a:ln>
          </a:insideH>
          <a:insideV>
            <a:ln w="254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A6AAA9"/>
              </a:solidFill>
              <a:prstDash val="solid"/>
              <a:miter lim="400000"/>
            </a:ln>
          </a:left>
          <a:right>
            <a:ln w="254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A6AAA9"/>
              </a:solidFill>
              <a:prstDash val="solid"/>
              <a:miter lim="400000"/>
            </a:ln>
          </a:top>
          <a:bottom>
            <a:ln w="25400" cap="flat">
              <a:solidFill>
                <a:srgbClr val="A6AAA9"/>
              </a:solidFill>
              <a:prstDash val="solid"/>
              <a:miter lim="400000"/>
            </a:ln>
          </a:bottom>
          <a:insideH>
            <a:ln w="25400" cap="flat">
              <a:solidFill>
                <a:srgbClr val="A6AAA9"/>
              </a:solidFill>
              <a:prstDash val="solid"/>
              <a:miter lim="400000"/>
            </a:ln>
          </a:insideH>
          <a:insideV>
            <a:ln w="254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 snapToObjects="1">
      <p:cViewPr varScale="1">
        <p:scale>
          <a:sx n="28" d="100"/>
          <a:sy n="28" d="100"/>
        </p:scale>
        <p:origin x="12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309408" y="4266405"/>
            <a:ext cx="27252086" cy="859896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09408" y="13129947"/>
            <a:ext cx="27252086" cy="294349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9600"/>
            </a:lvl1pPr>
            <a:lvl2pPr marL="0" indent="228600" algn="ctr">
              <a:spcBef>
                <a:spcPts val="0"/>
              </a:spcBef>
              <a:buSzTx/>
              <a:buNone/>
              <a:defRPr sz="9600"/>
            </a:lvl2pPr>
            <a:lvl3pPr marL="0" indent="457200" algn="ctr">
              <a:spcBef>
                <a:spcPts val="0"/>
              </a:spcBef>
              <a:buSzTx/>
              <a:buNone/>
              <a:defRPr sz="9600"/>
            </a:lvl3pPr>
            <a:lvl4pPr marL="0" indent="685800" algn="ctr">
              <a:spcBef>
                <a:spcPts val="0"/>
              </a:spcBef>
              <a:buSzTx/>
              <a:buNone/>
              <a:defRPr sz="9600"/>
            </a:lvl4pPr>
            <a:lvl5pPr marL="0" indent="914400" algn="ctr">
              <a:spcBef>
                <a:spcPts val="0"/>
              </a:spcBef>
              <a:buSzTx/>
              <a:buNone/>
              <a:defRPr sz="9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3309408" y="16569531"/>
            <a:ext cx="27252086" cy="11938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200" i="1"/>
            </a:lvl1pPr>
          </a:lstStyle>
          <a:p>
            <a:r>
              <a:t>–Johnny Appleseed</a:t>
            </a:r>
          </a:p>
        </p:txBody>
      </p:sp>
      <p:sp>
        <p:nvSpPr>
          <p:cNvPr id="94" name="“在此键入引文。”"/>
          <p:cNvSpPr txBox="1">
            <a:spLocks noGrp="1"/>
          </p:cNvSpPr>
          <p:nvPr>
            <p:ph type="body" sz="quarter" idx="14"/>
          </p:nvPr>
        </p:nvSpPr>
        <p:spPr>
          <a:xfrm>
            <a:off x="3309408" y="10992908"/>
            <a:ext cx="27252086" cy="182668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8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“在此键入引文。”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2116" y="-1"/>
            <a:ext cx="33866668" cy="25400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4235449" y="1752864"/>
            <a:ext cx="25400001" cy="153789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309408" y="17495572"/>
            <a:ext cx="27252086" cy="370416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09408" y="21232812"/>
            <a:ext cx="27252086" cy="294349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9600"/>
            </a:lvl1pPr>
            <a:lvl2pPr marL="0" indent="228600" algn="ctr">
              <a:spcBef>
                <a:spcPts val="0"/>
              </a:spcBef>
              <a:buSzTx/>
              <a:buNone/>
              <a:defRPr sz="9600"/>
            </a:lvl2pPr>
            <a:lvl3pPr marL="0" indent="457200" algn="ctr">
              <a:spcBef>
                <a:spcPts val="0"/>
              </a:spcBef>
              <a:buSzTx/>
              <a:buNone/>
              <a:defRPr sz="9600"/>
            </a:lvl3pPr>
            <a:lvl4pPr marL="0" indent="685800" algn="ctr">
              <a:spcBef>
                <a:spcPts val="0"/>
              </a:spcBef>
              <a:buSzTx/>
              <a:buNone/>
              <a:defRPr sz="9600"/>
            </a:lvl4pPr>
            <a:lvl5pPr marL="0" indent="914400" algn="ctr">
              <a:spcBef>
                <a:spcPts val="0"/>
              </a:spcBef>
              <a:buSzTx/>
              <a:buNone/>
              <a:defRPr sz="9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3309408" y="8400520"/>
            <a:ext cx="27252086" cy="859896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7497689" y="1653645"/>
            <a:ext cx="13890626" cy="213981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482584" y="1653645"/>
            <a:ext cx="13890626" cy="10384897"/>
          </a:xfrm>
          <a:prstGeom prst="rect">
            <a:avLst/>
          </a:prstGeom>
        </p:spPr>
        <p:txBody>
          <a:bodyPr anchor="b"/>
          <a:lstStyle>
            <a:lvl1pPr>
              <a:defRPr sz="156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82584" y="12303125"/>
            <a:ext cx="13890626" cy="1071562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9600"/>
            </a:lvl1pPr>
            <a:lvl2pPr marL="0" indent="228600" algn="ctr">
              <a:spcBef>
                <a:spcPts val="0"/>
              </a:spcBef>
              <a:buSzTx/>
              <a:buNone/>
              <a:defRPr sz="9600"/>
            </a:lvl2pPr>
            <a:lvl3pPr marL="0" indent="457200" algn="ctr">
              <a:spcBef>
                <a:spcPts val="0"/>
              </a:spcBef>
              <a:buSzTx/>
              <a:buNone/>
              <a:defRPr sz="9600"/>
            </a:lvl3pPr>
            <a:lvl4pPr marL="0" indent="685800" algn="ctr">
              <a:spcBef>
                <a:spcPts val="0"/>
              </a:spcBef>
              <a:buSzTx/>
              <a:buNone/>
              <a:defRPr sz="9600"/>
            </a:lvl4pPr>
            <a:lvl5pPr marL="0" indent="914400" algn="ctr">
              <a:spcBef>
                <a:spcPts val="0"/>
              </a:spcBef>
              <a:buSzTx/>
              <a:buNone/>
              <a:defRPr sz="9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7497689" y="6746874"/>
            <a:ext cx="13890626" cy="163710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482584" y="6746875"/>
            <a:ext cx="13890626" cy="16371094"/>
          </a:xfrm>
          <a:prstGeom prst="rect">
            <a:avLst/>
          </a:prstGeom>
        </p:spPr>
        <p:txBody>
          <a:bodyPr/>
          <a:lstStyle>
            <a:lvl1pPr marL="881742" indent="-881742">
              <a:spcBef>
                <a:spcPts val="8300"/>
              </a:spcBef>
              <a:defRPr sz="7200"/>
            </a:lvl1pPr>
            <a:lvl2pPr marL="1224642" indent="-881742">
              <a:spcBef>
                <a:spcPts val="8300"/>
              </a:spcBef>
              <a:defRPr sz="7200"/>
            </a:lvl2pPr>
            <a:lvl3pPr marL="1567542" indent="-881742">
              <a:spcBef>
                <a:spcPts val="8300"/>
              </a:spcBef>
              <a:defRPr sz="7200"/>
            </a:lvl3pPr>
            <a:lvl4pPr marL="1910442" indent="-881742">
              <a:spcBef>
                <a:spcPts val="8300"/>
              </a:spcBef>
              <a:defRPr sz="7200"/>
            </a:lvl4pPr>
            <a:lvl5pPr marL="2253342" indent="-881742">
              <a:spcBef>
                <a:spcPts val="8300"/>
              </a:spcBef>
              <a:defRPr sz="7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505540" y="24209375"/>
            <a:ext cx="842181" cy="874184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2482584" y="3307291"/>
            <a:ext cx="28905732" cy="1878541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7497690" y="13262239"/>
            <a:ext cx="13890626" cy="982265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7497689" y="2315103"/>
            <a:ext cx="13890626" cy="98226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2482584" y="2315103"/>
            <a:ext cx="13890626" cy="207697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482584" y="661457"/>
            <a:ext cx="28905732" cy="56223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2291" tIns="132291" rIns="132291" bIns="132291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482584" y="6746875"/>
            <a:ext cx="28905732" cy="163710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2291" tIns="132291" rIns="132291" bIns="132291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505540" y="24209375"/>
            <a:ext cx="842181" cy="872148"/>
          </a:xfrm>
          <a:prstGeom prst="rect">
            <a:avLst/>
          </a:prstGeom>
          <a:ln w="25400">
            <a:miter lim="400000"/>
          </a:ln>
        </p:spPr>
        <p:txBody>
          <a:bodyPr wrap="none" lIns="132291" tIns="132291" rIns="132291" bIns="132291">
            <a:spAutoFit/>
          </a:bodyPr>
          <a:lstStyle>
            <a:lvl1pPr>
              <a:defRPr sz="40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11390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5835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20280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4725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9170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3615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8060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2505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695031" marR="0" indent="-1139031" algn="l" defTabSz="1521354" rtl="0" latinLnBrk="0">
        <a:lnSpc>
          <a:spcPct val="100000"/>
        </a:lnSpc>
        <a:spcBef>
          <a:spcPts val="10900"/>
        </a:spcBef>
        <a:spcAft>
          <a:spcPts val="0"/>
        </a:spcAft>
        <a:buClrTx/>
        <a:buSzPct val="145000"/>
        <a:buFontTx/>
        <a:buChar char="•"/>
        <a:tabLst/>
        <a:defRPr sz="8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152135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ti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4.tif"/><Relationship Id="rId4" Type="http://schemas.openxmlformats.org/officeDocument/2006/relationships/image" Target="../media/image5.png"/><Relationship Id="rId9" Type="http://schemas.openxmlformats.org/officeDocument/2006/relationships/image" Target="../media/image10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7" Type="http://schemas.openxmlformats.org/officeDocument/2006/relationships/image" Target="../media/image20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17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128100" y="0"/>
            <a:ext cx="12638971" cy="11517169"/>
            <a:chOff x="3907365" y="1143737"/>
            <a:chExt cx="12638971" cy="11517169"/>
          </a:xfrm>
        </p:grpSpPr>
        <p:pic>
          <p:nvPicPr>
            <p:cNvPr id="1947" name="Figure 1.tiff" descr="Figure 1.tiff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132"/>
                      </a14:imgEffect>
                      <a14:imgEffect>
                        <a14:saturation sat="10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3907365" y="1143737"/>
              <a:ext cx="12638971" cy="11517169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948" name="linear 64nt DNA"/>
            <p:cNvSpPr txBox="1"/>
            <p:nvPr/>
          </p:nvSpPr>
          <p:spPr bwMode="white">
            <a:xfrm>
              <a:off x="4015420" y="10753116"/>
              <a:ext cx="3975640" cy="776278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132291" tIns="132291" rIns="132291" bIns="132291" anchor="ctr"/>
            <a:lstStyle>
              <a:lvl1pPr>
                <a:lnSpc>
                  <a:spcPct val="10000"/>
                </a:lnSpc>
                <a:defRPr sz="3600" b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rPr dirty="0"/>
                <a:t>linear 64nt DNA</a:t>
              </a:r>
            </a:p>
          </p:txBody>
        </p:sp>
        <p:sp>
          <p:nvSpPr>
            <p:cNvPr id="1949" name="circular 64nt DNA"/>
            <p:cNvSpPr txBox="1"/>
            <p:nvPr/>
          </p:nvSpPr>
          <p:spPr bwMode="white">
            <a:xfrm>
              <a:off x="7660246" y="7158957"/>
              <a:ext cx="5822935" cy="776278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132291" tIns="132291" rIns="132291" bIns="132291" anchor="ctr"/>
            <a:lstStyle>
              <a:lvl1pPr>
                <a:lnSpc>
                  <a:spcPct val="10000"/>
                </a:lnSpc>
                <a:defRPr sz="3600" b="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r>
                <a:rPr dirty="0"/>
                <a:t>circular 64nt DNA</a:t>
              </a:r>
            </a:p>
          </p:txBody>
        </p:sp>
        <p:sp>
          <p:nvSpPr>
            <p:cNvPr id="1950" name="Line"/>
            <p:cNvSpPr/>
            <p:nvPr/>
          </p:nvSpPr>
          <p:spPr bwMode="white">
            <a:xfrm flipV="1">
              <a:off x="5266733" y="9775418"/>
              <a:ext cx="1" cy="776278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  <a:tailEnd type="triangle"/>
            </a:ln>
          </p:spPr>
          <p:txBody>
            <a:bodyPr lIns="132291" tIns="132291" rIns="132291" bIns="132291" anchor="ctr"/>
            <a:lstStyle/>
            <a:p>
              <a:pPr>
                <a:defRPr sz="5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51" name="Line"/>
            <p:cNvSpPr/>
            <p:nvPr/>
          </p:nvSpPr>
          <p:spPr bwMode="white">
            <a:xfrm flipV="1">
              <a:off x="5858244" y="8092020"/>
              <a:ext cx="124936" cy="216584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sz="5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52" name="Line"/>
            <p:cNvSpPr/>
            <p:nvPr/>
          </p:nvSpPr>
          <p:spPr bwMode="white">
            <a:xfrm flipH="1" flipV="1">
              <a:off x="15175633" y="8092020"/>
              <a:ext cx="124935" cy="216584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sz="5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53" name="Line"/>
            <p:cNvSpPr/>
            <p:nvPr/>
          </p:nvSpPr>
          <p:spPr bwMode="white">
            <a:xfrm>
              <a:off x="5965129" y="8104721"/>
              <a:ext cx="9227731" cy="1"/>
            </a:xfrm>
            <a:prstGeom prst="lin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sz="56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0" name="Figure 1.tiff" descr="Figure 1.tiff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132"/>
                    </a14:imgEffect>
                    <a14:imgEffect>
                      <a14:saturation sat="10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15820552" y="13638181"/>
            <a:ext cx="12638971" cy="11517169"/>
          </a:xfrm>
          <a:prstGeom prst="rect">
            <a:avLst/>
          </a:prstGeom>
          <a:ln w="25400">
            <a:miter lim="400000"/>
          </a:ln>
        </p:spPr>
      </p:pic>
      <p:sp>
        <p:nvSpPr>
          <p:cNvPr id="4" name="文本框 3"/>
          <p:cNvSpPr txBox="1"/>
          <p:nvPr/>
        </p:nvSpPr>
        <p:spPr>
          <a:xfrm>
            <a:off x="6623946" y="3094893"/>
            <a:ext cx="7079929" cy="12212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2291" tIns="132291" rIns="132291" bIns="132291" numCol="1" spcCol="38100" rtlCol="0" anchor="ctr">
            <a:spAutoFit/>
          </a:bodyPr>
          <a:lstStyle/>
          <a:p>
            <a:pPr marL="0" marR="0" indent="0" algn="ctr" defTabSz="1521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Original Figure </a:t>
            </a: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kumimoji="0" lang="zh-CN" altLang="en-US" sz="6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13979" y="18612750"/>
            <a:ext cx="11806437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Modified Figure 2 for Filming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702" y="5713929"/>
            <a:ext cx="33869531" cy="16394000"/>
            <a:chOff x="271526" y="489285"/>
            <a:chExt cx="33869531" cy="16394000"/>
          </a:xfrm>
        </p:grpSpPr>
        <p:grpSp>
          <p:nvGrpSpPr>
            <p:cNvPr id="1892" name="Group"/>
            <p:cNvGrpSpPr/>
            <p:nvPr/>
          </p:nvGrpSpPr>
          <p:grpSpPr>
            <a:xfrm>
              <a:off x="22828506" y="489285"/>
              <a:ext cx="5590313" cy="16130799"/>
              <a:chOff x="0" y="0"/>
              <a:chExt cx="5590311" cy="16130798"/>
            </a:xfrm>
          </p:grpSpPr>
          <p:pic>
            <p:nvPicPr>
              <p:cNvPr id="1878" name="5.png" descr="5.png"/>
              <p:cNvPicPr>
                <a:picLocks/>
              </p:cNvPicPr>
              <p:nvPr/>
            </p:nvPicPr>
            <p:blipFill>
              <a:blip r:embed="rId2">
                <a:extLst/>
              </a:blip>
              <a:srcRect l="3250" t="4706" r="7736"/>
              <a:stretch>
                <a:fillRect/>
              </a:stretch>
            </p:blipFill>
            <p:spPr>
              <a:xfrm>
                <a:off x="0" y="5042258"/>
                <a:ext cx="4710243" cy="1108854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1879" name="500"/>
              <p:cNvSpPr txBox="1"/>
              <p:nvPr/>
            </p:nvSpPr>
            <p:spPr>
              <a:xfrm>
                <a:off x="4595225" y="6087421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500</a:t>
                </a:r>
              </a:p>
            </p:txBody>
          </p:sp>
          <p:sp>
            <p:nvSpPr>
              <p:cNvPr id="1880" name="400"/>
              <p:cNvSpPr txBox="1"/>
              <p:nvPr/>
            </p:nvSpPr>
            <p:spPr>
              <a:xfrm>
                <a:off x="4595225" y="6471127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400</a:t>
                </a:r>
              </a:p>
            </p:txBody>
          </p:sp>
          <p:sp>
            <p:nvSpPr>
              <p:cNvPr id="1881" name="300"/>
              <p:cNvSpPr txBox="1"/>
              <p:nvPr/>
            </p:nvSpPr>
            <p:spPr>
              <a:xfrm>
                <a:off x="4595225" y="6918482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300</a:t>
                </a:r>
              </a:p>
            </p:txBody>
          </p:sp>
          <p:sp>
            <p:nvSpPr>
              <p:cNvPr id="1882" name="200"/>
              <p:cNvSpPr txBox="1"/>
              <p:nvPr/>
            </p:nvSpPr>
            <p:spPr>
              <a:xfrm>
                <a:off x="4595225" y="7630201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200</a:t>
                </a:r>
              </a:p>
            </p:txBody>
          </p:sp>
          <p:sp>
            <p:nvSpPr>
              <p:cNvPr id="1883" name="150"/>
              <p:cNvSpPr txBox="1"/>
              <p:nvPr/>
            </p:nvSpPr>
            <p:spPr>
              <a:xfrm>
                <a:off x="4595225" y="8541399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150</a:t>
                </a:r>
              </a:p>
            </p:txBody>
          </p:sp>
          <p:sp>
            <p:nvSpPr>
              <p:cNvPr id="1884" name="100"/>
              <p:cNvSpPr txBox="1"/>
              <p:nvPr/>
            </p:nvSpPr>
            <p:spPr>
              <a:xfrm>
                <a:off x="4595225" y="9745274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100</a:t>
                </a:r>
              </a:p>
            </p:txBody>
          </p:sp>
          <p:sp>
            <p:nvSpPr>
              <p:cNvPr id="1885" name="75"/>
              <p:cNvSpPr txBox="1"/>
              <p:nvPr/>
            </p:nvSpPr>
            <p:spPr>
              <a:xfrm>
                <a:off x="4702958" y="10811146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75</a:t>
                </a:r>
              </a:p>
            </p:txBody>
          </p:sp>
          <p:sp>
            <p:nvSpPr>
              <p:cNvPr id="1886" name="50"/>
              <p:cNvSpPr txBox="1"/>
              <p:nvPr/>
            </p:nvSpPr>
            <p:spPr>
              <a:xfrm>
                <a:off x="4702958" y="12325277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</a:t>
                </a:r>
              </a:p>
            </p:txBody>
          </p:sp>
          <p:sp>
            <p:nvSpPr>
              <p:cNvPr id="1887" name="25"/>
              <p:cNvSpPr txBox="1"/>
              <p:nvPr/>
            </p:nvSpPr>
            <p:spPr>
              <a:xfrm>
                <a:off x="4702958" y="15252855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25</a:t>
                </a:r>
              </a:p>
            </p:txBody>
          </p:sp>
          <p:sp>
            <p:nvSpPr>
              <p:cNvPr id="1888" name="acDAO-64nt"/>
              <p:cNvSpPr txBox="1"/>
              <p:nvPr/>
            </p:nvSpPr>
            <p:spPr>
              <a:xfrm rot="16200000">
                <a:off x="-728759" y="2066766"/>
                <a:ext cx="5125722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acDAO-64nt</a:t>
                </a:r>
              </a:p>
            </p:txBody>
          </p:sp>
          <p:sp>
            <p:nvSpPr>
              <p:cNvPr id="1889" name="cDAO-64nt"/>
              <p:cNvSpPr txBox="1"/>
              <p:nvPr/>
            </p:nvSpPr>
            <p:spPr>
              <a:xfrm rot="16200000">
                <a:off x="-1680471" y="2226080"/>
                <a:ext cx="4807094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cDAO-64nt</a:t>
                </a:r>
              </a:p>
            </p:txBody>
          </p:sp>
          <p:sp>
            <p:nvSpPr>
              <p:cNvPr id="1890" name="Marker"/>
              <p:cNvSpPr txBox="1"/>
              <p:nvPr/>
            </p:nvSpPr>
            <p:spPr>
              <a:xfrm rot="16200000">
                <a:off x="2830372" y="3098446"/>
                <a:ext cx="2766651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Marker</a:t>
                </a:r>
              </a:p>
            </p:txBody>
          </p:sp>
          <p:sp>
            <p:nvSpPr>
              <p:cNvPr id="1891" name="cDAO-c84nt"/>
              <p:cNvSpPr txBox="1"/>
              <p:nvPr/>
            </p:nvSpPr>
            <p:spPr>
              <a:xfrm rot="16200000">
                <a:off x="998927" y="2456798"/>
                <a:ext cx="4049947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cDAO-c84nt</a:t>
                </a:r>
              </a:p>
            </p:txBody>
          </p:sp>
        </p:grpSp>
        <p:grpSp>
          <p:nvGrpSpPr>
            <p:cNvPr id="1912" name="Group"/>
            <p:cNvGrpSpPr/>
            <p:nvPr/>
          </p:nvGrpSpPr>
          <p:grpSpPr>
            <a:xfrm>
              <a:off x="652241" y="1048362"/>
              <a:ext cx="11726840" cy="15571723"/>
              <a:chOff x="0" y="0"/>
              <a:chExt cx="11726839" cy="15571721"/>
            </a:xfrm>
          </p:grpSpPr>
          <p:sp>
            <p:nvSpPr>
              <p:cNvPr id="1893" name="c64bp"/>
              <p:cNvSpPr txBox="1"/>
              <p:nvPr/>
            </p:nvSpPr>
            <p:spPr>
              <a:xfrm rot="16200000">
                <a:off x="-880544" y="2424257"/>
                <a:ext cx="3152619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c64bp</a:t>
                </a:r>
              </a:p>
            </p:txBody>
          </p:sp>
          <p:sp>
            <p:nvSpPr>
              <p:cNvPr id="1894" name="c84bp"/>
              <p:cNvSpPr txBox="1"/>
              <p:nvPr/>
            </p:nvSpPr>
            <p:spPr>
              <a:xfrm rot="16200000">
                <a:off x="3803912" y="2222717"/>
                <a:ext cx="3555699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c84bp</a:t>
                </a:r>
              </a:p>
            </p:txBody>
          </p:sp>
          <p:sp>
            <p:nvSpPr>
              <p:cNvPr id="1895" name="HJ-c64nt"/>
              <p:cNvSpPr txBox="1"/>
              <p:nvPr/>
            </p:nvSpPr>
            <p:spPr>
              <a:xfrm rot="16200000">
                <a:off x="-317157" y="1785359"/>
                <a:ext cx="443575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HJ-c64nt</a:t>
                </a:r>
              </a:p>
            </p:txBody>
          </p:sp>
          <p:sp>
            <p:nvSpPr>
              <p:cNvPr id="1896" name="HJ-c84nt"/>
              <p:cNvSpPr txBox="1"/>
              <p:nvPr/>
            </p:nvSpPr>
            <p:spPr>
              <a:xfrm rot="16200000">
                <a:off x="4470259" y="1752954"/>
                <a:ext cx="450056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HJ-c84nt</a:t>
                </a:r>
              </a:p>
            </p:txBody>
          </p:sp>
          <p:sp>
            <p:nvSpPr>
              <p:cNvPr id="1897" name="aHJ-c64nt"/>
              <p:cNvSpPr txBox="1"/>
              <p:nvPr/>
            </p:nvSpPr>
            <p:spPr>
              <a:xfrm rot="16200000">
                <a:off x="956234" y="1805504"/>
                <a:ext cx="4265842" cy="9946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aHJ-c64nt</a:t>
                </a:r>
              </a:p>
            </p:txBody>
          </p:sp>
          <p:sp>
            <p:nvSpPr>
              <p:cNvPr id="1898" name="tHJ-c84nt"/>
              <p:cNvSpPr txBox="1"/>
              <p:nvPr/>
            </p:nvSpPr>
            <p:spPr>
              <a:xfrm rot="16200000">
                <a:off x="5842232" y="1870315"/>
                <a:ext cx="4265842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tHJ-c84nt</a:t>
                </a:r>
              </a:p>
            </p:txBody>
          </p:sp>
          <p:sp>
            <p:nvSpPr>
              <p:cNvPr id="1899" name="c64nt nanowire"/>
              <p:cNvSpPr txBox="1"/>
              <p:nvPr/>
            </p:nvSpPr>
            <p:spPr>
              <a:xfrm rot="16200000">
                <a:off x="2276323" y="1837909"/>
                <a:ext cx="4201032" cy="9946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c64nt nanowire</a:t>
                </a:r>
              </a:p>
            </p:txBody>
          </p:sp>
          <p:sp>
            <p:nvSpPr>
              <p:cNvPr id="1900" name="c84nt nanowire"/>
              <p:cNvSpPr txBox="1"/>
              <p:nvPr/>
            </p:nvSpPr>
            <p:spPr>
              <a:xfrm rot="16200000">
                <a:off x="6977986" y="1752954"/>
                <a:ext cx="437094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c84nt nanowire</a:t>
                </a:r>
              </a:p>
            </p:txBody>
          </p:sp>
          <p:sp>
            <p:nvSpPr>
              <p:cNvPr id="1901" name="Marker"/>
              <p:cNvSpPr txBox="1"/>
              <p:nvPr/>
            </p:nvSpPr>
            <p:spPr>
              <a:xfrm rot="16200000">
                <a:off x="8736628" y="2222717"/>
                <a:ext cx="3396943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Marker</a:t>
                </a:r>
              </a:p>
            </p:txBody>
          </p:sp>
          <p:pic>
            <p:nvPicPr>
              <p:cNvPr id="1902" name="4.png" descr="4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245" t="4597" r="3245"/>
              <a:stretch>
                <a:fillRect/>
              </a:stretch>
            </p:blipFill>
            <p:spPr>
              <a:xfrm>
                <a:off x="0" y="4500563"/>
                <a:ext cx="10851000" cy="11070819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1903" name="500"/>
              <p:cNvSpPr txBox="1"/>
              <p:nvPr/>
            </p:nvSpPr>
            <p:spPr>
              <a:xfrm>
                <a:off x="10731753" y="5591152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500</a:t>
                </a:r>
              </a:p>
            </p:txBody>
          </p:sp>
          <p:sp>
            <p:nvSpPr>
              <p:cNvPr id="1904" name="400"/>
              <p:cNvSpPr txBox="1"/>
              <p:nvPr/>
            </p:nvSpPr>
            <p:spPr>
              <a:xfrm>
                <a:off x="10731753" y="6041982"/>
                <a:ext cx="995087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400</a:t>
                </a:r>
              </a:p>
            </p:txBody>
          </p:sp>
          <p:sp>
            <p:nvSpPr>
              <p:cNvPr id="1905" name="300"/>
              <p:cNvSpPr txBox="1"/>
              <p:nvPr/>
            </p:nvSpPr>
            <p:spPr>
              <a:xfrm>
                <a:off x="10731753" y="6504985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300</a:t>
                </a:r>
              </a:p>
            </p:txBody>
          </p:sp>
          <p:sp>
            <p:nvSpPr>
              <p:cNvPr id="1906" name="200"/>
              <p:cNvSpPr txBox="1"/>
              <p:nvPr/>
            </p:nvSpPr>
            <p:spPr>
              <a:xfrm>
                <a:off x="10731753" y="7484964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200</a:t>
                </a:r>
              </a:p>
            </p:txBody>
          </p:sp>
          <p:sp>
            <p:nvSpPr>
              <p:cNvPr id="1907" name="150"/>
              <p:cNvSpPr txBox="1"/>
              <p:nvPr/>
            </p:nvSpPr>
            <p:spPr>
              <a:xfrm>
                <a:off x="10731753" y="8492232"/>
                <a:ext cx="995087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150</a:t>
                </a:r>
              </a:p>
            </p:txBody>
          </p:sp>
          <p:sp>
            <p:nvSpPr>
              <p:cNvPr id="1908" name="100"/>
              <p:cNvSpPr txBox="1"/>
              <p:nvPr/>
            </p:nvSpPr>
            <p:spPr>
              <a:xfrm>
                <a:off x="10731753" y="9836408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100</a:t>
                </a:r>
              </a:p>
            </p:txBody>
          </p:sp>
          <p:sp>
            <p:nvSpPr>
              <p:cNvPr id="1909" name="75"/>
              <p:cNvSpPr txBox="1"/>
              <p:nvPr/>
            </p:nvSpPr>
            <p:spPr>
              <a:xfrm>
                <a:off x="10839489" y="11140918"/>
                <a:ext cx="779619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75</a:t>
                </a:r>
              </a:p>
            </p:txBody>
          </p:sp>
          <p:sp>
            <p:nvSpPr>
              <p:cNvPr id="1910" name="50"/>
              <p:cNvSpPr txBox="1"/>
              <p:nvPr/>
            </p:nvSpPr>
            <p:spPr>
              <a:xfrm>
                <a:off x="10839489" y="12676240"/>
                <a:ext cx="779619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</a:t>
                </a:r>
              </a:p>
            </p:txBody>
          </p:sp>
          <p:sp>
            <p:nvSpPr>
              <p:cNvPr id="1911" name="25"/>
              <p:cNvSpPr txBox="1"/>
              <p:nvPr/>
            </p:nvSpPr>
            <p:spPr>
              <a:xfrm>
                <a:off x="10839489" y="14796870"/>
                <a:ext cx="779619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25</a:t>
                </a:r>
              </a:p>
            </p:txBody>
          </p:sp>
        </p:grpSp>
        <p:sp>
          <p:nvSpPr>
            <p:cNvPr id="1913" name="Line"/>
            <p:cNvSpPr/>
            <p:nvPr/>
          </p:nvSpPr>
          <p:spPr>
            <a:xfrm>
              <a:off x="519949" y="16096197"/>
              <a:ext cx="330730" cy="1"/>
            </a:xfrm>
            <a:prstGeom prst="line">
              <a:avLst/>
            </a:prstGeom>
            <a:ln w="127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1914" name="64 circular 2.png" descr="64 circular 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510077" y="2145982"/>
              <a:ext cx="2540001" cy="254000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15" name="84 circular 2.png" descr="84 circular 2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714899" y="1628236"/>
              <a:ext cx="3175001" cy="317500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16" name="64 dis.png" descr="64 dis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397399" y="6185158"/>
              <a:ext cx="3810001" cy="1820957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17" name="64 dx.png" descr="64 dx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15000" y="6185158"/>
              <a:ext cx="3810001" cy="1734532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18" name="84 crossover.png" descr="84 crossover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832484" y="9248905"/>
              <a:ext cx="3810001" cy="153753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19" name="84tri.png" descr="84tri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532318" y="9089877"/>
              <a:ext cx="3810001" cy="1740900"/>
            </a:xfrm>
            <a:prstGeom prst="rect">
              <a:avLst/>
            </a:prstGeom>
            <a:ln w="25400">
              <a:miter lim="400000"/>
            </a:ln>
          </p:spPr>
        </p:pic>
        <p:grpSp>
          <p:nvGrpSpPr>
            <p:cNvPr id="3" name="组合 2"/>
            <p:cNvGrpSpPr/>
            <p:nvPr/>
          </p:nvGrpSpPr>
          <p:grpSpPr>
            <a:xfrm>
              <a:off x="17859427" y="12035492"/>
              <a:ext cx="3810001" cy="3529262"/>
              <a:chOff x="19009893" y="19178071"/>
              <a:chExt cx="3810001" cy="3529262"/>
            </a:xfrm>
          </p:grpSpPr>
          <p:sp>
            <p:nvSpPr>
              <p:cNvPr id="1924" name="Line"/>
              <p:cNvSpPr/>
              <p:nvPr/>
            </p:nvSpPr>
            <p:spPr>
              <a:xfrm flipV="1">
                <a:off x="20914894" y="22200866"/>
                <a:ext cx="0" cy="506467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1927" name="Group"/>
              <p:cNvGrpSpPr/>
              <p:nvPr/>
            </p:nvGrpSpPr>
            <p:grpSpPr>
              <a:xfrm>
                <a:off x="19009893" y="19178071"/>
                <a:ext cx="3810001" cy="2900990"/>
                <a:chOff x="0" y="279134"/>
                <a:chExt cx="3810000" cy="2900987"/>
              </a:xfrm>
            </p:grpSpPr>
            <p:pic>
              <p:nvPicPr>
                <p:cNvPr id="1926" name="84 tube.tiff" descr="84 tube.tif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0" y="811626"/>
                  <a:ext cx="3810000" cy="2368495"/>
                </a:xfrm>
                <a:prstGeom prst="rect">
                  <a:avLst/>
                </a:prstGeom>
                <a:ln w="25400" cap="flat">
                  <a:noFill/>
                  <a:miter lim="400000"/>
                </a:ln>
                <a:effectLst/>
              </p:spPr>
            </p:pic>
            <p:sp>
              <p:nvSpPr>
                <p:cNvPr id="1925" name="Line"/>
                <p:cNvSpPr/>
                <p:nvPr/>
              </p:nvSpPr>
              <p:spPr>
                <a:xfrm flipV="1">
                  <a:off x="1734943" y="279134"/>
                  <a:ext cx="1" cy="563754"/>
                </a:xfrm>
                <a:prstGeom prst="line">
                  <a:avLst/>
                </a:prstGeom>
                <a:noFill/>
                <a:ln w="127000" cap="rnd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132291" tIns="132291" rIns="132291" bIns="132291" numCol="1" anchor="ctr">
                  <a:noAutofit/>
                </a:bodyPr>
                <a:lstStyle/>
                <a:p>
                  <a:pPr>
                    <a:defRPr sz="56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pic>
          <p:nvPicPr>
            <p:cNvPr id="1929" name="64 crossove 10nt.png" descr="64 crossove 10nt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8925905" y="5069497"/>
              <a:ext cx="5080001" cy="2508252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931" name="acDAO.png" descr="acDAO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9005419" y="9089877"/>
              <a:ext cx="5080001" cy="1221280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932" name="c64bp"/>
            <p:cNvSpPr txBox="1"/>
            <p:nvPr/>
          </p:nvSpPr>
          <p:spPr>
            <a:xfrm>
              <a:off x="13872190" y="5058172"/>
              <a:ext cx="1730590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c64bp</a:t>
              </a:r>
            </a:p>
          </p:txBody>
        </p:sp>
        <p:sp>
          <p:nvSpPr>
            <p:cNvPr id="1933" name="c84bp"/>
            <p:cNvSpPr txBox="1"/>
            <p:nvPr/>
          </p:nvSpPr>
          <p:spPr>
            <a:xfrm>
              <a:off x="18572023" y="5065830"/>
              <a:ext cx="1730591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c84bp</a:t>
              </a:r>
            </a:p>
          </p:txBody>
        </p:sp>
        <p:sp>
          <p:nvSpPr>
            <p:cNvPr id="1934" name="HJ-c64nt"/>
            <p:cNvSpPr txBox="1"/>
            <p:nvPr/>
          </p:nvSpPr>
          <p:spPr>
            <a:xfrm>
              <a:off x="13714168" y="7962892"/>
              <a:ext cx="2411666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HJ-c64nt</a:t>
              </a:r>
            </a:p>
          </p:txBody>
        </p:sp>
        <p:sp>
          <p:nvSpPr>
            <p:cNvPr id="1935" name="aHJ-c64nt"/>
            <p:cNvSpPr txBox="1"/>
            <p:nvPr/>
          </p:nvSpPr>
          <p:spPr>
            <a:xfrm>
              <a:off x="18166410" y="7994154"/>
              <a:ext cx="2708317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aHJ-c64nt</a:t>
              </a:r>
            </a:p>
          </p:txBody>
        </p:sp>
        <p:sp>
          <p:nvSpPr>
            <p:cNvPr id="1936" name="HJ-c84nt"/>
            <p:cNvSpPr txBox="1"/>
            <p:nvPr/>
          </p:nvSpPr>
          <p:spPr>
            <a:xfrm>
              <a:off x="13714168" y="10829639"/>
              <a:ext cx="2411666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HJ-c84nt</a:t>
              </a:r>
            </a:p>
          </p:txBody>
        </p:sp>
        <p:sp>
          <p:nvSpPr>
            <p:cNvPr id="1937" name="tHJ-c84nt"/>
            <p:cNvSpPr txBox="1"/>
            <p:nvPr/>
          </p:nvSpPr>
          <p:spPr>
            <a:xfrm>
              <a:off x="18365227" y="10922478"/>
              <a:ext cx="2559861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tHJ-c84nt</a:t>
              </a:r>
            </a:p>
          </p:txBody>
        </p:sp>
        <p:sp>
          <p:nvSpPr>
            <p:cNvPr id="1938" name="cDAO-64nt"/>
            <p:cNvSpPr txBox="1"/>
            <p:nvPr/>
          </p:nvSpPr>
          <p:spPr>
            <a:xfrm>
              <a:off x="30167116" y="7149380"/>
              <a:ext cx="2915635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cDAO-64nt</a:t>
              </a:r>
            </a:p>
          </p:txBody>
        </p:sp>
        <p:sp>
          <p:nvSpPr>
            <p:cNvPr id="1939" name="acDAO-64nt"/>
            <p:cNvSpPr txBox="1"/>
            <p:nvPr/>
          </p:nvSpPr>
          <p:spPr>
            <a:xfrm>
              <a:off x="30039747" y="10571241"/>
              <a:ext cx="3212287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acDAO-64nt</a:t>
              </a:r>
            </a:p>
          </p:txBody>
        </p:sp>
        <p:sp>
          <p:nvSpPr>
            <p:cNvPr id="1940" name="cDAO-c84nt"/>
            <p:cNvSpPr txBox="1"/>
            <p:nvPr/>
          </p:nvSpPr>
          <p:spPr>
            <a:xfrm>
              <a:off x="30099482" y="15130060"/>
              <a:ext cx="318233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cDAO-c84nt</a:t>
              </a:r>
            </a:p>
          </p:txBody>
        </p:sp>
        <p:pic>
          <p:nvPicPr>
            <p:cNvPr id="1941" name="84 tri 10nt.png" descr="84 tri 10nt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9061056" y="12255774"/>
              <a:ext cx="5080001" cy="2487169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942" name="c64nt nanowire"/>
            <p:cNvSpPr txBox="1"/>
            <p:nvPr/>
          </p:nvSpPr>
          <p:spPr>
            <a:xfrm>
              <a:off x="12951891" y="16026551"/>
              <a:ext cx="389492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c64nt nanowire</a:t>
              </a:r>
            </a:p>
          </p:txBody>
        </p:sp>
        <p:sp>
          <p:nvSpPr>
            <p:cNvPr id="1943" name="c84nt nanowire"/>
            <p:cNvSpPr txBox="1"/>
            <p:nvPr/>
          </p:nvSpPr>
          <p:spPr>
            <a:xfrm>
              <a:off x="17994850" y="16011181"/>
              <a:ext cx="389492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c84nt nanowire</a:t>
              </a:r>
            </a:p>
          </p:txBody>
        </p:sp>
        <p:sp>
          <p:nvSpPr>
            <p:cNvPr id="1944" name="A"/>
            <p:cNvSpPr txBox="1"/>
            <p:nvPr/>
          </p:nvSpPr>
          <p:spPr>
            <a:xfrm>
              <a:off x="271526" y="1628236"/>
              <a:ext cx="827576" cy="111595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6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</a:t>
              </a: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12996573" y="12304891"/>
              <a:ext cx="3810001" cy="3341683"/>
              <a:chOff x="13275356" y="19018207"/>
              <a:chExt cx="3810001" cy="3341683"/>
            </a:xfrm>
          </p:grpSpPr>
          <p:pic>
            <p:nvPicPr>
              <p:cNvPr id="1922" name="64 tube.tiff" descr="64 tube.tiff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3275356" y="19183824"/>
                <a:ext cx="3810001" cy="3056800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1921" name="Line"/>
              <p:cNvSpPr/>
              <p:nvPr/>
            </p:nvSpPr>
            <p:spPr>
              <a:xfrm flipV="1">
                <a:off x="15090208" y="19018207"/>
                <a:ext cx="0" cy="477920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920" name="Line"/>
              <p:cNvSpPr/>
              <p:nvPr/>
            </p:nvSpPr>
            <p:spPr>
              <a:xfrm flipH="1" flipV="1">
                <a:off x="15180356" y="21782678"/>
                <a:ext cx="0" cy="577212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10701560" y="2357578"/>
              <a:ext cx="830997" cy="1050929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altLang="zh-CN" sz="4200" b="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zh-CN" sz="42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bp</a:t>
              </a:r>
              <a:r>
                <a:rPr lang="en-US" altLang="zh-CN" sz="4200" b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74" name="矩形 73"/>
            <p:cNvSpPr/>
            <p:nvPr/>
          </p:nvSpPr>
          <p:spPr>
            <a:xfrm>
              <a:off x="26640018" y="2365678"/>
              <a:ext cx="830997" cy="1050929"/>
            </a:xfrm>
            <a:prstGeom prst="rect">
              <a:avLst/>
            </a:prstGeom>
          </p:spPr>
          <p:txBody>
            <a:bodyPr vert="vert270" wrap="none">
              <a:spAutoFit/>
            </a:bodyPr>
            <a:lstStyle/>
            <a:p>
              <a:r>
                <a:rPr lang="en-US" altLang="zh-CN" sz="4200" b="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zh-CN" sz="4200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bp</a:t>
              </a:r>
              <a:r>
                <a:rPr lang="en-US" altLang="zh-CN" sz="4200" b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945" name="B"/>
            <p:cNvSpPr txBox="1"/>
            <p:nvPr/>
          </p:nvSpPr>
          <p:spPr>
            <a:xfrm>
              <a:off x="22241907" y="1628236"/>
              <a:ext cx="827577" cy="111595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6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B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302781" y="1437900"/>
            <a:ext cx="7079928" cy="12212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2291" tIns="132291" rIns="132291" bIns="132291" numCol="1" spcCol="38100" rtlCol="0" anchor="ctr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Original Figure </a:t>
            </a: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endParaRPr kumimoji="0" lang="zh-CN" altLang="en-US" sz="6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6023718" y="5807142"/>
            <a:ext cx="21237533" cy="15834923"/>
            <a:chOff x="652241" y="1048362"/>
            <a:chExt cx="21237533" cy="15834923"/>
          </a:xfrm>
        </p:grpSpPr>
        <p:grpSp>
          <p:nvGrpSpPr>
            <p:cNvPr id="2" name="Group"/>
            <p:cNvGrpSpPr/>
            <p:nvPr/>
          </p:nvGrpSpPr>
          <p:grpSpPr>
            <a:xfrm>
              <a:off x="652241" y="1048362"/>
              <a:ext cx="11726840" cy="15571723"/>
              <a:chOff x="0" y="0"/>
              <a:chExt cx="11726839" cy="15571721"/>
            </a:xfrm>
          </p:grpSpPr>
          <p:sp>
            <p:nvSpPr>
              <p:cNvPr id="3" name="c64bp"/>
              <p:cNvSpPr txBox="1"/>
              <p:nvPr/>
            </p:nvSpPr>
            <p:spPr>
              <a:xfrm rot="16200000">
                <a:off x="-880544" y="2424257"/>
                <a:ext cx="3152619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c64bp</a:t>
                </a:r>
              </a:p>
            </p:txBody>
          </p:sp>
          <p:sp>
            <p:nvSpPr>
              <p:cNvPr id="4" name="c84bp"/>
              <p:cNvSpPr txBox="1"/>
              <p:nvPr/>
            </p:nvSpPr>
            <p:spPr>
              <a:xfrm rot="16200000">
                <a:off x="3803912" y="2222717"/>
                <a:ext cx="3555699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c84bp</a:t>
                </a:r>
              </a:p>
            </p:txBody>
          </p:sp>
          <p:sp>
            <p:nvSpPr>
              <p:cNvPr id="5" name="HJ-c64nt"/>
              <p:cNvSpPr txBox="1"/>
              <p:nvPr/>
            </p:nvSpPr>
            <p:spPr>
              <a:xfrm rot="16200000">
                <a:off x="-317157" y="1785359"/>
                <a:ext cx="443575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HJ-c64nt</a:t>
                </a:r>
              </a:p>
            </p:txBody>
          </p:sp>
          <p:sp>
            <p:nvSpPr>
              <p:cNvPr id="6" name="HJ-c84nt"/>
              <p:cNvSpPr txBox="1"/>
              <p:nvPr/>
            </p:nvSpPr>
            <p:spPr>
              <a:xfrm rot="16200000">
                <a:off x="4470259" y="1752954"/>
                <a:ext cx="450056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HJ-c84nt</a:t>
                </a:r>
              </a:p>
            </p:txBody>
          </p:sp>
          <p:sp>
            <p:nvSpPr>
              <p:cNvPr id="7" name="aHJ-c64nt"/>
              <p:cNvSpPr txBox="1"/>
              <p:nvPr/>
            </p:nvSpPr>
            <p:spPr>
              <a:xfrm rot="16200000">
                <a:off x="956234" y="1805504"/>
                <a:ext cx="4265842" cy="9946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aHJ-c64nt</a:t>
                </a:r>
              </a:p>
            </p:txBody>
          </p:sp>
          <p:sp>
            <p:nvSpPr>
              <p:cNvPr id="8" name="tHJ-c84nt"/>
              <p:cNvSpPr txBox="1"/>
              <p:nvPr/>
            </p:nvSpPr>
            <p:spPr>
              <a:xfrm rot="16200000">
                <a:off x="5842232" y="1870315"/>
                <a:ext cx="4265842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tHJ-c84nt</a:t>
                </a:r>
              </a:p>
            </p:txBody>
          </p:sp>
          <p:sp>
            <p:nvSpPr>
              <p:cNvPr id="9" name="c64nt nanowire"/>
              <p:cNvSpPr txBox="1"/>
              <p:nvPr/>
            </p:nvSpPr>
            <p:spPr>
              <a:xfrm rot="16200000">
                <a:off x="2276323" y="1837909"/>
                <a:ext cx="4201032" cy="99465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c64nt nanowire</a:t>
                </a:r>
              </a:p>
            </p:txBody>
          </p:sp>
          <p:sp>
            <p:nvSpPr>
              <p:cNvPr id="10" name="c84nt nanowire"/>
              <p:cNvSpPr txBox="1"/>
              <p:nvPr/>
            </p:nvSpPr>
            <p:spPr>
              <a:xfrm rot="16200000">
                <a:off x="6977986" y="1752954"/>
                <a:ext cx="4370944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c84nt nanowire</a:t>
                </a:r>
              </a:p>
            </p:txBody>
          </p:sp>
          <p:sp>
            <p:nvSpPr>
              <p:cNvPr id="11" name="Marker"/>
              <p:cNvSpPr txBox="1"/>
              <p:nvPr/>
            </p:nvSpPr>
            <p:spPr>
              <a:xfrm rot="16200000">
                <a:off x="8736628" y="2222717"/>
                <a:ext cx="3396943" cy="99465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Marker</a:t>
                </a:r>
              </a:p>
            </p:txBody>
          </p:sp>
          <p:pic>
            <p:nvPicPr>
              <p:cNvPr id="12" name="4.png" descr="4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245" t="4597" r="3245"/>
              <a:stretch>
                <a:fillRect/>
              </a:stretch>
            </p:blipFill>
            <p:spPr>
              <a:xfrm>
                <a:off x="0" y="4500563"/>
                <a:ext cx="10851000" cy="11070819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13" name="500"/>
              <p:cNvSpPr txBox="1"/>
              <p:nvPr/>
            </p:nvSpPr>
            <p:spPr>
              <a:xfrm>
                <a:off x="10731753" y="5591152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500</a:t>
                </a:r>
              </a:p>
            </p:txBody>
          </p:sp>
          <p:sp>
            <p:nvSpPr>
              <p:cNvPr id="14" name="400"/>
              <p:cNvSpPr txBox="1"/>
              <p:nvPr/>
            </p:nvSpPr>
            <p:spPr>
              <a:xfrm>
                <a:off x="10731753" y="6041982"/>
                <a:ext cx="995087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400</a:t>
                </a:r>
              </a:p>
            </p:txBody>
          </p:sp>
          <p:sp>
            <p:nvSpPr>
              <p:cNvPr id="15" name="300"/>
              <p:cNvSpPr txBox="1"/>
              <p:nvPr/>
            </p:nvSpPr>
            <p:spPr>
              <a:xfrm>
                <a:off x="10731753" y="6504985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300</a:t>
                </a:r>
              </a:p>
            </p:txBody>
          </p:sp>
          <p:sp>
            <p:nvSpPr>
              <p:cNvPr id="16" name="200"/>
              <p:cNvSpPr txBox="1"/>
              <p:nvPr/>
            </p:nvSpPr>
            <p:spPr>
              <a:xfrm>
                <a:off x="10731753" y="7484964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200</a:t>
                </a:r>
              </a:p>
            </p:txBody>
          </p:sp>
          <p:sp>
            <p:nvSpPr>
              <p:cNvPr id="17" name="150"/>
              <p:cNvSpPr txBox="1"/>
              <p:nvPr/>
            </p:nvSpPr>
            <p:spPr>
              <a:xfrm>
                <a:off x="10731753" y="8492232"/>
                <a:ext cx="995087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150</a:t>
                </a:r>
              </a:p>
            </p:txBody>
          </p:sp>
          <p:sp>
            <p:nvSpPr>
              <p:cNvPr id="18" name="100"/>
              <p:cNvSpPr txBox="1"/>
              <p:nvPr/>
            </p:nvSpPr>
            <p:spPr>
              <a:xfrm>
                <a:off x="10731753" y="9836408"/>
                <a:ext cx="995087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100</a:t>
                </a:r>
              </a:p>
            </p:txBody>
          </p:sp>
          <p:sp>
            <p:nvSpPr>
              <p:cNvPr id="19" name="75"/>
              <p:cNvSpPr txBox="1"/>
              <p:nvPr/>
            </p:nvSpPr>
            <p:spPr>
              <a:xfrm>
                <a:off x="10839489" y="11140918"/>
                <a:ext cx="779619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75</a:t>
                </a:r>
              </a:p>
            </p:txBody>
          </p:sp>
          <p:sp>
            <p:nvSpPr>
              <p:cNvPr id="20" name="50"/>
              <p:cNvSpPr txBox="1"/>
              <p:nvPr/>
            </p:nvSpPr>
            <p:spPr>
              <a:xfrm>
                <a:off x="10839489" y="12676240"/>
                <a:ext cx="779619" cy="77485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</a:t>
                </a:r>
              </a:p>
            </p:txBody>
          </p:sp>
          <p:sp>
            <p:nvSpPr>
              <p:cNvPr id="21" name="25"/>
              <p:cNvSpPr txBox="1"/>
              <p:nvPr/>
            </p:nvSpPr>
            <p:spPr>
              <a:xfrm>
                <a:off x="10839489" y="14796870"/>
                <a:ext cx="779619" cy="77485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25</a:t>
                </a:r>
              </a:p>
            </p:txBody>
          </p:sp>
        </p:grpSp>
        <p:pic>
          <p:nvPicPr>
            <p:cNvPr id="22" name="64 circular 2.png" descr="64 circular 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510077" y="2145982"/>
              <a:ext cx="2540001" cy="254000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23" name="84 circular 2.png" descr="84 circular 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14899" y="1628236"/>
              <a:ext cx="3175001" cy="317500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24" name="64 dis.png" descr="64 dis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7397399" y="6185158"/>
              <a:ext cx="3810001" cy="1820957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25" name="64 dx.png" descr="64 dx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15000" y="6185158"/>
              <a:ext cx="3810001" cy="1734532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26" name="84 crossover.png" descr="84 crossover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832484" y="9248905"/>
              <a:ext cx="3810001" cy="1537531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27" name="84tri.png" descr="84tri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532318" y="9089877"/>
              <a:ext cx="3810001" cy="1740900"/>
            </a:xfrm>
            <a:prstGeom prst="rect">
              <a:avLst/>
            </a:prstGeom>
            <a:ln w="25400">
              <a:miter lim="400000"/>
            </a:ln>
          </p:spPr>
        </p:pic>
        <p:grpSp>
          <p:nvGrpSpPr>
            <p:cNvPr id="28" name="组合 27"/>
            <p:cNvGrpSpPr/>
            <p:nvPr/>
          </p:nvGrpSpPr>
          <p:grpSpPr>
            <a:xfrm>
              <a:off x="17859427" y="12035492"/>
              <a:ext cx="3810001" cy="3529262"/>
              <a:chOff x="19009893" y="19178071"/>
              <a:chExt cx="3810001" cy="3529262"/>
            </a:xfrm>
          </p:grpSpPr>
          <p:sp>
            <p:nvSpPr>
              <p:cNvPr id="29" name="Line"/>
              <p:cNvSpPr/>
              <p:nvPr/>
            </p:nvSpPr>
            <p:spPr>
              <a:xfrm flipV="1">
                <a:off x="20914894" y="22200866"/>
                <a:ext cx="0" cy="506467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30" name="Group"/>
              <p:cNvGrpSpPr/>
              <p:nvPr/>
            </p:nvGrpSpPr>
            <p:grpSpPr>
              <a:xfrm>
                <a:off x="19009893" y="19178071"/>
                <a:ext cx="3810001" cy="2900990"/>
                <a:chOff x="0" y="279134"/>
                <a:chExt cx="3810000" cy="2900987"/>
              </a:xfrm>
            </p:grpSpPr>
            <p:pic>
              <p:nvPicPr>
                <p:cNvPr id="31" name="84 tube.tiff" descr="84 tube.tiff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0" y="811626"/>
                  <a:ext cx="3810000" cy="2368495"/>
                </a:xfrm>
                <a:prstGeom prst="rect">
                  <a:avLst/>
                </a:prstGeom>
                <a:ln w="25400" cap="flat">
                  <a:noFill/>
                  <a:miter lim="400000"/>
                </a:ln>
                <a:effectLst/>
              </p:spPr>
            </p:pic>
            <p:sp>
              <p:nvSpPr>
                <p:cNvPr id="32" name="Line"/>
                <p:cNvSpPr/>
                <p:nvPr/>
              </p:nvSpPr>
              <p:spPr>
                <a:xfrm flipV="1">
                  <a:off x="1734943" y="279134"/>
                  <a:ext cx="1" cy="563754"/>
                </a:xfrm>
                <a:prstGeom prst="line">
                  <a:avLst/>
                </a:prstGeom>
                <a:noFill/>
                <a:ln w="127000" cap="rnd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132291" tIns="132291" rIns="132291" bIns="132291" numCol="1" anchor="ctr">
                  <a:noAutofit/>
                </a:bodyPr>
                <a:lstStyle/>
                <a:p>
                  <a:pPr>
                    <a:defRPr sz="56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33" name="c64bp"/>
            <p:cNvSpPr txBox="1"/>
            <p:nvPr/>
          </p:nvSpPr>
          <p:spPr>
            <a:xfrm>
              <a:off x="13872190" y="5058172"/>
              <a:ext cx="1730590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c64bp</a:t>
              </a:r>
            </a:p>
          </p:txBody>
        </p:sp>
        <p:sp>
          <p:nvSpPr>
            <p:cNvPr id="34" name="c84bp"/>
            <p:cNvSpPr txBox="1"/>
            <p:nvPr/>
          </p:nvSpPr>
          <p:spPr>
            <a:xfrm>
              <a:off x="18572023" y="5065830"/>
              <a:ext cx="1730591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c84bp</a:t>
              </a:r>
            </a:p>
          </p:txBody>
        </p:sp>
        <p:sp>
          <p:nvSpPr>
            <p:cNvPr id="35" name="HJ-c64nt"/>
            <p:cNvSpPr txBox="1"/>
            <p:nvPr/>
          </p:nvSpPr>
          <p:spPr>
            <a:xfrm>
              <a:off x="13714168" y="7962892"/>
              <a:ext cx="2411666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HJ-c64nt</a:t>
              </a:r>
            </a:p>
          </p:txBody>
        </p:sp>
        <p:sp>
          <p:nvSpPr>
            <p:cNvPr id="36" name="aHJ-c64nt"/>
            <p:cNvSpPr txBox="1"/>
            <p:nvPr/>
          </p:nvSpPr>
          <p:spPr>
            <a:xfrm>
              <a:off x="18166410" y="7994154"/>
              <a:ext cx="2708317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aHJ-c64nt</a:t>
              </a:r>
            </a:p>
          </p:txBody>
        </p:sp>
        <p:sp>
          <p:nvSpPr>
            <p:cNvPr id="37" name="HJ-c84nt"/>
            <p:cNvSpPr txBox="1"/>
            <p:nvPr/>
          </p:nvSpPr>
          <p:spPr>
            <a:xfrm>
              <a:off x="13714168" y="10829639"/>
              <a:ext cx="2411666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HJ-c84nt</a:t>
              </a:r>
            </a:p>
          </p:txBody>
        </p:sp>
        <p:sp>
          <p:nvSpPr>
            <p:cNvPr id="38" name="tHJ-c84nt"/>
            <p:cNvSpPr txBox="1"/>
            <p:nvPr/>
          </p:nvSpPr>
          <p:spPr>
            <a:xfrm>
              <a:off x="18365227" y="10922478"/>
              <a:ext cx="2559861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tHJ-c84nt</a:t>
              </a:r>
            </a:p>
          </p:txBody>
        </p:sp>
        <p:sp>
          <p:nvSpPr>
            <p:cNvPr id="39" name="c64nt nanowire"/>
            <p:cNvSpPr txBox="1"/>
            <p:nvPr/>
          </p:nvSpPr>
          <p:spPr>
            <a:xfrm>
              <a:off x="12951891" y="16026551"/>
              <a:ext cx="389492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c64nt nanowire</a:t>
              </a:r>
            </a:p>
          </p:txBody>
        </p:sp>
        <p:sp>
          <p:nvSpPr>
            <p:cNvPr id="40" name="c84nt nanowire"/>
            <p:cNvSpPr txBox="1"/>
            <p:nvPr/>
          </p:nvSpPr>
          <p:spPr>
            <a:xfrm>
              <a:off x="17994850" y="16011181"/>
              <a:ext cx="389492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c84nt nanowire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2996573" y="12304891"/>
              <a:ext cx="3810001" cy="3341683"/>
              <a:chOff x="13275356" y="19018207"/>
              <a:chExt cx="3810001" cy="3341683"/>
            </a:xfrm>
          </p:grpSpPr>
          <p:pic>
            <p:nvPicPr>
              <p:cNvPr id="42" name="64 tube.tiff" descr="64 tube.tiff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3275356" y="19183824"/>
                <a:ext cx="3810001" cy="3056800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43" name="Line"/>
              <p:cNvSpPr/>
              <p:nvPr/>
            </p:nvSpPr>
            <p:spPr>
              <a:xfrm flipV="1">
                <a:off x="15090208" y="19018207"/>
                <a:ext cx="0" cy="477920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" name="Line"/>
              <p:cNvSpPr/>
              <p:nvPr/>
            </p:nvSpPr>
            <p:spPr>
              <a:xfrm flipH="1" flipV="1">
                <a:off x="15180356" y="21782678"/>
                <a:ext cx="0" cy="577212"/>
              </a:xfrm>
              <a:prstGeom prst="line">
                <a:avLst/>
              </a:prstGeom>
              <a:noFill/>
              <a:ln w="1270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132291" tIns="132291" rIns="132291" bIns="132291" numCol="1" anchor="ctr">
                <a:noAutofit/>
              </a:bodyPr>
              <a:lstStyle/>
              <a:p>
                <a:pPr>
                  <a:defRPr sz="56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47" name="矩形 46"/>
          <p:cNvSpPr/>
          <p:nvPr/>
        </p:nvSpPr>
        <p:spPr>
          <a:xfrm>
            <a:off x="1070966" y="1929513"/>
            <a:ext cx="1568450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Modified Figure 3A</a:t>
            </a:r>
            <a:r>
              <a:rPr lang="zh-CN" altLang="en-US" dirty="0" smtClean="0">
                <a:solidFill>
                  <a:srgbClr val="00B0F0"/>
                </a:solidFill>
              </a:rPr>
              <a:t> </a:t>
            </a:r>
            <a:r>
              <a:rPr lang="en-US" altLang="zh-CN" dirty="0" smtClean="0">
                <a:solidFill>
                  <a:srgbClr val="00B0F0"/>
                </a:solidFill>
              </a:rPr>
              <a:t>for Filming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440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1465098" y="4746105"/>
            <a:ext cx="11312551" cy="16130799"/>
            <a:chOff x="22828506" y="489285"/>
            <a:chExt cx="11312551" cy="16130799"/>
          </a:xfrm>
        </p:grpSpPr>
        <p:grpSp>
          <p:nvGrpSpPr>
            <p:cNvPr id="2" name="Group"/>
            <p:cNvGrpSpPr/>
            <p:nvPr/>
          </p:nvGrpSpPr>
          <p:grpSpPr>
            <a:xfrm>
              <a:off x="22828506" y="489285"/>
              <a:ext cx="5590313" cy="16130799"/>
              <a:chOff x="0" y="0"/>
              <a:chExt cx="5590311" cy="16130798"/>
            </a:xfrm>
          </p:grpSpPr>
          <p:pic>
            <p:nvPicPr>
              <p:cNvPr id="3" name="5.png" descr="5.png"/>
              <p:cNvPicPr>
                <a:picLocks/>
              </p:cNvPicPr>
              <p:nvPr/>
            </p:nvPicPr>
            <p:blipFill>
              <a:blip r:embed="rId2">
                <a:extLst/>
              </a:blip>
              <a:srcRect l="3250" t="4706" r="7736"/>
              <a:stretch>
                <a:fillRect/>
              </a:stretch>
            </p:blipFill>
            <p:spPr>
              <a:xfrm>
                <a:off x="0" y="5042258"/>
                <a:ext cx="4710243" cy="11088541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sp>
            <p:nvSpPr>
              <p:cNvPr id="4" name="500"/>
              <p:cNvSpPr txBox="1"/>
              <p:nvPr/>
            </p:nvSpPr>
            <p:spPr>
              <a:xfrm>
                <a:off x="4595225" y="6087421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500</a:t>
                </a:r>
              </a:p>
            </p:txBody>
          </p:sp>
          <p:sp>
            <p:nvSpPr>
              <p:cNvPr id="5" name="400"/>
              <p:cNvSpPr txBox="1"/>
              <p:nvPr/>
            </p:nvSpPr>
            <p:spPr>
              <a:xfrm>
                <a:off x="4595225" y="6471127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400</a:t>
                </a:r>
              </a:p>
            </p:txBody>
          </p:sp>
          <p:sp>
            <p:nvSpPr>
              <p:cNvPr id="6" name="300"/>
              <p:cNvSpPr txBox="1"/>
              <p:nvPr/>
            </p:nvSpPr>
            <p:spPr>
              <a:xfrm>
                <a:off x="4595225" y="6918482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300</a:t>
                </a:r>
              </a:p>
            </p:txBody>
          </p:sp>
          <p:sp>
            <p:nvSpPr>
              <p:cNvPr id="7" name="200"/>
              <p:cNvSpPr txBox="1"/>
              <p:nvPr/>
            </p:nvSpPr>
            <p:spPr>
              <a:xfrm>
                <a:off x="4595225" y="7630201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200</a:t>
                </a:r>
              </a:p>
            </p:txBody>
          </p:sp>
          <p:sp>
            <p:nvSpPr>
              <p:cNvPr id="8" name="150"/>
              <p:cNvSpPr txBox="1"/>
              <p:nvPr/>
            </p:nvSpPr>
            <p:spPr>
              <a:xfrm>
                <a:off x="4595225" y="8541399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150</a:t>
                </a:r>
              </a:p>
            </p:txBody>
          </p:sp>
          <p:sp>
            <p:nvSpPr>
              <p:cNvPr id="9" name="100"/>
              <p:cNvSpPr txBox="1"/>
              <p:nvPr/>
            </p:nvSpPr>
            <p:spPr>
              <a:xfrm>
                <a:off x="4595225" y="9745274"/>
                <a:ext cx="995087" cy="778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100</a:t>
                </a:r>
              </a:p>
            </p:txBody>
          </p:sp>
          <p:sp>
            <p:nvSpPr>
              <p:cNvPr id="10" name="75"/>
              <p:cNvSpPr txBox="1"/>
              <p:nvPr/>
            </p:nvSpPr>
            <p:spPr>
              <a:xfrm>
                <a:off x="4702958" y="10811146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75</a:t>
                </a:r>
              </a:p>
            </p:txBody>
          </p:sp>
          <p:sp>
            <p:nvSpPr>
              <p:cNvPr id="11" name="50"/>
              <p:cNvSpPr txBox="1"/>
              <p:nvPr/>
            </p:nvSpPr>
            <p:spPr>
              <a:xfrm>
                <a:off x="4702958" y="12325277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50</a:t>
                </a:r>
              </a:p>
            </p:txBody>
          </p:sp>
          <p:sp>
            <p:nvSpPr>
              <p:cNvPr id="12" name="25"/>
              <p:cNvSpPr txBox="1"/>
              <p:nvPr/>
            </p:nvSpPr>
            <p:spPr>
              <a:xfrm>
                <a:off x="4702958" y="15252855"/>
                <a:ext cx="779620" cy="77891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ctr">
                <a:noAutofit/>
              </a:bodyPr>
              <a:lstStyle>
                <a:lvl1pPr>
                  <a:lnSpc>
                    <a:spcPct val="10000"/>
                  </a:lnSpc>
                  <a:defRPr sz="3600" b="0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r>
                  <a:t>25</a:t>
                </a:r>
              </a:p>
            </p:txBody>
          </p:sp>
          <p:sp>
            <p:nvSpPr>
              <p:cNvPr id="13" name="acDAO-64nt"/>
              <p:cNvSpPr txBox="1"/>
              <p:nvPr/>
            </p:nvSpPr>
            <p:spPr>
              <a:xfrm rot="16200000">
                <a:off x="-728759" y="2066766"/>
                <a:ext cx="5125722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acDAO-64nt</a:t>
                </a:r>
              </a:p>
            </p:txBody>
          </p:sp>
          <p:sp>
            <p:nvSpPr>
              <p:cNvPr id="14" name="cDAO-64nt"/>
              <p:cNvSpPr txBox="1"/>
              <p:nvPr/>
            </p:nvSpPr>
            <p:spPr>
              <a:xfrm rot="16200000">
                <a:off x="-1680471" y="2226080"/>
                <a:ext cx="4807094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cDAO-64nt</a:t>
                </a:r>
              </a:p>
            </p:txBody>
          </p:sp>
          <p:sp>
            <p:nvSpPr>
              <p:cNvPr id="15" name="Marker"/>
              <p:cNvSpPr txBox="1"/>
              <p:nvPr/>
            </p:nvSpPr>
            <p:spPr>
              <a:xfrm rot="16200000">
                <a:off x="2830372" y="3098446"/>
                <a:ext cx="2766651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Marker</a:t>
                </a:r>
              </a:p>
            </p:txBody>
          </p:sp>
          <p:sp>
            <p:nvSpPr>
              <p:cNvPr id="16" name="cDAO-c84nt"/>
              <p:cNvSpPr txBox="1"/>
              <p:nvPr/>
            </p:nvSpPr>
            <p:spPr>
              <a:xfrm rot="16200000">
                <a:off x="998927" y="2456798"/>
                <a:ext cx="4049947" cy="99218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32291" tIns="132291" rIns="132291" bIns="132291" numCol="1" anchor="t">
                <a:noAutofit/>
              </a:bodyPr>
              <a:lstStyle>
                <a:lvl1pPr algn="l">
                  <a:defRPr sz="4400"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cDAO-c84nt</a:t>
                </a:r>
              </a:p>
            </p:txBody>
          </p:sp>
        </p:grpSp>
        <p:pic>
          <p:nvPicPr>
            <p:cNvPr id="17" name="64 crossove 10nt.png" descr="64 crossove 10nt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925905" y="5069497"/>
              <a:ext cx="5080001" cy="2508252"/>
            </a:xfrm>
            <a:prstGeom prst="rect">
              <a:avLst/>
            </a:prstGeom>
            <a:ln w="25400">
              <a:miter lim="400000"/>
            </a:ln>
          </p:spPr>
        </p:pic>
        <p:pic>
          <p:nvPicPr>
            <p:cNvPr id="18" name="acDAO.png" descr="acDAO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9005419" y="9089877"/>
              <a:ext cx="5080001" cy="1221280"/>
            </a:xfrm>
            <a:prstGeom prst="rect">
              <a:avLst/>
            </a:prstGeom>
            <a:ln w="25400">
              <a:miter lim="400000"/>
            </a:ln>
          </p:spPr>
        </p:pic>
        <p:sp>
          <p:nvSpPr>
            <p:cNvPr id="19" name="cDAO-64nt"/>
            <p:cNvSpPr txBox="1"/>
            <p:nvPr/>
          </p:nvSpPr>
          <p:spPr>
            <a:xfrm>
              <a:off x="30167116" y="7149380"/>
              <a:ext cx="2915635" cy="856735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cDAO-64nt</a:t>
              </a:r>
            </a:p>
          </p:txBody>
        </p:sp>
        <p:sp>
          <p:nvSpPr>
            <p:cNvPr id="20" name="acDAO-64nt"/>
            <p:cNvSpPr txBox="1"/>
            <p:nvPr/>
          </p:nvSpPr>
          <p:spPr>
            <a:xfrm>
              <a:off x="30039747" y="10571241"/>
              <a:ext cx="3212287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acDAO-64nt</a:t>
              </a:r>
            </a:p>
          </p:txBody>
        </p:sp>
        <p:sp>
          <p:nvSpPr>
            <p:cNvPr id="21" name="cDAO-c84nt"/>
            <p:cNvSpPr txBox="1"/>
            <p:nvPr/>
          </p:nvSpPr>
          <p:spPr>
            <a:xfrm>
              <a:off x="30099482" y="15130060"/>
              <a:ext cx="3182334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cDAO-c84nt</a:t>
              </a:r>
            </a:p>
          </p:txBody>
        </p:sp>
        <p:pic>
          <p:nvPicPr>
            <p:cNvPr id="22" name="84 tri 10nt.png" descr="84 tri 10nt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9061056" y="12255774"/>
              <a:ext cx="5080001" cy="2487169"/>
            </a:xfrm>
            <a:prstGeom prst="rect">
              <a:avLst/>
            </a:prstGeom>
            <a:ln w="25400">
              <a:miter lim="400000"/>
            </a:ln>
          </p:spPr>
        </p:pic>
      </p:grpSp>
      <p:sp>
        <p:nvSpPr>
          <p:cNvPr id="25" name="矩形 24"/>
          <p:cNvSpPr/>
          <p:nvPr/>
        </p:nvSpPr>
        <p:spPr>
          <a:xfrm>
            <a:off x="1070966" y="1929513"/>
            <a:ext cx="1568450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Modified Figure 3B</a:t>
            </a:r>
            <a:r>
              <a:rPr lang="zh-CN" altLang="en-US" dirty="0" smtClean="0">
                <a:solidFill>
                  <a:srgbClr val="00B0F0"/>
                </a:solidFill>
              </a:rPr>
              <a:t> </a:t>
            </a:r>
            <a:r>
              <a:rPr lang="en-US" altLang="zh-CN" dirty="0" smtClean="0">
                <a:solidFill>
                  <a:srgbClr val="00B0F0"/>
                </a:solidFill>
              </a:rPr>
              <a:t>for Filming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004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0092" y="3634799"/>
            <a:ext cx="29664064" cy="20726751"/>
            <a:chOff x="1743593" y="1137783"/>
            <a:chExt cx="29664064" cy="2072675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5671" y="2348850"/>
              <a:ext cx="9683110" cy="7920000"/>
            </a:xfrm>
            <a:prstGeom prst="rect">
              <a:avLst/>
            </a:prstGeom>
          </p:spPr>
        </p:pic>
        <p:sp>
          <p:nvSpPr>
            <p:cNvPr id="1961" name="A"/>
            <p:cNvSpPr txBox="1"/>
            <p:nvPr/>
          </p:nvSpPr>
          <p:spPr>
            <a:xfrm>
              <a:off x="1972328" y="1296811"/>
              <a:ext cx="1011007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</a:t>
              </a:r>
            </a:p>
          </p:txBody>
        </p:sp>
        <p:sp>
          <p:nvSpPr>
            <p:cNvPr id="1962" name="B"/>
            <p:cNvSpPr txBox="1"/>
            <p:nvPr/>
          </p:nvSpPr>
          <p:spPr>
            <a:xfrm>
              <a:off x="11640459" y="1137783"/>
              <a:ext cx="1011006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B</a:t>
              </a:r>
            </a:p>
          </p:txBody>
        </p:sp>
        <p:sp>
          <p:nvSpPr>
            <p:cNvPr id="1963" name="D"/>
            <p:cNvSpPr txBox="1"/>
            <p:nvPr/>
          </p:nvSpPr>
          <p:spPr>
            <a:xfrm>
              <a:off x="1743593" y="11709045"/>
              <a:ext cx="1011007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D</a:t>
              </a:r>
            </a:p>
          </p:txBody>
        </p:sp>
        <p:sp>
          <p:nvSpPr>
            <p:cNvPr id="1964" name="E"/>
            <p:cNvSpPr txBox="1"/>
            <p:nvPr/>
          </p:nvSpPr>
          <p:spPr>
            <a:xfrm>
              <a:off x="11430217" y="11669951"/>
              <a:ext cx="954948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E</a:t>
              </a:r>
            </a:p>
          </p:txBody>
        </p:sp>
        <p:sp>
          <p:nvSpPr>
            <p:cNvPr id="1965" name="Line"/>
            <p:cNvSpPr/>
            <p:nvPr/>
          </p:nvSpPr>
          <p:spPr>
            <a:xfrm>
              <a:off x="9139006" y="19455444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66" name="Line"/>
            <p:cNvSpPr/>
            <p:nvPr/>
          </p:nvSpPr>
          <p:spPr>
            <a:xfrm>
              <a:off x="18064501" y="19455444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68" name="C"/>
            <p:cNvSpPr txBox="1"/>
            <p:nvPr/>
          </p:nvSpPr>
          <p:spPr>
            <a:xfrm>
              <a:off x="21264170" y="1152272"/>
              <a:ext cx="1011007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</a:t>
              </a:r>
            </a:p>
          </p:txBody>
        </p:sp>
        <p:sp>
          <p:nvSpPr>
            <p:cNvPr id="1969" name="F"/>
            <p:cNvSpPr txBox="1"/>
            <p:nvPr/>
          </p:nvSpPr>
          <p:spPr>
            <a:xfrm>
              <a:off x="21563925" y="11653445"/>
              <a:ext cx="897898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F</a:t>
              </a:r>
            </a:p>
          </p:txBody>
        </p:sp>
        <p:sp>
          <p:nvSpPr>
            <p:cNvPr id="1970" name="Line"/>
            <p:cNvSpPr/>
            <p:nvPr/>
          </p:nvSpPr>
          <p:spPr>
            <a:xfrm>
              <a:off x="26989997" y="19391944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71" name="Line"/>
            <p:cNvSpPr/>
            <p:nvPr/>
          </p:nvSpPr>
          <p:spPr>
            <a:xfrm>
              <a:off x="26989997" y="9750224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72" name="Line"/>
            <p:cNvSpPr/>
            <p:nvPr/>
          </p:nvSpPr>
          <p:spPr>
            <a:xfrm>
              <a:off x="9139006" y="9686724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61"/>
            <a:stretch/>
          </p:blipFill>
          <p:spPr>
            <a:xfrm>
              <a:off x="21992801" y="2266550"/>
              <a:ext cx="9335344" cy="7901085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3"/>
            <a:stretch/>
          </p:blipFill>
          <p:spPr>
            <a:xfrm>
              <a:off x="12182018" y="12780000"/>
              <a:ext cx="9485289" cy="7920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11"/>
            <a:stretch/>
          </p:blipFill>
          <p:spPr>
            <a:xfrm>
              <a:off x="22093539" y="12780000"/>
              <a:ext cx="9314118" cy="7920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50"/>
            <a:stretch/>
          </p:blipFill>
          <p:spPr>
            <a:xfrm>
              <a:off x="2606910" y="2439447"/>
              <a:ext cx="9320048" cy="792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0179C02-6C15-4EC8-BC02-86B47F96F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4"/>
            <a:stretch/>
          </p:blipFill>
          <p:spPr>
            <a:xfrm>
              <a:off x="2491140" y="12780000"/>
              <a:ext cx="9356304" cy="7920000"/>
            </a:xfrm>
            <a:prstGeom prst="rect">
              <a:avLst/>
            </a:prstGeom>
          </p:spPr>
        </p:pic>
        <p:sp>
          <p:nvSpPr>
            <p:cNvPr id="1974" name="c64 nanowire"/>
            <p:cNvSpPr txBox="1"/>
            <p:nvPr/>
          </p:nvSpPr>
          <p:spPr>
            <a:xfrm>
              <a:off x="4246347" y="10433836"/>
              <a:ext cx="3922013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c64</a:t>
              </a:r>
              <a:r>
                <a:rPr lang="en-US" dirty="0"/>
                <a:t>nt</a:t>
              </a:r>
              <a:r>
                <a:rPr dirty="0"/>
                <a:t> nanowire</a:t>
              </a:r>
            </a:p>
          </p:txBody>
        </p:sp>
        <p:sp>
          <p:nvSpPr>
            <p:cNvPr id="1975" name="acDAO-c64nt-E nanorings"/>
            <p:cNvSpPr txBox="1"/>
            <p:nvPr/>
          </p:nvSpPr>
          <p:spPr>
            <a:xfrm>
              <a:off x="14025378" y="10448500"/>
              <a:ext cx="4039032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acDAO-c64nt-E</a:t>
              </a:r>
            </a:p>
          </p:txBody>
        </p:sp>
        <p:sp>
          <p:nvSpPr>
            <p:cNvPr id="1976" name="cDAO-c64nt-E"/>
            <p:cNvSpPr txBox="1"/>
            <p:nvPr/>
          </p:nvSpPr>
          <p:spPr>
            <a:xfrm>
              <a:off x="24075038" y="10418536"/>
              <a:ext cx="3715735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cDAO-c64nt-E</a:t>
              </a:r>
            </a:p>
          </p:txBody>
        </p:sp>
        <p:sp>
          <p:nvSpPr>
            <p:cNvPr id="1977" name="cDAO-c64nt-O"/>
            <p:cNvSpPr txBox="1"/>
            <p:nvPr/>
          </p:nvSpPr>
          <p:spPr>
            <a:xfrm>
              <a:off x="4393503" y="21007800"/>
              <a:ext cx="3774857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cDAO-c64nt-O</a:t>
              </a:r>
            </a:p>
          </p:txBody>
        </p:sp>
        <p:sp>
          <p:nvSpPr>
            <p:cNvPr id="1978" name="cDAO-c84nt-E"/>
            <p:cNvSpPr txBox="1"/>
            <p:nvPr/>
          </p:nvSpPr>
          <p:spPr>
            <a:xfrm>
              <a:off x="14025378" y="21007800"/>
              <a:ext cx="3715735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cDAO-c84nt-E</a:t>
              </a:r>
            </a:p>
          </p:txBody>
        </p:sp>
        <p:sp>
          <p:nvSpPr>
            <p:cNvPr id="1979" name="cDAO-c84nt-O"/>
            <p:cNvSpPr txBox="1"/>
            <p:nvPr/>
          </p:nvSpPr>
          <p:spPr>
            <a:xfrm>
              <a:off x="24382171" y="21007800"/>
              <a:ext cx="3774857" cy="856734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cDAO-c84nt-O</a:t>
              </a: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1374931" y="694390"/>
            <a:ext cx="7079928" cy="12212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2291" tIns="132291" rIns="132291" bIns="132291" numCol="1" spcCol="38100" rtlCol="0" anchor="ctr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Original Figure </a:t>
            </a: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4</a:t>
            </a:r>
            <a:endParaRPr kumimoji="0" lang="zh-CN" altLang="en-US" sz="6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1729455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533" y="5008788"/>
            <a:ext cx="28915834" cy="1981371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70966" y="1406293"/>
            <a:ext cx="1568450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Modified Figure 4</a:t>
            </a:r>
            <a:r>
              <a:rPr lang="zh-CN" altLang="en-US" dirty="0" smtClean="0">
                <a:solidFill>
                  <a:srgbClr val="00B0F0"/>
                </a:solidFill>
              </a:rPr>
              <a:t> </a:t>
            </a:r>
            <a:r>
              <a:rPr lang="en-US" altLang="zh-CN" dirty="0" smtClean="0">
                <a:solidFill>
                  <a:srgbClr val="00B0F0"/>
                </a:solidFill>
              </a:rPr>
              <a:t>for Filming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625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77504" y="0"/>
            <a:ext cx="20350309" cy="10456576"/>
            <a:chOff x="1941670" y="1741573"/>
            <a:chExt cx="20350309" cy="10456576"/>
          </a:xfrm>
        </p:grpSpPr>
        <p:sp>
          <p:nvSpPr>
            <p:cNvPr id="1983" name="Line"/>
            <p:cNvSpPr/>
            <p:nvPr/>
          </p:nvSpPr>
          <p:spPr>
            <a:xfrm>
              <a:off x="8260308" y="10267051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84" name="Line"/>
            <p:cNvSpPr/>
            <p:nvPr/>
          </p:nvSpPr>
          <p:spPr>
            <a:xfrm>
              <a:off x="17185803" y="10267051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986" name="A"/>
            <p:cNvSpPr txBox="1"/>
            <p:nvPr/>
          </p:nvSpPr>
          <p:spPr>
            <a:xfrm>
              <a:off x="1941670" y="1741573"/>
              <a:ext cx="1011007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A</a:t>
              </a:r>
            </a:p>
          </p:txBody>
        </p:sp>
        <p:sp>
          <p:nvSpPr>
            <p:cNvPr id="1987" name="B"/>
            <p:cNvSpPr txBox="1"/>
            <p:nvPr/>
          </p:nvSpPr>
          <p:spPr>
            <a:xfrm>
              <a:off x="12177511" y="1741573"/>
              <a:ext cx="1011006" cy="1399746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8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B</a:t>
              </a:r>
            </a:p>
          </p:txBody>
        </p:sp>
        <p:sp>
          <p:nvSpPr>
            <p:cNvPr id="1988" name="5×6 finite cDAO-c64nt-O"/>
            <p:cNvSpPr txBox="1"/>
            <p:nvPr/>
          </p:nvSpPr>
          <p:spPr>
            <a:xfrm>
              <a:off x="3919314" y="11278452"/>
              <a:ext cx="4861372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5×6 cDAO-c64nt-O</a:t>
              </a:r>
            </a:p>
          </p:txBody>
        </p:sp>
        <p:sp>
          <p:nvSpPr>
            <p:cNvPr id="1989" name="5×6 finite cDAO-c74&amp;c84nt-O"/>
            <p:cNvSpPr txBox="1"/>
            <p:nvPr/>
          </p:nvSpPr>
          <p:spPr>
            <a:xfrm>
              <a:off x="13754158" y="11284652"/>
              <a:ext cx="6089272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5×6 cDAO-c74&amp;c84nt-O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33321" y="3141319"/>
              <a:ext cx="9358658" cy="765708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003" y="3141319"/>
              <a:ext cx="9358658" cy="7657084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3098878" y="15708457"/>
            <a:ext cx="19468976" cy="9056830"/>
            <a:chOff x="12334061" y="15110580"/>
            <a:chExt cx="19468976" cy="9056830"/>
          </a:xfrm>
        </p:grpSpPr>
        <p:sp>
          <p:nvSpPr>
            <p:cNvPr id="13" name="Line"/>
            <p:cNvSpPr/>
            <p:nvPr/>
          </p:nvSpPr>
          <p:spPr>
            <a:xfrm>
              <a:off x="17771366" y="22236312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4" name="Line"/>
            <p:cNvSpPr/>
            <p:nvPr/>
          </p:nvSpPr>
          <p:spPr>
            <a:xfrm>
              <a:off x="26696861" y="22236312"/>
              <a:ext cx="1524001" cy="1"/>
            </a:xfrm>
            <a:prstGeom prst="line">
              <a:avLst/>
            </a:prstGeom>
            <a:ln w="127000">
              <a:solidFill>
                <a:srgbClr val="FFFFFF"/>
              </a:solidFill>
              <a:miter lim="400000"/>
            </a:ln>
          </p:spPr>
          <p:txBody>
            <a:bodyPr lIns="132291" tIns="132291" rIns="132291" bIns="132291" anchor="ctr"/>
            <a:lstStyle/>
            <a:p>
              <a:pPr>
                <a:defRPr b="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15" name="5×6 finite cDAO-c64nt-O"/>
            <p:cNvSpPr txBox="1"/>
            <p:nvPr/>
          </p:nvSpPr>
          <p:spPr>
            <a:xfrm>
              <a:off x="13430372" y="23247713"/>
              <a:ext cx="4861372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5×6 cDAO-c64nt-O</a:t>
              </a:r>
            </a:p>
          </p:txBody>
        </p:sp>
        <p:sp>
          <p:nvSpPr>
            <p:cNvPr id="16" name="5×6 finite cDAO-c74&amp;c84nt-O"/>
            <p:cNvSpPr txBox="1"/>
            <p:nvPr/>
          </p:nvSpPr>
          <p:spPr>
            <a:xfrm>
              <a:off x="23265216" y="23253913"/>
              <a:ext cx="6089272" cy="913497"/>
            </a:xfrm>
            <a:prstGeom prst="rect">
              <a:avLst/>
            </a:prstGeom>
            <a:ln w="254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32291" tIns="132291" rIns="132291" bIns="132291" anchor="ctr">
              <a:spAutoFit/>
            </a:bodyPr>
            <a:lstStyle>
              <a:lvl1pPr>
                <a:defRPr sz="42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5×6 cDAO-c74&amp;c84nt-O</a:t>
              </a: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4379" y="15110580"/>
              <a:ext cx="9358658" cy="765708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34061" y="15110580"/>
              <a:ext cx="9358658" cy="7657084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960874" y="121921"/>
            <a:ext cx="7079929" cy="122127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32291" tIns="132291" rIns="132291" bIns="132291" numCol="1" spcCol="38100" rtlCol="0" anchor="ctr">
            <a:spAutoFit/>
          </a:bodyPr>
          <a:lstStyle/>
          <a:p>
            <a:pPr marL="0" marR="0" indent="0" algn="ctr" defTabSz="1521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Original Figure </a:t>
            </a:r>
            <a:r>
              <a:rPr kumimoji="0" lang="en-US" altLang="zh-CN" sz="6200" b="1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kumimoji="0" lang="zh-CN" altLang="en-US" sz="6200" b="1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12972651"/>
            <a:ext cx="139249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00B0F0"/>
                </a:solidFill>
              </a:rPr>
              <a:t>Modified Figure 5</a:t>
            </a:r>
            <a:r>
              <a:rPr lang="zh-CN" altLang="en-US" dirty="0" smtClean="0">
                <a:solidFill>
                  <a:srgbClr val="00B0F0"/>
                </a:solidFill>
              </a:rPr>
              <a:t> </a:t>
            </a:r>
            <a:r>
              <a:rPr lang="en-US" altLang="zh-CN" dirty="0" smtClean="0">
                <a:solidFill>
                  <a:srgbClr val="00B0F0"/>
                </a:solidFill>
              </a:rPr>
              <a:t>for Filming</a:t>
            </a:r>
            <a:endParaRPr lang="zh-CN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0108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32291" tIns="132291" rIns="132291" bIns="132291" numCol="1" spcCol="38100" rtlCol="0" anchor="ctr">
        <a:spAutoFit/>
      </a:bodyPr>
      <a:lstStyle>
        <a:defPPr marL="0" marR="0" indent="0" algn="ctr" defTabSz="15213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32291" tIns="132291" rIns="132291" bIns="132291" numCol="1" spcCol="38100" rtlCol="0" anchor="ctr">
        <a:spAutoFit/>
      </a:bodyPr>
      <a:lstStyle>
        <a:defPPr marL="0" marR="0" indent="0" algn="ctr" defTabSz="15213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32291" tIns="132291" rIns="132291" bIns="132291" numCol="1" spcCol="38100" rtlCol="0" anchor="ctr">
        <a:spAutoFit/>
      </a:bodyPr>
      <a:lstStyle>
        <a:defPPr marL="0" marR="0" indent="0" algn="ctr" defTabSz="15213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32291" tIns="132291" rIns="132291" bIns="132291" numCol="1" spcCol="38100" rtlCol="0" anchor="ctr">
        <a:spAutoFit/>
      </a:bodyPr>
      <a:lstStyle>
        <a:defPPr marL="0" marR="0" indent="0" algn="ctr" defTabSz="1521354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167</Words>
  <Application>Microsoft Office PowerPoint</Application>
  <PresentationFormat>自定义</PresentationFormat>
  <Paragraphs>117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Avenir Book</vt:lpstr>
      <vt:lpstr>Helvetica Light</vt:lpstr>
      <vt:lpstr>Helvetica Neue</vt:lpstr>
      <vt:lpstr>Helvetica Neue Light</vt:lpstr>
      <vt:lpstr>Helvetica Neue Medium</vt:lpstr>
      <vt:lpstr>Helvetica Neue Thin</vt:lpstr>
      <vt:lpstr>Arial</vt:lpstr>
      <vt:lpstr>White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Shou-Jun Xiao</dc:creator>
  <cp:lastModifiedBy>Shou-Jun Xiao</cp:lastModifiedBy>
  <cp:revision>22</cp:revision>
  <dcterms:modified xsi:type="dcterms:W3CDTF">2018-09-25T13:02:51Z</dcterms:modified>
</cp:coreProperties>
</file>