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437" y="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0EDC1-C67D-8040-BE1D-CD90FABDD2B9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34489-B014-4743-AF12-BE2B85137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370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0EDC1-C67D-8040-BE1D-CD90FABDD2B9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34489-B014-4743-AF12-BE2B85137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557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49" y="320675"/>
            <a:ext cx="1543051" cy="682625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2" y="320675"/>
            <a:ext cx="4476751" cy="682625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0EDC1-C67D-8040-BE1D-CD90FABDD2B9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34489-B014-4743-AF12-BE2B85137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552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0EDC1-C67D-8040-BE1D-CD90FABDD2B9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34489-B014-4743-AF12-BE2B85137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799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0EDC1-C67D-8040-BE1D-CD90FABDD2B9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34489-B014-4743-AF12-BE2B85137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54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2" y="1866902"/>
            <a:ext cx="3009900" cy="5280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2" y="1866902"/>
            <a:ext cx="3009900" cy="5280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0EDC1-C67D-8040-BE1D-CD90FABDD2B9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34489-B014-4743-AF12-BE2B85137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433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0EDC1-C67D-8040-BE1D-CD90FABDD2B9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34489-B014-4743-AF12-BE2B85137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254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0EDC1-C67D-8040-BE1D-CD90FABDD2B9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34489-B014-4743-AF12-BE2B85137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842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0EDC1-C67D-8040-BE1D-CD90FABDD2B9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34489-B014-4743-AF12-BE2B85137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684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0EDC1-C67D-8040-BE1D-CD90FABDD2B9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34489-B014-4743-AF12-BE2B85137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078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0EDC1-C67D-8040-BE1D-CD90FABDD2B9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34489-B014-4743-AF12-BE2B85137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998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0EDC1-C67D-8040-BE1D-CD90FABDD2B9}" type="datetimeFigureOut">
              <a:rPr lang="en-US" smtClean="0"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34489-B014-4743-AF12-BE2B851372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51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109248" y="805063"/>
            <a:ext cx="3654314" cy="504772"/>
            <a:chOff x="818966" y="854645"/>
            <a:chExt cx="3654314" cy="504772"/>
          </a:xfrm>
        </p:grpSpPr>
        <p:sp>
          <p:nvSpPr>
            <p:cNvPr id="6" name="TextBox 5"/>
            <p:cNvSpPr txBox="1"/>
            <p:nvPr/>
          </p:nvSpPr>
          <p:spPr>
            <a:xfrm>
              <a:off x="1412981" y="854645"/>
              <a:ext cx="58221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err="1" smtClean="0"/>
                <a:t>tRNA</a:t>
              </a:r>
              <a:endParaRPr lang="en-US" sz="1400" b="1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234388" y="854645"/>
              <a:ext cx="15953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/>
                <a:t>n</a:t>
              </a:r>
              <a:r>
                <a:rPr lang="en-US" sz="1400" b="1" dirty="0" smtClean="0"/>
                <a:t>ascent viral </a:t>
              </a:r>
              <a:r>
                <a:rPr lang="en-US" sz="1400" b="1" dirty="0" err="1" smtClean="0"/>
                <a:t>cDNA</a:t>
              </a:r>
              <a:endParaRPr lang="en-US" sz="1400" b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18966" y="1051640"/>
              <a:ext cx="32194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/>
                <a:t>5’</a:t>
              </a:r>
              <a:endParaRPr lang="en-US" sz="1400" b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151332" y="1051640"/>
              <a:ext cx="32194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/>
                <a:t>3</a:t>
              </a:r>
              <a:r>
                <a:rPr lang="en-US" sz="1400" b="1" dirty="0" smtClean="0"/>
                <a:t>’</a:t>
              </a:r>
              <a:endParaRPr lang="en-US" sz="1400" b="1" dirty="0"/>
            </a:p>
          </p:txBody>
        </p:sp>
        <p:sp>
          <p:nvSpPr>
            <p:cNvPr id="106" name="Freeform 105"/>
            <p:cNvSpPr/>
            <p:nvPr/>
          </p:nvSpPr>
          <p:spPr>
            <a:xfrm flipH="1">
              <a:off x="1142244" y="1069361"/>
              <a:ext cx="335302" cy="234680"/>
            </a:xfrm>
            <a:custGeom>
              <a:avLst/>
              <a:gdLst>
                <a:gd name="connsiteX0" fmla="*/ 0 w 267387"/>
                <a:gd name="connsiteY0" fmla="*/ 157908 h 232805"/>
                <a:gd name="connsiteX1" fmla="*/ 88900 w 267387"/>
                <a:gd name="connsiteY1" fmla="*/ 145208 h 232805"/>
                <a:gd name="connsiteX2" fmla="*/ 76200 w 267387"/>
                <a:gd name="connsiteY2" fmla="*/ 43608 h 232805"/>
                <a:gd name="connsiteX3" fmla="*/ 88900 w 267387"/>
                <a:gd name="connsiteY3" fmla="*/ 5508 h 232805"/>
                <a:gd name="connsiteX4" fmla="*/ 165100 w 267387"/>
                <a:gd name="connsiteY4" fmla="*/ 18208 h 232805"/>
                <a:gd name="connsiteX5" fmla="*/ 152400 w 267387"/>
                <a:gd name="connsiteY5" fmla="*/ 69008 h 232805"/>
                <a:gd name="connsiteX6" fmla="*/ 254000 w 267387"/>
                <a:gd name="connsiteY6" fmla="*/ 81708 h 232805"/>
                <a:gd name="connsiteX7" fmla="*/ 241300 w 267387"/>
                <a:gd name="connsiteY7" fmla="*/ 132508 h 232805"/>
                <a:gd name="connsiteX8" fmla="*/ 241300 w 267387"/>
                <a:gd name="connsiteY8" fmla="*/ 170608 h 232805"/>
                <a:gd name="connsiteX9" fmla="*/ 177800 w 267387"/>
                <a:gd name="connsiteY9" fmla="*/ 208708 h 2328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67387" h="232805">
                  <a:moveTo>
                    <a:pt x="0" y="157908"/>
                  </a:moveTo>
                  <a:cubicBezTo>
                    <a:pt x="29633" y="153675"/>
                    <a:pt x="72296" y="170115"/>
                    <a:pt x="88900" y="145208"/>
                  </a:cubicBezTo>
                  <a:cubicBezTo>
                    <a:pt x="107832" y="116810"/>
                    <a:pt x="76200" y="77738"/>
                    <a:pt x="76200" y="43608"/>
                  </a:cubicBezTo>
                  <a:cubicBezTo>
                    <a:pt x="76200" y="30221"/>
                    <a:pt x="84667" y="18208"/>
                    <a:pt x="88900" y="5508"/>
                  </a:cubicBezTo>
                  <a:cubicBezTo>
                    <a:pt x="114300" y="9741"/>
                    <a:pt x="146892" y="0"/>
                    <a:pt x="165100" y="18208"/>
                  </a:cubicBezTo>
                  <a:cubicBezTo>
                    <a:pt x="177442" y="30550"/>
                    <a:pt x="138197" y="58863"/>
                    <a:pt x="152400" y="69008"/>
                  </a:cubicBezTo>
                  <a:cubicBezTo>
                    <a:pt x="180173" y="88846"/>
                    <a:pt x="220133" y="77475"/>
                    <a:pt x="254000" y="81708"/>
                  </a:cubicBezTo>
                  <a:cubicBezTo>
                    <a:pt x="249767" y="98641"/>
                    <a:pt x="250982" y="117985"/>
                    <a:pt x="241300" y="132508"/>
                  </a:cubicBezTo>
                  <a:cubicBezTo>
                    <a:pt x="214443" y="172794"/>
                    <a:pt x="169090" y="146538"/>
                    <a:pt x="241300" y="170608"/>
                  </a:cubicBezTo>
                  <a:cubicBezTo>
                    <a:pt x="262032" y="232805"/>
                    <a:pt x="267387" y="208708"/>
                    <a:pt x="177800" y="208708"/>
                  </a:cubicBezTo>
                </a:path>
              </a:pathLst>
            </a:cu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1449324" y="1162118"/>
              <a:ext cx="472519" cy="163855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1924983" y="1162118"/>
              <a:ext cx="2152800" cy="163855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0" name="Straight Arrow Connector 9"/>
          <p:cNvCxnSpPr/>
          <p:nvPr/>
        </p:nvCxnSpPr>
        <p:spPr>
          <a:xfrm>
            <a:off x="3291664" y="2991475"/>
            <a:ext cx="1" cy="7337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3445152" y="1822283"/>
            <a:ext cx="2885726" cy="1034269"/>
            <a:chOff x="4384983" y="1534773"/>
            <a:chExt cx="2885726" cy="1034269"/>
          </a:xfrm>
        </p:grpSpPr>
        <p:sp>
          <p:nvSpPr>
            <p:cNvPr id="25" name="Block Arc 24"/>
            <p:cNvSpPr/>
            <p:nvPr/>
          </p:nvSpPr>
          <p:spPr>
            <a:xfrm rot="2394015">
              <a:off x="6551290" y="1534773"/>
              <a:ext cx="719419" cy="742182"/>
            </a:xfrm>
            <a:prstGeom prst="blockArc">
              <a:avLst>
                <a:gd name="adj1" fmla="val 9829348"/>
                <a:gd name="adj2" fmla="val 7804653"/>
                <a:gd name="adj3" fmla="val 23605"/>
              </a:avLst>
            </a:prstGeom>
            <a:solidFill>
              <a:schemeClr val="tx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778800" y="1951628"/>
              <a:ext cx="914400" cy="16385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988357" y="1572868"/>
              <a:ext cx="32194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/>
                <a:t>5’</a:t>
              </a:r>
              <a:endParaRPr lang="en-US" sz="1400" b="1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4384983" y="1880645"/>
              <a:ext cx="73852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3’ SpC3</a:t>
              </a:r>
              <a:endParaRPr lang="en-US" sz="1400" b="1" dirty="0"/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6250140" y="1702223"/>
              <a:ext cx="477538" cy="15248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741867" y="1951628"/>
              <a:ext cx="531578" cy="163852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5139051" y="1951628"/>
              <a:ext cx="650007" cy="163855"/>
              <a:chOff x="5139051" y="2019360"/>
              <a:chExt cx="650007" cy="163855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5139051" y="2019360"/>
                <a:ext cx="324000" cy="163855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5465058" y="2019360"/>
                <a:ext cx="324000" cy="163855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3" name="TextBox 102"/>
            <p:cNvSpPr txBox="1"/>
            <p:nvPr/>
          </p:nvSpPr>
          <p:spPr>
            <a:xfrm>
              <a:off x="5587761" y="2045822"/>
              <a:ext cx="91913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NNNNNN</a:t>
              </a:r>
            </a:p>
            <a:p>
              <a:pPr algn="ctr"/>
              <a:r>
                <a:rPr lang="en-US" sz="1400" b="1" dirty="0" smtClean="0"/>
                <a:t>Barcode</a:t>
              </a:r>
              <a:endParaRPr lang="en-US" sz="1400" b="1" dirty="0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4865381" y="940503"/>
            <a:ext cx="771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cDNA 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485162" y="2072176"/>
            <a:ext cx="941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adaptor</a:t>
            </a:r>
            <a:endParaRPr lang="en-US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3424458" y="3148498"/>
            <a:ext cx="13394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+ T4 DNA ligase</a:t>
            </a:r>
            <a:endParaRPr lang="en-US" sz="14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1748725" y="4021779"/>
            <a:ext cx="5822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 smtClean="0"/>
              <a:t>tRNA</a:t>
            </a:r>
            <a:endParaRPr lang="en-US" sz="1400" b="1" dirty="0"/>
          </a:p>
        </p:txBody>
      </p:sp>
      <p:sp>
        <p:nvSpPr>
          <p:cNvPr id="99" name="TextBox 98"/>
          <p:cNvSpPr txBox="1"/>
          <p:nvPr/>
        </p:nvSpPr>
        <p:spPr>
          <a:xfrm>
            <a:off x="2570132" y="4021779"/>
            <a:ext cx="15953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n</a:t>
            </a:r>
            <a:r>
              <a:rPr lang="en-US" sz="1400" b="1" dirty="0" smtClean="0"/>
              <a:t>ascent viral </a:t>
            </a:r>
            <a:r>
              <a:rPr lang="en-US" sz="1400" b="1" dirty="0" err="1" smtClean="0"/>
              <a:t>cDNA</a:t>
            </a:r>
            <a:endParaRPr lang="en-US" sz="1400" b="1" dirty="0"/>
          </a:p>
        </p:txBody>
      </p:sp>
      <p:sp>
        <p:nvSpPr>
          <p:cNvPr id="104" name="TextBox 103"/>
          <p:cNvSpPr txBox="1"/>
          <p:nvPr/>
        </p:nvSpPr>
        <p:spPr>
          <a:xfrm>
            <a:off x="1154710" y="4218774"/>
            <a:ext cx="3219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5’</a:t>
            </a:r>
            <a:endParaRPr lang="en-US" sz="1400" b="1" dirty="0"/>
          </a:p>
        </p:txBody>
      </p:sp>
      <p:sp>
        <p:nvSpPr>
          <p:cNvPr id="109" name="Freeform 108"/>
          <p:cNvSpPr/>
          <p:nvPr/>
        </p:nvSpPr>
        <p:spPr>
          <a:xfrm flipH="1">
            <a:off x="1477988" y="4236495"/>
            <a:ext cx="335302" cy="234680"/>
          </a:xfrm>
          <a:custGeom>
            <a:avLst/>
            <a:gdLst>
              <a:gd name="connsiteX0" fmla="*/ 0 w 267387"/>
              <a:gd name="connsiteY0" fmla="*/ 157908 h 232805"/>
              <a:gd name="connsiteX1" fmla="*/ 88900 w 267387"/>
              <a:gd name="connsiteY1" fmla="*/ 145208 h 232805"/>
              <a:gd name="connsiteX2" fmla="*/ 76200 w 267387"/>
              <a:gd name="connsiteY2" fmla="*/ 43608 h 232805"/>
              <a:gd name="connsiteX3" fmla="*/ 88900 w 267387"/>
              <a:gd name="connsiteY3" fmla="*/ 5508 h 232805"/>
              <a:gd name="connsiteX4" fmla="*/ 165100 w 267387"/>
              <a:gd name="connsiteY4" fmla="*/ 18208 h 232805"/>
              <a:gd name="connsiteX5" fmla="*/ 152400 w 267387"/>
              <a:gd name="connsiteY5" fmla="*/ 69008 h 232805"/>
              <a:gd name="connsiteX6" fmla="*/ 254000 w 267387"/>
              <a:gd name="connsiteY6" fmla="*/ 81708 h 232805"/>
              <a:gd name="connsiteX7" fmla="*/ 241300 w 267387"/>
              <a:gd name="connsiteY7" fmla="*/ 132508 h 232805"/>
              <a:gd name="connsiteX8" fmla="*/ 241300 w 267387"/>
              <a:gd name="connsiteY8" fmla="*/ 170608 h 232805"/>
              <a:gd name="connsiteX9" fmla="*/ 177800 w 267387"/>
              <a:gd name="connsiteY9" fmla="*/ 208708 h 232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7387" h="232805">
                <a:moveTo>
                  <a:pt x="0" y="157908"/>
                </a:moveTo>
                <a:cubicBezTo>
                  <a:pt x="29633" y="153675"/>
                  <a:pt x="72296" y="170115"/>
                  <a:pt x="88900" y="145208"/>
                </a:cubicBezTo>
                <a:cubicBezTo>
                  <a:pt x="107832" y="116810"/>
                  <a:pt x="76200" y="77738"/>
                  <a:pt x="76200" y="43608"/>
                </a:cubicBezTo>
                <a:cubicBezTo>
                  <a:pt x="76200" y="30221"/>
                  <a:pt x="84667" y="18208"/>
                  <a:pt x="88900" y="5508"/>
                </a:cubicBezTo>
                <a:cubicBezTo>
                  <a:pt x="114300" y="9741"/>
                  <a:pt x="146892" y="0"/>
                  <a:pt x="165100" y="18208"/>
                </a:cubicBezTo>
                <a:cubicBezTo>
                  <a:pt x="177442" y="30550"/>
                  <a:pt x="138197" y="58863"/>
                  <a:pt x="152400" y="69008"/>
                </a:cubicBezTo>
                <a:cubicBezTo>
                  <a:pt x="180173" y="88846"/>
                  <a:pt x="220133" y="77475"/>
                  <a:pt x="254000" y="81708"/>
                </a:cubicBezTo>
                <a:cubicBezTo>
                  <a:pt x="249767" y="98641"/>
                  <a:pt x="250982" y="117985"/>
                  <a:pt x="241300" y="132508"/>
                </a:cubicBezTo>
                <a:cubicBezTo>
                  <a:pt x="214443" y="172794"/>
                  <a:pt x="169090" y="146538"/>
                  <a:pt x="241300" y="170608"/>
                </a:cubicBezTo>
                <a:cubicBezTo>
                  <a:pt x="262032" y="232805"/>
                  <a:pt x="267387" y="208708"/>
                  <a:pt x="177800" y="208708"/>
                </a:cubicBezTo>
              </a:path>
            </a:pathLst>
          </a:cu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1785068" y="4329252"/>
            <a:ext cx="472519" cy="16385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2260727" y="4329252"/>
            <a:ext cx="2152800" cy="163855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Block Arc 111"/>
          <p:cNvSpPr/>
          <p:nvPr/>
        </p:nvSpPr>
        <p:spPr>
          <a:xfrm rot="2394015">
            <a:off x="4719719" y="4160115"/>
            <a:ext cx="719419" cy="742182"/>
          </a:xfrm>
          <a:prstGeom prst="blockArc">
            <a:avLst>
              <a:gd name="adj1" fmla="val 9829348"/>
              <a:gd name="adj2" fmla="val 7804653"/>
              <a:gd name="adj3" fmla="val 23605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3947229" y="4576970"/>
            <a:ext cx="914400" cy="16385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/>
          <p:cNvSpPr/>
          <p:nvPr/>
        </p:nvSpPr>
        <p:spPr>
          <a:xfrm>
            <a:off x="4418569" y="4327565"/>
            <a:ext cx="477538" cy="16554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/>
          <p:cNvSpPr/>
          <p:nvPr/>
        </p:nvSpPr>
        <p:spPr>
          <a:xfrm>
            <a:off x="3910296" y="4576970"/>
            <a:ext cx="531578" cy="16385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/>
          <p:cNvSpPr/>
          <p:nvPr/>
        </p:nvSpPr>
        <p:spPr>
          <a:xfrm rot="14880000">
            <a:off x="3912552" y="4490704"/>
            <a:ext cx="69351" cy="1710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TextBox 121"/>
          <p:cNvSpPr txBox="1"/>
          <p:nvPr/>
        </p:nvSpPr>
        <p:spPr>
          <a:xfrm>
            <a:off x="3743490" y="4656348"/>
            <a:ext cx="919134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     NNN</a:t>
            </a:r>
          </a:p>
          <a:p>
            <a:pPr algn="ctr">
              <a:lnSpc>
                <a:spcPct val="120000"/>
              </a:lnSpc>
            </a:pPr>
            <a:r>
              <a:rPr lang="en-US" sz="1400" b="1" dirty="0" smtClean="0"/>
              <a:t>   Barcode</a:t>
            </a:r>
            <a:endParaRPr lang="en-US" sz="1400" b="1" dirty="0"/>
          </a:p>
        </p:txBody>
      </p:sp>
      <p:sp>
        <p:nvSpPr>
          <p:cNvPr id="126" name="Rectangle 125"/>
          <p:cNvSpPr/>
          <p:nvPr/>
        </p:nvSpPr>
        <p:spPr>
          <a:xfrm rot="20345594">
            <a:off x="3647527" y="4642631"/>
            <a:ext cx="531578" cy="163852"/>
          </a:xfrm>
          <a:prstGeom prst="rect">
            <a:avLst/>
          </a:prstGeom>
          <a:solidFill>
            <a:srgbClr val="FFFF00"/>
          </a:solidFill>
          <a:ln w="19050">
            <a:solidFill>
              <a:srgbClr val="FFFF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TextBox 126"/>
          <p:cNvSpPr txBox="1"/>
          <p:nvPr/>
        </p:nvSpPr>
        <p:spPr>
          <a:xfrm rot="20340000">
            <a:off x="3413832" y="4747296"/>
            <a:ext cx="9191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   NNN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3635790" y="4576970"/>
            <a:ext cx="404122" cy="166014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 flipV="1">
            <a:off x="3699297" y="4737836"/>
            <a:ext cx="404122" cy="166014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 rot="21240000" flipH="1" flipV="1">
            <a:off x="3648470" y="4743189"/>
            <a:ext cx="36000" cy="169200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0" name="Rectangle 129"/>
          <p:cNvSpPr/>
          <p:nvPr/>
        </p:nvSpPr>
        <p:spPr>
          <a:xfrm rot="16200000">
            <a:off x="4064952" y="4452619"/>
            <a:ext cx="69351" cy="1710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1" name="Straight Connector 130"/>
          <p:cNvCxnSpPr>
            <a:endCxn id="114" idx="0"/>
          </p:cNvCxnSpPr>
          <p:nvPr/>
        </p:nvCxnSpPr>
        <p:spPr>
          <a:xfrm flipV="1">
            <a:off x="4043390" y="4576970"/>
            <a:ext cx="361039" cy="2006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3" name="Group 122"/>
          <p:cNvGrpSpPr/>
          <p:nvPr/>
        </p:nvGrpSpPr>
        <p:grpSpPr>
          <a:xfrm rot="20340000">
            <a:off x="3128149" y="4821922"/>
            <a:ext cx="650007" cy="163855"/>
            <a:chOff x="5139051" y="2019360"/>
            <a:chExt cx="650007" cy="163855"/>
          </a:xfrm>
        </p:grpSpPr>
        <p:sp>
          <p:nvSpPr>
            <p:cNvPr id="124" name="Rectangle 123"/>
            <p:cNvSpPr/>
            <p:nvPr/>
          </p:nvSpPr>
          <p:spPr>
            <a:xfrm>
              <a:off x="5139051" y="2019360"/>
              <a:ext cx="324000" cy="163855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5465058" y="2019360"/>
              <a:ext cx="324000" cy="163855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32" name="Straight Connector 131"/>
          <p:cNvCxnSpPr/>
          <p:nvPr/>
        </p:nvCxnSpPr>
        <p:spPr>
          <a:xfrm flipV="1">
            <a:off x="4102664" y="4736449"/>
            <a:ext cx="339210" cy="3392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 rot="20521436">
            <a:off x="2472874" y="5002385"/>
            <a:ext cx="7385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3’ SpC3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16059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67579</TotalTime>
  <Words>36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Northwestern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Darja</dc:creator>
  <cp:lastModifiedBy>Editor</cp:lastModifiedBy>
  <cp:revision>25</cp:revision>
  <dcterms:created xsi:type="dcterms:W3CDTF">2016-10-21T15:21:55Z</dcterms:created>
  <dcterms:modified xsi:type="dcterms:W3CDTF">2018-09-17T22:06:02Z</dcterms:modified>
</cp:coreProperties>
</file>