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85" r:id="rId2"/>
  </p:sldIdLst>
  <p:sldSz cx="9144000" cy="6858000" type="screen4x3"/>
  <p:notesSz cx="6742113" cy="987266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2880" userDrawn="1">
          <p15:clr>
            <a:srgbClr val="A4A3A4"/>
          </p15:clr>
        </p15:guide>
        <p15:guide id="2" orient="horz" pos="218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0000FF"/>
        </p14:laserClr>
      </p:ext>
      <p:ext uri="{2FDB2607-1784-4EEB-B798-7EB5836EED8A}">
        <p14:showMediaCtrls xmlns:p14="http://schemas.microsoft.com/office/powerpoint/2010/main" val="1"/>
      </p:ext>
    </p:extLst>
  </p:showPr>
  <p:clrMru>
    <a:srgbClr val="3333CC"/>
    <a:srgbClr val="FFD8C6"/>
    <a:srgbClr val="F8CBBA"/>
    <a:srgbClr val="E59016"/>
    <a:srgbClr val="E5DA22"/>
    <a:srgbClr val="3584CB"/>
    <a:srgbClr val="FACFBE"/>
    <a:srgbClr val="608B43"/>
    <a:srgbClr val="4472C4"/>
    <a:srgbClr val="ED7F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765" autoAdjust="0"/>
    <p:restoredTop sz="84892" autoAdjust="0"/>
  </p:normalViewPr>
  <p:slideViewPr>
    <p:cSldViewPr snapToGrid="0">
      <p:cViewPr varScale="1">
        <p:scale>
          <a:sx n="89" d="100"/>
          <a:sy n="89" d="100"/>
        </p:scale>
        <p:origin x="1314" y="66"/>
      </p:cViewPr>
      <p:guideLst>
        <p:guide pos="2880"/>
        <p:guide orient="horz" pos="2183"/>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40104491-45E1-4A28-B7CA-6C1B54547A4A}" type="datetimeFigureOut">
              <a:rPr kumimoji="1" lang="ja-JP" altLang="en-US" smtClean="0"/>
              <a:t>2018/8/16</a:t>
            </a:fld>
            <a:endParaRPr kumimoji="1" lang="ja-JP" altLang="en-US"/>
          </a:p>
        </p:txBody>
      </p:sp>
      <p:sp>
        <p:nvSpPr>
          <p:cNvPr id="4" name="スライド イメージ プレースホルダー 3"/>
          <p:cNvSpPr>
            <a:spLocks noGrp="1" noRot="1" noChangeAspect="1"/>
          </p:cNvSpPr>
          <p:nvPr>
            <p:ph type="sldImg" idx="2"/>
          </p:nvPr>
        </p:nvSpPr>
        <p:spPr>
          <a:xfrm>
            <a:off x="1150938" y="1233488"/>
            <a:ext cx="4440237" cy="3332162"/>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4212" y="4751219"/>
            <a:ext cx="5393690" cy="38873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7317"/>
            <a:ext cx="2921582" cy="49534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8971" y="9377317"/>
            <a:ext cx="2921582" cy="495347"/>
          </a:xfrm>
          <a:prstGeom prst="rect">
            <a:avLst/>
          </a:prstGeom>
        </p:spPr>
        <p:txBody>
          <a:bodyPr vert="horz" lIns="91440" tIns="45720" rIns="91440" bIns="45720" rtlCol="0" anchor="b"/>
          <a:lstStyle>
            <a:lvl1pPr algn="r">
              <a:defRPr sz="1200"/>
            </a:lvl1pPr>
          </a:lstStyle>
          <a:p>
            <a:fld id="{B00612F7-3048-4909-9DD3-84B79B891103}" type="slidenum">
              <a:rPr kumimoji="1" lang="ja-JP" altLang="en-US" smtClean="0"/>
              <a:t>‹#›</a:t>
            </a:fld>
            <a:endParaRPr kumimoji="1" lang="ja-JP" altLang="en-US"/>
          </a:p>
        </p:txBody>
      </p:sp>
    </p:spTree>
    <p:extLst>
      <p:ext uri="{BB962C8B-B14F-4D97-AF65-F5344CB8AC3E}">
        <p14:creationId xmlns:p14="http://schemas.microsoft.com/office/powerpoint/2010/main" val="7392396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そこで</a:t>
            </a:r>
            <a:r>
              <a:rPr kumimoji="1" lang="ja-JP" altLang="ja-JP" sz="1200" kern="1200" dirty="0">
                <a:solidFill>
                  <a:schemeClr val="tx1"/>
                </a:solidFill>
                <a:effectLst/>
                <a:latin typeface="+mn-lt"/>
                <a:ea typeface="+mn-ea"/>
                <a:cs typeface="+mn-cs"/>
              </a:rPr>
              <a:t>本研究では、</a:t>
            </a:r>
            <a:r>
              <a:rPr kumimoji="1" lang="ja-JP" altLang="en-US" sz="1200" kern="1200" dirty="0">
                <a:solidFill>
                  <a:schemeClr val="tx1"/>
                </a:solidFill>
                <a:effectLst/>
                <a:latin typeface="+mn-lt"/>
                <a:ea typeface="+mn-ea"/>
                <a:cs typeface="+mn-cs"/>
              </a:rPr>
              <a:t>水溶性高分子の</a:t>
            </a:r>
            <a:r>
              <a:rPr kumimoji="1" lang="en-US" altLang="ja-JP" sz="1200" kern="1200" dirty="0">
                <a:solidFill>
                  <a:schemeClr val="tx1"/>
                </a:solidFill>
                <a:effectLst/>
                <a:latin typeface="+mn-lt"/>
                <a:ea typeface="+mn-ea"/>
                <a:cs typeface="+mn-cs"/>
              </a:rPr>
              <a:t>Nose-to-Brain</a:t>
            </a:r>
            <a:r>
              <a:rPr kumimoji="1" lang="ja-JP" altLang="en-US" sz="1200" kern="1200" dirty="0">
                <a:solidFill>
                  <a:schemeClr val="tx1"/>
                </a:solidFill>
                <a:effectLst/>
                <a:latin typeface="+mn-lt"/>
                <a:ea typeface="+mn-ea"/>
                <a:cs typeface="+mn-cs"/>
              </a:rPr>
              <a:t>における薬物動態を定量的に</a:t>
            </a:r>
            <a:r>
              <a:rPr kumimoji="1" lang="ja-JP" altLang="ja-JP" sz="1200" kern="1200" dirty="0">
                <a:solidFill>
                  <a:schemeClr val="tx1"/>
                </a:solidFill>
                <a:effectLst/>
                <a:latin typeface="+mn-lt"/>
                <a:ea typeface="+mn-ea"/>
                <a:cs typeface="+mn-cs"/>
              </a:rPr>
              <a:t>評価することを目的とし</a:t>
            </a:r>
            <a:r>
              <a:rPr kumimoji="1" lang="ja-JP" altLang="en-US" sz="1200" kern="1200" dirty="0">
                <a:solidFill>
                  <a:schemeClr val="tx1"/>
                </a:solidFill>
                <a:effectLst/>
                <a:latin typeface="+mn-lt"/>
                <a:ea typeface="+mn-ea"/>
                <a:cs typeface="+mn-cs"/>
              </a:rPr>
              <a:t>ました。</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kern="1200" dirty="0">
                <a:solidFill>
                  <a:schemeClr val="tx1"/>
                </a:solidFill>
                <a:effectLst/>
                <a:latin typeface="+mn-lt"/>
                <a:ea typeface="+mn-ea"/>
                <a:cs typeface="+mn-cs"/>
              </a:rPr>
              <a:t>Inulin</a:t>
            </a:r>
            <a:r>
              <a:rPr kumimoji="1" lang="ja-JP" altLang="en-US" sz="1200" kern="1200" dirty="0">
                <a:solidFill>
                  <a:schemeClr val="tx1"/>
                </a:solidFill>
                <a:effectLst/>
                <a:latin typeface="+mn-lt"/>
                <a:ea typeface="+mn-ea"/>
                <a:cs typeface="+mn-cs"/>
              </a:rPr>
              <a:t>は分子量</a:t>
            </a:r>
            <a:r>
              <a:rPr kumimoji="1" lang="en-US" altLang="ja-JP" sz="1200" kern="1200" dirty="0">
                <a:solidFill>
                  <a:schemeClr val="tx1"/>
                </a:solidFill>
                <a:effectLst/>
                <a:latin typeface="+mn-lt"/>
                <a:ea typeface="+mn-ea"/>
                <a:cs typeface="+mn-cs"/>
              </a:rPr>
              <a:t>5,000</a:t>
            </a:r>
            <a:r>
              <a:rPr kumimoji="1" lang="ja-JP" altLang="en-US" sz="1200" kern="1200" dirty="0">
                <a:solidFill>
                  <a:schemeClr val="tx1"/>
                </a:solidFill>
                <a:effectLst/>
                <a:latin typeface="+mn-lt"/>
                <a:ea typeface="+mn-ea"/>
                <a:cs typeface="+mn-cs"/>
              </a:rPr>
              <a:t>の水溶性高分子であり、生体内で代謝を受けず、</a:t>
            </a:r>
            <a:r>
              <a:rPr kumimoji="1" lang="en-US" altLang="ja-JP" sz="1200" kern="1200" dirty="0">
                <a:solidFill>
                  <a:schemeClr val="tx1"/>
                </a:solidFill>
                <a:effectLst/>
                <a:latin typeface="+mn-lt"/>
                <a:ea typeface="+mn-ea"/>
                <a:cs typeface="+mn-cs"/>
              </a:rPr>
              <a:t>in</a:t>
            </a:r>
            <a:r>
              <a:rPr kumimoji="1" lang="en-US" altLang="ja-JP" sz="1200" kern="1200" baseline="0" dirty="0">
                <a:solidFill>
                  <a:schemeClr val="tx1"/>
                </a:solidFill>
                <a:effectLst/>
                <a:latin typeface="+mn-lt"/>
                <a:ea typeface="+mn-ea"/>
                <a:cs typeface="+mn-cs"/>
              </a:rPr>
              <a:t> vivo</a:t>
            </a:r>
            <a:r>
              <a:rPr kumimoji="1" lang="ja-JP" altLang="en-US" sz="1200" kern="1200" dirty="0">
                <a:solidFill>
                  <a:schemeClr val="tx1"/>
                </a:solidFill>
                <a:effectLst/>
                <a:latin typeface="+mn-lt"/>
                <a:ea typeface="+mn-ea"/>
                <a:cs typeface="+mn-cs"/>
              </a:rPr>
              <a:t>の</a:t>
            </a:r>
            <a:r>
              <a:rPr kumimoji="1" lang="en-US" altLang="ja-JP" sz="1200" kern="1200" dirty="0">
                <a:solidFill>
                  <a:schemeClr val="tx1"/>
                </a:solidFill>
                <a:effectLst/>
                <a:latin typeface="+mn-lt"/>
                <a:ea typeface="+mn-ea"/>
                <a:cs typeface="+mn-cs"/>
              </a:rPr>
              <a:t>BBB</a:t>
            </a:r>
            <a:r>
              <a:rPr kumimoji="1" lang="ja-JP" altLang="en-US" sz="1200" kern="1200" dirty="0">
                <a:solidFill>
                  <a:schemeClr val="tx1"/>
                </a:solidFill>
                <a:effectLst/>
                <a:latin typeface="+mn-lt"/>
                <a:ea typeface="+mn-ea"/>
                <a:cs typeface="+mn-cs"/>
              </a:rPr>
              <a:t>透過性研究において非透過性マーカーとして用いられていることからモデル物質として選択しました。そして、</a:t>
            </a:r>
            <a:r>
              <a:rPr kumimoji="1" lang="en-US" altLang="ja-JP" sz="1200" kern="1200" dirty="0">
                <a:solidFill>
                  <a:schemeClr val="tx1"/>
                </a:solidFill>
                <a:effectLst/>
                <a:latin typeface="+mn-lt"/>
                <a:ea typeface="+mn-ea"/>
                <a:cs typeface="+mn-cs"/>
              </a:rPr>
              <a:t>Inulin</a:t>
            </a:r>
            <a:r>
              <a:rPr kumimoji="1" lang="ja-JP" altLang="en-US" sz="1200" kern="1200" dirty="0">
                <a:solidFill>
                  <a:schemeClr val="tx1"/>
                </a:solidFill>
                <a:effectLst/>
                <a:latin typeface="+mn-lt"/>
                <a:ea typeface="+mn-ea"/>
                <a:cs typeface="+mn-cs"/>
              </a:rPr>
              <a:t>を用いて、当研究室で確立した食道逆挿管鼻腔内投与を行った際の脳内移行量について検討しました。</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kern="1200" dirty="0">
                <a:solidFill>
                  <a:schemeClr val="tx1"/>
                </a:solidFill>
                <a:effectLst/>
                <a:latin typeface="+mn-lt"/>
                <a:ea typeface="+mn-ea"/>
                <a:cs typeface="+mn-cs"/>
              </a:rPr>
              <a:t>食道逆挿管鼻腔内投与法は、平井らのラットでの鼻腔内灌流法を参考として、吸入麻酔下でマウスの鼻腔内へ薬液を確実に送り込む方法です。左の図のように気管にカニューレを挿入し、呼吸を確保した後、食道内にもカニューレを挿入しました。そして、右の図のようにマイクロシリンジポンプを用いて、一定速度で</a:t>
            </a:r>
            <a:r>
              <a:rPr lang="en-US" altLang="ja-JP" sz="1200" u="none" dirty="0"/>
              <a:t>[</a:t>
            </a:r>
            <a:r>
              <a:rPr lang="en-US" altLang="ja-JP" sz="1200" u="none" baseline="30000" dirty="0"/>
              <a:t>14</a:t>
            </a:r>
            <a:r>
              <a:rPr lang="en-US" altLang="ja-JP" sz="1200" u="none" dirty="0"/>
              <a:t>C]-Inulin</a:t>
            </a:r>
            <a:r>
              <a:rPr lang="ja-JP" altLang="en-US" sz="1200" u="none" dirty="0"/>
              <a:t>を鼻腔内に</a:t>
            </a:r>
            <a:r>
              <a:rPr kumimoji="1" lang="ja-JP" altLang="en-US" sz="1200" kern="1200" dirty="0">
                <a:solidFill>
                  <a:schemeClr val="tx1"/>
                </a:solidFill>
                <a:effectLst/>
                <a:latin typeface="+mn-lt"/>
                <a:ea typeface="+mn-ea"/>
                <a:cs typeface="+mn-cs"/>
              </a:rPr>
              <a:t>投与しました。</a:t>
            </a:r>
            <a:endParaRPr kumimoji="1" lang="en-US"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ja-JP" sz="1200" kern="1200" dirty="0">
              <a:solidFill>
                <a:schemeClr val="tx1"/>
              </a:solidFill>
              <a:effectLst/>
              <a:latin typeface="+mn-lt"/>
              <a:ea typeface="+mn-ea"/>
              <a:cs typeface="+mn-cs"/>
            </a:endParaRPr>
          </a:p>
        </p:txBody>
      </p:sp>
      <p:sp>
        <p:nvSpPr>
          <p:cNvPr id="4" name="スライド番号プレースホルダー 3"/>
          <p:cNvSpPr>
            <a:spLocks noGrp="1"/>
          </p:cNvSpPr>
          <p:nvPr>
            <p:ph type="sldNum" sz="quarter" idx="10"/>
          </p:nvPr>
        </p:nvSpPr>
        <p:spPr/>
        <p:txBody>
          <a:bodyPr/>
          <a:lstStyle/>
          <a:p>
            <a:fld id="{B00612F7-3048-4909-9DD3-84B79B891103}" type="slidenum">
              <a:rPr kumimoji="1" lang="ja-JP" altLang="en-US" smtClean="0"/>
              <a:t>1</a:t>
            </a:fld>
            <a:endParaRPr kumimoji="1" lang="ja-JP" altLang="en-US"/>
          </a:p>
        </p:txBody>
      </p:sp>
    </p:spTree>
    <p:extLst>
      <p:ext uri="{BB962C8B-B14F-4D97-AF65-F5344CB8AC3E}">
        <p14:creationId xmlns:p14="http://schemas.microsoft.com/office/powerpoint/2010/main" val="2272254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atin typeface="+mj-ea"/>
                <a:ea typeface="+mj-ea"/>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latin typeface="+mn-ea"/>
                <a:ea typeface="+mn-ea"/>
              </a:defRPr>
            </a:lvl1pPr>
          </a:lstStyle>
          <a:p>
            <a:fld id="{328906F3-8D15-4077-B919-CBAA7879178B}" type="datetime1">
              <a:rPr lang="ja-JP" altLang="en-US" smtClean="0"/>
              <a:t>2018/8/16</a:t>
            </a:fld>
            <a:endParaRPr lang="ja-JP" altLang="en-US"/>
          </a:p>
        </p:txBody>
      </p:sp>
      <p:sp>
        <p:nvSpPr>
          <p:cNvPr id="5" name="Footer Placeholder 4"/>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3576539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28650" y="257350"/>
            <a:ext cx="7886700" cy="993227"/>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B3CA318-7EFD-4032-B87B-2EDF1212B278}" type="datetime1">
              <a:rPr kumimoji="1" lang="ja-JP" altLang="en-US" smtClean="0"/>
              <a:t>2018/8/16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C7FED5C-DAF7-474A-BFFF-B096169CF148}" type="slidenum">
              <a:rPr kumimoji="1" lang="ja-JP" altLang="en-US" smtClean="0"/>
              <a:t>‹#›</a:t>
            </a:fld>
            <a:endParaRPr kumimoji="1" lang="ja-JP" altLang="en-US"/>
          </a:p>
        </p:txBody>
      </p:sp>
    </p:spTree>
    <p:extLst>
      <p:ext uri="{BB962C8B-B14F-4D97-AF65-F5344CB8AC3E}">
        <p14:creationId xmlns:p14="http://schemas.microsoft.com/office/powerpoint/2010/main" val="3700979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09385F-6F35-43C5-8FAB-483DB7AC2ACC}" type="datetime1">
              <a:rPr kumimoji="1" lang="ja-JP" altLang="en-US" smtClean="0"/>
              <a:t>2018/8/16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AC7FED5C-DAF7-474A-BFFF-B096169CF148}" type="slidenum">
              <a:rPr kumimoji="1" lang="ja-JP" altLang="en-US" smtClean="0"/>
              <a:t>‹#›</a:t>
            </a:fld>
            <a:endParaRPr kumimoji="1" lang="ja-JP" altLang="en-US"/>
          </a:p>
        </p:txBody>
      </p:sp>
    </p:spTree>
    <p:extLst>
      <p:ext uri="{BB962C8B-B14F-4D97-AF65-F5344CB8AC3E}">
        <p14:creationId xmlns:p14="http://schemas.microsoft.com/office/powerpoint/2010/main" val="2276784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p:nvPr>
        </p:nvSpPr>
        <p:spPr>
          <a:xfrm>
            <a:off x="272663" y="833719"/>
            <a:ext cx="8622000" cy="5343244"/>
          </a:xfrm>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lvl1pPr>
              <a:defRPr>
                <a:latin typeface="+mn-ea"/>
                <a:ea typeface="+mn-ea"/>
              </a:defRPr>
            </a:lvl1pPr>
          </a:lstStyle>
          <a:p>
            <a:fld id="{BFAADA36-1840-4086-9C51-9EB5FA3ED466}" type="datetime1">
              <a:rPr lang="ja-JP" altLang="en-US" smtClean="0"/>
              <a:t>2018/8/16</a:t>
            </a:fld>
            <a:endParaRPr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タイトル 7"/>
          <p:cNvSpPr>
            <a:spLocks noGrp="1"/>
          </p:cNvSpPr>
          <p:nvPr>
            <p:ph type="title"/>
          </p:nvPr>
        </p:nvSpPr>
        <p:spPr>
          <a:xfrm>
            <a:off x="272663" y="121025"/>
            <a:ext cx="8622000" cy="578222"/>
          </a:xfrm>
          <a:prstGeom prst="rect">
            <a:avLst/>
          </a:prstGeom>
        </p:spPr>
        <p:txBody>
          <a:bodyPr/>
          <a:lstStyle/>
          <a:p>
            <a:r>
              <a:rPr kumimoji="1" lang="ja-JP" altLang="en-US" dirty="0"/>
              <a:t>マスター タイトルの書式設定</a:t>
            </a:r>
          </a:p>
        </p:txBody>
      </p:sp>
      <p:sp>
        <p:nvSpPr>
          <p:cNvPr id="7" name="スライド番号プレースホルダー 5"/>
          <p:cNvSpPr txBox="1">
            <a:spLocks/>
          </p:cNvSpPr>
          <p:nvPr userDrawn="1"/>
        </p:nvSpPr>
        <p:spPr>
          <a:xfrm>
            <a:off x="7143747" y="652340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04ECBF-C7E3-44AC-8B98-6634B034AEF5}" type="slidenum">
              <a:rPr kumimoji="1" lang="ja-JP" altLang="en-US" sz="1800" b="1" smtClean="0">
                <a:solidFill>
                  <a:schemeClr val="tx1"/>
                </a:solidFill>
                <a:latin typeface="+mn-lt"/>
                <a:cs typeface="Arial" panose="020B0604020202020204" pitchFamily="34" charset="0"/>
              </a:rPr>
              <a:pPr/>
              <a:t>‹#›</a:t>
            </a:fld>
            <a:endParaRPr kumimoji="1" lang="ja-JP" altLang="en-US" sz="1800" b="1" dirty="0">
              <a:solidFill>
                <a:schemeClr val="tx1"/>
              </a:solidFill>
              <a:latin typeface="+mn-lt"/>
              <a:cs typeface="Arial" panose="020B0604020202020204" pitchFamily="34" charset="0"/>
            </a:endParaRPr>
          </a:p>
        </p:txBody>
      </p:sp>
    </p:spTree>
    <p:extLst>
      <p:ext uri="{BB962C8B-B14F-4D97-AF65-F5344CB8AC3E}">
        <p14:creationId xmlns:p14="http://schemas.microsoft.com/office/powerpoint/2010/main" val="3245814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5EB0452-EA96-463D-8FB5-D317EBC91EDC}" type="datetime1">
              <a:rPr kumimoji="1" lang="ja-JP" altLang="en-US" smtClean="0"/>
              <a:t>2018/8/16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スライド番号プレースホルダー 5"/>
          <p:cNvSpPr txBox="1">
            <a:spLocks/>
          </p:cNvSpPr>
          <p:nvPr userDrawn="1"/>
        </p:nvSpPr>
        <p:spPr>
          <a:xfrm>
            <a:off x="7143747" y="652340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04ECBF-C7E3-44AC-8B98-6634B034AEF5}" type="slidenum">
              <a:rPr kumimoji="1" lang="ja-JP" altLang="en-US" sz="1800" b="1" smtClean="0">
                <a:solidFill>
                  <a:schemeClr val="tx1"/>
                </a:solidFill>
                <a:latin typeface="+mn-lt"/>
                <a:cs typeface="Arial" panose="020B0604020202020204" pitchFamily="34" charset="0"/>
              </a:rPr>
              <a:pPr/>
              <a:t>‹#›</a:t>
            </a:fld>
            <a:endParaRPr kumimoji="1" lang="ja-JP" altLang="en-US" sz="1800" b="1" dirty="0">
              <a:solidFill>
                <a:schemeClr val="tx1"/>
              </a:solidFill>
              <a:latin typeface="+mn-lt"/>
              <a:cs typeface="Arial" panose="020B0604020202020204" pitchFamily="34" charset="0"/>
            </a:endParaRPr>
          </a:p>
        </p:txBody>
      </p:sp>
    </p:spTree>
    <p:extLst>
      <p:ext uri="{BB962C8B-B14F-4D97-AF65-F5344CB8AC3E}">
        <p14:creationId xmlns:p14="http://schemas.microsoft.com/office/powerpoint/2010/main" val="2427941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257350"/>
            <a:ext cx="7886700" cy="993227"/>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471107C-ABAF-41AA-97BF-45308DB681D2}" type="datetime1">
              <a:rPr kumimoji="1" lang="ja-JP" altLang="en-US" smtClean="0"/>
              <a:t>2018/8/16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8" name="スライド番号プレースホルダー 5"/>
          <p:cNvSpPr txBox="1">
            <a:spLocks/>
          </p:cNvSpPr>
          <p:nvPr userDrawn="1"/>
        </p:nvSpPr>
        <p:spPr>
          <a:xfrm>
            <a:off x="7143747" y="652340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04ECBF-C7E3-44AC-8B98-6634B034AEF5}" type="slidenum">
              <a:rPr kumimoji="1" lang="ja-JP" altLang="en-US" sz="1800" b="1" smtClean="0">
                <a:solidFill>
                  <a:schemeClr val="tx1"/>
                </a:solidFill>
                <a:latin typeface="+mn-lt"/>
                <a:cs typeface="Arial" panose="020B0604020202020204" pitchFamily="34" charset="0"/>
              </a:rPr>
              <a:pPr/>
              <a:t>‹#›</a:t>
            </a:fld>
            <a:endParaRPr kumimoji="1" lang="ja-JP" altLang="en-US" sz="1800" b="1" dirty="0">
              <a:solidFill>
                <a:schemeClr val="tx1"/>
              </a:solidFill>
              <a:latin typeface="+mn-lt"/>
              <a:cs typeface="Arial" panose="020B0604020202020204" pitchFamily="34" charset="0"/>
            </a:endParaRPr>
          </a:p>
        </p:txBody>
      </p:sp>
    </p:spTree>
    <p:extLst>
      <p:ext uri="{BB962C8B-B14F-4D97-AF65-F5344CB8AC3E}">
        <p14:creationId xmlns:p14="http://schemas.microsoft.com/office/powerpoint/2010/main" val="128754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764FD30-0688-4CAF-A518-57AF02B33E9A}" type="datetime1">
              <a:rPr kumimoji="1" lang="ja-JP" altLang="en-US" smtClean="0"/>
              <a:t>2018/8/16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201715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28650" y="257350"/>
            <a:ext cx="7886700" cy="993227"/>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904E522-C91D-4489-B6BC-ACB6015C107D}" type="datetime1">
              <a:rPr kumimoji="1" lang="ja-JP" altLang="en-US" smtClean="0"/>
              <a:t>2018/8/16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6" name="スライド番号プレースホルダー 5"/>
          <p:cNvSpPr txBox="1">
            <a:spLocks/>
          </p:cNvSpPr>
          <p:nvPr userDrawn="1"/>
        </p:nvSpPr>
        <p:spPr>
          <a:xfrm>
            <a:off x="7143747" y="652340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04ECBF-C7E3-44AC-8B98-6634B034AEF5}" type="slidenum">
              <a:rPr kumimoji="1" lang="ja-JP" altLang="en-US" sz="1800" b="1" smtClean="0">
                <a:solidFill>
                  <a:schemeClr val="tx1"/>
                </a:solidFill>
                <a:latin typeface="+mn-lt"/>
                <a:cs typeface="Arial" panose="020B0604020202020204" pitchFamily="34" charset="0"/>
              </a:rPr>
              <a:pPr/>
              <a:t>‹#›</a:t>
            </a:fld>
            <a:endParaRPr kumimoji="1" lang="ja-JP" altLang="en-US" sz="1800" b="1" dirty="0">
              <a:solidFill>
                <a:schemeClr val="tx1"/>
              </a:solidFill>
              <a:latin typeface="+mn-lt"/>
              <a:cs typeface="Arial" panose="020B0604020202020204" pitchFamily="34" charset="0"/>
            </a:endParaRPr>
          </a:p>
        </p:txBody>
      </p:sp>
    </p:spTree>
    <p:extLst>
      <p:ext uri="{BB962C8B-B14F-4D97-AF65-F5344CB8AC3E}">
        <p14:creationId xmlns:p14="http://schemas.microsoft.com/office/powerpoint/2010/main" val="3844783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EF8BC-A103-48EE-AB56-5B691C71834B}" type="datetime1">
              <a:rPr kumimoji="1" lang="ja-JP" altLang="en-US" smtClean="0"/>
              <a:t>2018/8/16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264538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AE3914-BB70-4991-9D72-A3BB46BACF25}" type="datetime1">
              <a:rPr kumimoji="1" lang="ja-JP" altLang="en-US" smtClean="0"/>
              <a:t>2018/8/16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483757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4FB3E63-00F1-463B-B0A9-15189D1221A7}" type="datetime1">
              <a:rPr kumimoji="1" lang="ja-JP" altLang="en-US" smtClean="0"/>
              <a:t>2018/8/16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Tree>
    <p:extLst>
      <p:ext uri="{BB962C8B-B14F-4D97-AF65-F5344CB8AC3E}">
        <p14:creationId xmlns:p14="http://schemas.microsoft.com/office/powerpoint/2010/main" val="9469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72663" y="847165"/>
            <a:ext cx="8622000" cy="53297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800">
                <a:solidFill>
                  <a:schemeClr val="tx1"/>
                </a:solidFill>
                <a:latin typeface="+mn-ea"/>
                <a:ea typeface="+mn-ea"/>
              </a:defRPr>
            </a:lvl1pPr>
          </a:lstStyle>
          <a:p>
            <a:fld id="{B2E95815-3B27-4E0A-9A22-E10939CB3C46}" type="datetime1">
              <a:rPr lang="ja-JP" altLang="en-US" smtClean="0"/>
              <a:t>2018/8/16</a:t>
            </a:fld>
            <a:endParaRPr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7" name="スライド番号プレースホルダー 5"/>
          <p:cNvSpPr txBox="1">
            <a:spLocks/>
          </p:cNvSpPr>
          <p:nvPr userDrawn="1"/>
        </p:nvSpPr>
        <p:spPr>
          <a:xfrm>
            <a:off x="7143747" y="6523402"/>
            <a:ext cx="20574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504ECBF-C7E3-44AC-8B98-6634B034AEF5}" type="slidenum">
              <a:rPr kumimoji="1" lang="ja-JP" altLang="en-US" sz="1800" b="1" smtClean="0">
                <a:solidFill>
                  <a:schemeClr val="tx1"/>
                </a:solidFill>
                <a:latin typeface="+mn-lt"/>
                <a:cs typeface="Arial" panose="020B0604020202020204" pitchFamily="34" charset="0"/>
              </a:rPr>
              <a:pPr/>
              <a:t>‹#›</a:t>
            </a:fld>
            <a:endParaRPr kumimoji="1" lang="ja-JP" altLang="en-US" sz="1800" b="1" dirty="0">
              <a:solidFill>
                <a:schemeClr val="tx1"/>
              </a:solidFill>
              <a:latin typeface="+mn-lt"/>
              <a:cs typeface="Arial" panose="020B0604020202020204" pitchFamily="34" charset="0"/>
            </a:endParaRPr>
          </a:p>
        </p:txBody>
      </p:sp>
    </p:spTree>
    <p:extLst>
      <p:ext uri="{BB962C8B-B14F-4D97-AF65-F5344CB8AC3E}">
        <p14:creationId xmlns:p14="http://schemas.microsoft.com/office/powerpoint/2010/main" val="814974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37102" y="2129980"/>
            <a:ext cx="8464101" cy="2757351"/>
            <a:chOff x="337102" y="2129980"/>
            <a:chExt cx="8464101" cy="2757351"/>
          </a:xfrm>
        </p:grpSpPr>
        <p:grpSp>
          <p:nvGrpSpPr>
            <p:cNvPr id="2" name="グループ化 1"/>
            <p:cNvGrpSpPr>
              <a:grpSpLocks noChangeAspect="1"/>
            </p:cNvGrpSpPr>
            <p:nvPr/>
          </p:nvGrpSpPr>
          <p:grpSpPr>
            <a:xfrm>
              <a:off x="337102" y="2129980"/>
              <a:ext cx="8464101" cy="2757351"/>
              <a:chOff x="-587454" y="481498"/>
              <a:chExt cx="10580146" cy="3446688"/>
            </a:xfrm>
          </p:grpSpPr>
          <p:pic>
            <p:nvPicPr>
              <p:cNvPr id="7" name="図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33268" y="1534516"/>
                <a:ext cx="3157781" cy="2314470"/>
              </a:xfrm>
              <a:prstGeom prst="rect">
                <a:avLst/>
              </a:prstGeom>
            </p:spPr>
          </p:pic>
          <p:sp>
            <p:nvSpPr>
              <p:cNvPr id="8" name="テキスト ボックス 7"/>
              <p:cNvSpPr txBox="1"/>
              <p:nvPr/>
            </p:nvSpPr>
            <p:spPr>
              <a:xfrm>
                <a:off x="-578396" y="1478337"/>
                <a:ext cx="1854552" cy="461665"/>
              </a:xfrm>
              <a:prstGeom prst="rect">
                <a:avLst/>
              </a:prstGeom>
              <a:noFill/>
              <a:ln w="19050">
                <a:solidFill>
                  <a:schemeClr val="tx1"/>
                </a:solidFill>
              </a:ln>
            </p:spPr>
            <p:txBody>
              <a:bodyPr wrap="square" rtlCol="0">
                <a:spAutoFit/>
              </a:bodyPr>
              <a:lstStyle/>
              <a:p>
                <a:pPr algn="ctr"/>
                <a:r>
                  <a:rPr lang="en-US" altLang="ja-JP" b="1" dirty="0">
                    <a:latin typeface="Arial" panose="020B0604020202020204" pitchFamily="34" charset="0"/>
                    <a:ea typeface="HGP創英角ｺﾞｼｯｸUB" panose="020B0900000000000000" pitchFamily="50" charset="-128"/>
                    <a:cs typeface="Arial" panose="020B0604020202020204" pitchFamily="34" charset="0"/>
                  </a:rPr>
                  <a:t>Respiration</a:t>
                </a:r>
                <a:endParaRPr kumimoji="1" lang="ja-JP" altLang="en-US" b="1" dirty="0">
                  <a:latin typeface="Arial" panose="020B0604020202020204" pitchFamily="34" charset="0"/>
                  <a:ea typeface="HGP創英角ｺﾞｼｯｸUB" panose="020B0900000000000000" pitchFamily="50" charset="-128"/>
                  <a:cs typeface="Arial" panose="020B0604020202020204" pitchFamily="34" charset="0"/>
                </a:endParaRPr>
              </a:p>
            </p:txBody>
          </p:sp>
          <p:pic>
            <p:nvPicPr>
              <p:cNvPr id="9" name="図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4361" y="1466912"/>
                <a:ext cx="3358078" cy="2461274"/>
              </a:xfrm>
              <a:prstGeom prst="rect">
                <a:avLst/>
              </a:prstGeom>
            </p:spPr>
          </p:pic>
          <p:sp>
            <p:nvSpPr>
              <p:cNvPr id="12" name="線吹き出し 2 (枠付き) 11"/>
              <p:cNvSpPr/>
              <p:nvPr/>
            </p:nvSpPr>
            <p:spPr>
              <a:xfrm>
                <a:off x="4254509" y="2134266"/>
                <a:ext cx="1317510" cy="375607"/>
              </a:xfrm>
              <a:prstGeom prst="borderCallout2">
                <a:avLst>
                  <a:gd name="adj1" fmla="val 53591"/>
                  <a:gd name="adj2" fmla="val 100215"/>
                  <a:gd name="adj3" fmla="val 52603"/>
                  <a:gd name="adj4" fmla="val 236696"/>
                  <a:gd name="adj5" fmla="val 197968"/>
                  <a:gd name="adj6" fmla="val 268464"/>
                </a:avLst>
              </a:prstGeom>
              <a:noFill/>
              <a:ln w="19050">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rPr>
                  <a:t>Trachea</a:t>
                </a:r>
                <a:endParaRPr kumimoji="1" lang="ja-JP" altLang="en-US"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endParaRPr>
              </a:p>
            </p:txBody>
          </p:sp>
          <p:sp>
            <p:nvSpPr>
              <p:cNvPr id="13" name="線吹き出し 2 (枠付き) 12"/>
              <p:cNvSpPr/>
              <p:nvPr/>
            </p:nvSpPr>
            <p:spPr>
              <a:xfrm>
                <a:off x="4065476" y="1658961"/>
                <a:ext cx="1792922" cy="385925"/>
              </a:xfrm>
              <a:prstGeom prst="borderCallout2">
                <a:avLst>
                  <a:gd name="adj1" fmla="val 46195"/>
                  <a:gd name="adj2" fmla="val 22"/>
                  <a:gd name="adj3" fmla="val 49233"/>
                  <a:gd name="adj4" fmla="val -8480"/>
                  <a:gd name="adj5" fmla="val 255070"/>
                  <a:gd name="adj6" fmla="val -44242"/>
                </a:avLst>
              </a:prstGeom>
              <a:noFill/>
              <a:ln w="19050">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rPr>
                  <a:t>Esophagus</a:t>
                </a:r>
                <a:endParaRPr kumimoji="1" lang="ja-JP" altLang="en-US"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endParaRPr>
              </a:p>
            </p:txBody>
          </p:sp>
          <p:sp>
            <p:nvSpPr>
              <p:cNvPr id="16" name="上矢印 15"/>
              <p:cNvSpPr/>
              <p:nvPr/>
            </p:nvSpPr>
            <p:spPr>
              <a:xfrm rot="10200000">
                <a:off x="1526567" y="1208783"/>
                <a:ext cx="103113" cy="263254"/>
              </a:xfrm>
              <a:prstGeom prst="up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7" name="テキスト ボックス 16"/>
              <p:cNvSpPr txBox="1"/>
              <p:nvPr/>
            </p:nvSpPr>
            <p:spPr>
              <a:xfrm>
                <a:off x="-587454" y="516997"/>
                <a:ext cx="2022221" cy="461665"/>
              </a:xfrm>
              <a:prstGeom prst="rect">
                <a:avLst/>
              </a:prstGeom>
              <a:noFill/>
            </p:spPr>
            <p:txBody>
              <a:bodyPr wrap="square" rtlCol="0">
                <a:spAutoFit/>
              </a:bodyPr>
              <a:lstStyle/>
              <a:p>
                <a:r>
                  <a:rPr lang="en-US" altLang="ja-JP" b="1" u="sng" dirty="0">
                    <a:solidFill>
                      <a:schemeClr val="accent6">
                        <a:lumMod val="75000"/>
                      </a:schemeClr>
                    </a:solidFill>
                    <a:latin typeface="Arial" panose="020B0604020202020204" pitchFamily="34" charset="0"/>
                    <a:ea typeface="HGP創英角ｺﾞｼｯｸUB" panose="020B0900000000000000" pitchFamily="50" charset="-128"/>
                    <a:cs typeface="Arial" panose="020B0604020202020204" pitchFamily="34" charset="0"/>
                  </a:rPr>
                  <a:t>On back</a:t>
                </a:r>
              </a:p>
            </p:txBody>
          </p:sp>
          <p:sp>
            <p:nvSpPr>
              <p:cNvPr id="18" name="下矢印 17"/>
              <p:cNvSpPr/>
              <p:nvPr/>
            </p:nvSpPr>
            <p:spPr>
              <a:xfrm>
                <a:off x="7997884" y="1680253"/>
                <a:ext cx="208859" cy="243951"/>
              </a:xfrm>
              <a:prstGeom prst="downArrow">
                <a:avLst/>
              </a:prstGeom>
              <a:ln>
                <a:solidFill>
                  <a:srgbClr val="3333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20" name="テキスト ボックス 19"/>
              <p:cNvSpPr txBox="1"/>
              <p:nvPr/>
            </p:nvSpPr>
            <p:spPr>
              <a:xfrm>
                <a:off x="5435116" y="516997"/>
                <a:ext cx="1363493" cy="461665"/>
              </a:xfrm>
              <a:prstGeom prst="rect">
                <a:avLst/>
              </a:prstGeom>
              <a:noFill/>
            </p:spPr>
            <p:txBody>
              <a:bodyPr wrap="square" rtlCol="0">
                <a:spAutoFit/>
              </a:bodyPr>
              <a:lstStyle/>
              <a:p>
                <a:r>
                  <a:rPr lang="en-US" altLang="ja-JP" b="1" u="sng" dirty="0">
                    <a:solidFill>
                      <a:schemeClr val="accent6">
                        <a:lumMod val="75000"/>
                      </a:schemeClr>
                    </a:solidFill>
                    <a:latin typeface="Arial" panose="020B0604020202020204" pitchFamily="34" charset="0"/>
                    <a:ea typeface="HGP創英角ｺﾞｼｯｸUB" panose="020B0900000000000000" pitchFamily="50" charset="-128"/>
                    <a:cs typeface="Arial" panose="020B0604020202020204" pitchFamily="34" charset="0"/>
                  </a:rPr>
                  <a:t>On side</a:t>
                </a:r>
                <a:endParaRPr kumimoji="1" lang="ja-JP" altLang="en-US" b="1" u="sng" dirty="0">
                  <a:solidFill>
                    <a:schemeClr val="accent6">
                      <a:lumMod val="75000"/>
                    </a:schemeClr>
                  </a:solidFill>
                  <a:latin typeface="Arial" panose="020B0604020202020204" pitchFamily="34" charset="0"/>
                  <a:ea typeface="HGP創英角ｺﾞｼｯｸUB" panose="020B0900000000000000" pitchFamily="50" charset="-128"/>
                  <a:cs typeface="Arial" panose="020B0604020202020204" pitchFamily="34" charset="0"/>
                </a:endParaRPr>
              </a:p>
            </p:txBody>
          </p:sp>
          <p:sp>
            <p:nvSpPr>
              <p:cNvPr id="24" name="テキスト ボックス 23"/>
              <p:cNvSpPr txBox="1"/>
              <p:nvPr/>
            </p:nvSpPr>
            <p:spPr>
              <a:xfrm>
                <a:off x="6815084" y="481498"/>
                <a:ext cx="3177608" cy="1173400"/>
              </a:xfrm>
              <a:prstGeom prst="rect">
                <a:avLst/>
              </a:prstGeom>
              <a:noFill/>
              <a:ln w="19050">
                <a:solidFill>
                  <a:srgbClr val="3333CC"/>
                </a:solidFill>
              </a:ln>
            </p:spPr>
            <p:txBody>
              <a:bodyPr wrap="square" rtlCol="0">
                <a:spAutoFit/>
              </a:bodyPr>
              <a:lstStyle/>
              <a:p>
                <a:pPr algn="ctr">
                  <a:lnSpc>
                    <a:spcPts val="2200"/>
                  </a:lnSpc>
                </a:pPr>
                <a:r>
                  <a:rPr lang="en-US" altLang="ja-JP" b="1" dirty="0">
                    <a:solidFill>
                      <a:srgbClr val="FF0000"/>
                    </a:solidFill>
                    <a:latin typeface="Arial" panose="020B0604020202020204" pitchFamily="34" charset="0"/>
                    <a:ea typeface="HGP創英角ｺﾞｼｯｸUB" panose="020B0900000000000000" pitchFamily="50" charset="-128"/>
                    <a:cs typeface="Arial" panose="020B0604020202020204" pitchFamily="34" charset="0"/>
                  </a:rPr>
                  <a:t>Administration  </a:t>
                </a:r>
              </a:p>
              <a:p>
                <a:pPr algn="ctr">
                  <a:lnSpc>
                    <a:spcPts val="2200"/>
                  </a:lnSpc>
                </a:pPr>
                <a:r>
                  <a:rPr lang="en-US" altLang="ja-JP" b="1" dirty="0">
                    <a:latin typeface="Arial" panose="020B0604020202020204" pitchFamily="34" charset="0"/>
                    <a:ea typeface="HGP創英角ｺﾞｼｯｸUB" panose="020B0900000000000000" pitchFamily="50" charset="-128"/>
                    <a:cs typeface="Arial" panose="020B0604020202020204" pitchFamily="34" charset="0"/>
                  </a:rPr>
                  <a:t>using </a:t>
                </a:r>
              </a:p>
              <a:p>
                <a:pPr algn="ctr">
                  <a:lnSpc>
                    <a:spcPts val="2200"/>
                  </a:lnSpc>
                </a:pPr>
                <a:r>
                  <a:rPr lang="en-US" altLang="ja-JP" b="1" dirty="0" err="1">
                    <a:latin typeface="Arial" panose="020B0604020202020204" pitchFamily="34" charset="0"/>
                    <a:ea typeface="HGP創英角ｺﾞｼｯｸUB" panose="020B0900000000000000" pitchFamily="50" charset="-128"/>
                    <a:cs typeface="Arial" panose="020B0604020202020204" pitchFamily="34" charset="0"/>
                  </a:rPr>
                  <a:t>microsyringe</a:t>
                </a:r>
                <a:r>
                  <a:rPr lang="en-US" altLang="ja-JP" b="1" dirty="0">
                    <a:latin typeface="Arial" panose="020B0604020202020204" pitchFamily="34" charset="0"/>
                    <a:ea typeface="HGP創英角ｺﾞｼｯｸUB" panose="020B0900000000000000" pitchFamily="50" charset="-128"/>
                    <a:cs typeface="Arial" panose="020B0604020202020204" pitchFamily="34" charset="0"/>
                  </a:rPr>
                  <a:t> pump</a:t>
                </a:r>
                <a:endParaRPr kumimoji="1" lang="ja-JP" altLang="en-US" b="1" dirty="0">
                  <a:latin typeface="Arial" panose="020B0604020202020204" pitchFamily="34" charset="0"/>
                  <a:ea typeface="HGP創英角ｺﾞｼｯｸUB" panose="020B0900000000000000" pitchFamily="50" charset="-128"/>
                  <a:cs typeface="Arial" panose="020B0604020202020204" pitchFamily="34" charset="0"/>
                </a:endParaRPr>
              </a:p>
            </p:txBody>
          </p:sp>
          <p:grpSp>
            <p:nvGrpSpPr>
              <p:cNvPr id="25" name="グループ化 24"/>
              <p:cNvGrpSpPr/>
              <p:nvPr/>
            </p:nvGrpSpPr>
            <p:grpSpPr>
              <a:xfrm>
                <a:off x="6389608" y="2868260"/>
                <a:ext cx="510623" cy="262154"/>
                <a:chOff x="1704976" y="5910737"/>
                <a:chExt cx="400664" cy="243638"/>
              </a:xfrm>
            </p:grpSpPr>
            <p:sp>
              <p:nvSpPr>
                <p:cNvPr id="26" name="涙形 25"/>
                <p:cNvSpPr/>
                <p:nvPr/>
              </p:nvSpPr>
              <p:spPr>
                <a:xfrm rot="825525">
                  <a:off x="2043797" y="5910737"/>
                  <a:ext cx="61843" cy="82930"/>
                </a:xfrm>
                <a:prstGeom prst="teardrop">
                  <a:avLst>
                    <a:gd name="adj" fmla="val 1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4976" y="6085634"/>
                  <a:ext cx="282496" cy="6874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涙形 27"/>
                <p:cNvSpPr/>
                <p:nvPr/>
              </p:nvSpPr>
              <p:spPr>
                <a:xfrm>
                  <a:off x="1960867" y="6003089"/>
                  <a:ext cx="61843" cy="82930"/>
                </a:xfrm>
                <a:prstGeom prst="teardrop">
                  <a:avLst>
                    <a:gd name="adj" fmla="val 1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6" name="直線コネクタ 35"/>
              <p:cNvCxnSpPr>
                <a:endCxn id="12" idx="2"/>
              </p:cNvCxnSpPr>
              <p:nvPr/>
            </p:nvCxnSpPr>
            <p:spPr>
              <a:xfrm flipV="1">
                <a:off x="3710660" y="2322070"/>
                <a:ext cx="543849" cy="83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flipV="1">
                <a:off x="3265674" y="2330373"/>
                <a:ext cx="444986" cy="434779"/>
              </a:xfrm>
              <a:prstGeom prst="line">
                <a:avLst/>
              </a:prstGeom>
              <a:ln w="19050">
                <a:solidFill>
                  <a:schemeClr val="tx1"/>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41" name="線吹き出し 2 (枠付き) 40"/>
              <p:cNvSpPr/>
              <p:nvPr/>
            </p:nvSpPr>
            <p:spPr>
              <a:xfrm>
                <a:off x="3762564" y="3012246"/>
                <a:ext cx="1918521" cy="396456"/>
              </a:xfrm>
              <a:prstGeom prst="borderCallout2">
                <a:avLst>
                  <a:gd name="adj1" fmla="val 51255"/>
                  <a:gd name="adj2" fmla="val 100718"/>
                  <a:gd name="adj3" fmla="val 51098"/>
                  <a:gd name="adj4" fmla="val 122015"/>
                  <a:gd name="adj5" fmla="val 17052"/>
                  <a:gd name="adj6" fmla="val 136564"/>
                </a:avLst>
              </a:prstGeom>
              <a:solidFill>
                <a:schemeClr val="bg1"/>
              </a:solidFill>
              <a:ln w="19050">
                <a:solidFill>
                  <a:schemeClr val="tx1"/>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rPr>
                  <a:t>Nasal </a:t>
                </a:r>
                <a:r>
                  <a:rPr lang="en-US" altLang="ja-JP"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rPr>
                  <a:t>cavity</a:t>
                </a:r>
                <a:endParaRPr kumimoji="1" lang="ja-JP" altLang="en-US" b="1" dirty="0">
                  <a:solidFill>
                    <a:schemeClr val="tx1"/>
                  </a:solidFill>
                  <a:latin typeface="Arial" panose="020B0604020202020204" pitchFamily="34" charset="0"/>
                  <a:ea typeface="HGP創英角ｺﾞｼｯｸUB" panose="020B0900000000000000" pitchFamily="50" charset="-128"/>
                  <a:cs typeface="Arial" panose="020B0604020202020204" pitchFamily="34" charset="0"/>
                </a:endParaRPr>
              </a:p>
            </p:txBody>
          </p:sp>
          <p:sp>
            <p:nvSpPr>
              <p:cNvPr id="45" name="線吹き出し 2 (枠付き) 44"/>
              <p:cNvSpPr/>
              <p:nvPr/>
            </p:nvSpPr>
            <p:spPr>
              <a:xfrm>
                <a:off x="1888583" y="857815"/>
                <a:ext cx="2161453" cy="385925"/>
              </a:xfrm>
              <a:prstGeom prst="borderCallout2">
                <a:avLst>
                  <a:gd name="adj1" fmla="val 99083"/>
                  <a:gd name="adj2" fmla="val 50260"/>
                  <a:gd name="adj3" fmla="val 245519"/>
                  <a:gd name="adj4" fmla="val 15281"/>
                  <a:gd name="adj5" fmla="val 320992"/>
                  <a:gd name="adj6" fmla="val -2401"/>
                </a:avLst>
              </a:prstGeom>
              <a:noFill/>
              <a:ln w="19050">
                <a:solidFill>
                  <a:srgbClr val="3333CC"/>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b="1" dirty="0" smtClean="0">
                    <a:solidFill>
                      <a:srgbClr val="FF0000"/>
                    </a:solidFill>
                    <a:latin typeface="Arial" panose="020B0604020202020204" pitchFamily="34" charset="0"/>
                    <a:ea typeface="HGP創英角ｺﾞｼｯｸUB" panose="020B0900000000000000" pitchFamily="50" charset="-128"/>
                    <a:cs typeface="Arial" panose="020B0604020202020204" pitchFamily="34" charset="0"/>
                  </a:rPr>
                  <a:t>Cannulations</a:t>
                </a:r>
                <a:endParaRPr kumimoji="1" lang="ja-JP" altLang="en-US" b="1" dirty="0">
                  <a:solidFill>
                    <a:srgbClr val="FF0000"/>
                  </a:solidFill>
                  <a:latin typeface="Arial" panose="020B0604020202020204" pitchFamily="34" charset="0"/>
                  <a:ea typeface="HGP創英角ｺﾞｼｯｸUB" panose="020B0900000000000000" pitchFamily="50" charset="-128"/>
                  <a:cs typeface="Arial" panose="020B0604020202020204" pitchFamily="34" charset="0"/>
                </a:endParaRPr>
              </a:p>
            </p:txBody>
          </p:sp>
          <p:cxnSp>
            <p:nvCxnSpPr>
              <p:cNvPr id="47" name="直線コネクタ 46"/>
              <p:cNvCxnSpPr>
                <a:endCxn id="45" idx="1"/>
              </p:cNvCxnSpPr>
              <p:nvPr/>
            </p:nvCxnSpPr>
            <p:spPr>
              <a:xfrm flipH="1" flipV="1">
                <a:off x="2969310" y="1243740"/>
                <a:ext cx="424903" cy="801150"/>
              </a:xfrm>
              <a:prstGeom prst="line">
                <a:avLst/>
              </a:prstGeom>
              <a:ln w="19050">
                <a:solidFill>
                  <a:srgbClr val="3333CC"/>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p:nvPr/>
            </p:nvCxnSpPr>
            <p:spPr>
              <a:xfrm flipV="1">
                <a:off x="1009508" y="1279037"/>
                <a:ext cx="359472" cy="192467"/>
              </a:xfrm>
              <a:prstGeom prst="line">
                <a:avLst/>
              </a:prstGeom>
              <a:ln w="19050">
                <a:solidFill>
                  <a:schemeClr val="tx1"/>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32" name="上矢印 31"/>
            <p:cNvSpPr/>
            <p:nvPr/>
          </p:nvSpPr>
          <p:spPr>
            <a:xfrm rot="10200000" flipH="1" flipV="1">
              <a:off x="1937365" y="2724100"/>
              <a:ext cx="82490" cy="210603"/>
            </a:xfrm>
            <a:prstGeom prst="upArrow">
              <a:avLst/>
            </a:prstGeom>
            <a:solidFill>
              <a:schemeClr val="bg1">
                <a:lumMod val="8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4" name="上矢印 33"/>
            <p:cNvSpPr/>
            <p:nvPr/>
          </p:nvSpPr>
          <p:spPr>
            <a:xfrm rot="10200000" flipH="1" flipV="1">
              <a:off x="5975968" y="2876500"/>
              <a:ext cx="82490" cy="210603"/>
            </a:xfrm>
            <a:prstGeom prst="up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5" name="上矢印 34"/>
            <p:cNvSpPr/>
            <p:nvPr/>
          </p:nvSpPr>
          <p:spPr>
            <a:xfrm rot="10200000">
              <a:off x="6066919" y="2864209"/>
              <a:ext cx="82490" cy="210603"/>
            </a:xfrm>
            <a:prstGeom prst="upArrow">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421478210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TotalTime>
  <Words>189</Words>
  <Application>Microsoft Office PowerPoint</Application>
  <PresentationFormat>画面に合わせる (4:3)</PresentationFormat>
  <Paragraphs>14</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BBB非透過性水溶性 高分子の鼻腔内投与法 による脳内移行性</dc:title>
  <dc:creator>mitsuyoshi fukuda</dc:creator>
  <cp:lastModifiedBy>pha-15-0267</cp:lastModifiedBy>
  <cp:revision>538</cp:revision>
  <cp:lastPrinted>2018-03-24T09:23:06Z</cp:lastPrinted>
  <dcterms:created xsi:type="dcterms:W3CDTF">2017-08-24T11:45:59Z</dcterms:created>
  <dcterms:modified xsi:type="dcterms:W3CDTF">2018-08-16T06:56:56Z</dcterms:modified>
</cp:coreProperties>
</file>