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15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8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56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CA9BCC-6F32-4266-8347-F37044F396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3D5B54E-B43C-4DC9-8F8C-D9AB16F081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5770CF2-640A-42BF-9475-8C859628B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9E27-D172-4527-B219-086316150033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3E6D201-ADC3-49C4-B4F3-6CBAAEE5D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FC9249B-BC26-4230-97D1-7937DA3FE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E088-9C32-432A-8C8D-848174558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544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634B71-8189-4794-BAA5-F4ED2FAE6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BF6D905-F18F-4F3E-81C6-A1C7E38048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1C5879C-948A-41B8-B36C-62324223C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9E27-D172-4527-B219-086316150033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38497F2-1DE5-40FC-A079-E19E7A32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02792B2-C91E-486F-9860-3B05FCA50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E088-9C32-432A-8C8D-848174558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534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F6AACFBA-E043-46BF-82F0-2E75945E0C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EA685E3-CE69-4FFB-B3C7-938C937B75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9A7F53A-0479-4586-8DD5-F7154C55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9E27-D172-4527-B219-086316150033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521A22F-EEF4-40ED-8D0C-A0656B57D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08E0DD5-42B9-4C3A-812B-332348D5A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E088-9C32-432A-8C8D-848174558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972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FDF4CF3-F93B-4EE0-9BDF-C6325D9D6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9D6E21E-D115-42E5-8CE0-10F3A5A790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583793C-CA33-4C03-BD13-F0BFBC5D0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9E27-D172-4527-B219-086316150033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CEF54A9-C1E9-43EF-8E0F-4F56E345E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753AE57-5B29-4225-AD56-95A59E4D9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E088-9C32-432A-8C8D-848174558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281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F602BD-5FD5-4012-9945-2D0E10584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7ACA947-1990-4D66-B35C-C012D4DCAD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7F5FF6B-4DC2-48D9-AE0B-8ECBEE79E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9E27-D172-4527-B219-086316150033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B39593F-CF4A-49FF-811A-F8AC0AD16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41D5EBB-6801-4A02-9F92-FBBAF9F19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E088-9C32-432A-8C8D-848174558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800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324CE6D-8F9C-4C11-B14F-B9A091E98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9FE77FF-AE08-406F-A4B7-BE0B607304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FA64CB9-8B51-473E-8DAA-CE2DE15979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ECB2671-55A6-4999-80B8-D30446411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9E27-D172-4527-B219-086316150033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7041063-054D-4EE0-B434-CF4317E6B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5C8B517-73B3-454B-8731-2273DD8BD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E088-9C32-432A-8C8D-848174558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48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8975AA-7164-4712-95A8-E7850811F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B47036C-4DF2-4190-AE91-FC92B21F23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9D1DB02-B791-4DBA-9C02-ED6F1ADB28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0007618-E0EF-4AB8-A167-C8384015C7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94144CCD-9991-48EF-B6D1-4ED064C75D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3495FB2-7E36-433E-9454-E8EB3071C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9E27-D172-4527-B219-086316150033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5560769-29E6-443F-A674-5027E897F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CD7B9D35-3A19-4FA1-A240-49555D95A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E088-9C32-432A-8C8D-848174558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43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05A9158-C06E-490C-9004-364262B02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1BEDDA8-60ED-446D-AFA2-7633B5561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9E27-D172-4527-B219-086316150033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3018532-E106-4A11-A49B-724D62618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3158732-7B0C-4801-9070-A7F6A01A1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E088-9C32-432A-8C8D-848174558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390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401A146-3479-4A92-9367-D48A92A4B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9E27-D172-4527-B219-086316150033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2709D8F-9E9D-453B-AD02-829F2BF59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1839FD4-6AE4-46A4-9ABC-3DA44D64C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E088-9C32-432A-8C8D-848174558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490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FB317E8-87A6-410C-8878-3C2093F4B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BA71EED-8EFF-4928-808B-B86ABE0D3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75EB75A-7281-4097-B30B-936F1CE8E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341D68E-932D-4987-968C-AA51F9D3D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9E27-D172-4527-B219-086316150033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B909BA8-626F-4E90-A8A4-0CD5CADB3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4EC78AC-4BFE-492D-82CE-1E647D8E7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E088-9C32-432A-8C8D-848174558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998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789D2C-AFD1-4E09-9258-ADD780E0C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B848C36-ACB0-4E85-B9A2-4EAEDF00C4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9562619-43DE-4249-A750-9BA0A610AA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1E204D9-C1CA-44AE-93CD-2E51186AA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9E27-D172-4527-B219-086316150033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91A5879-7DE7-4196-9D27-4CA137E08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0510309-9DC2-43A5-85C3-81D2716B7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E088-9C32-432A-8C8D-848174558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919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AD6C89CF-9243-4509-9A75-20E30F0AB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B9B64D3-C61E-47B0-8F4C-E575B08285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E918541-6D77-4546-96B4-42BF721268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79E27-D172-4527-B219-086316150033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C58BADC-D573-4041-8CD2-4EC9776E69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BEDF2D2-5DC6-4683-A825-E97753FB9E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4E088-9C32-432A-8C8D-848174558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083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133C48E-F7EF-40C2-B448-512F16FDF3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132" y="1635065"/>
            <a:ext cx="7410450" cy="3162300"/>
          </a:xfrm>
          <a:prstGeom prst="rect">
            <a:avLst/>
          </a:prstGeom>
          <a:effectLst/>
        </p:spPr>
      </p:pic>
      <p:grpSp>
        <p:nvGrpSpPr>
          <p:cNvPr id="19" name="Group 18"/>
          <p:cNvGrpSpPr/>
          <p:nvPr/>
        </p:nvGrpSpPr>
        <p:grpSpPr>
          <a:xfrm>
            <a:off x="7429708" y="3583940"/>
            <a:ext cx="1331501" cy="1279047"/>
            <a:chOff x="4332181" y="5476316"/>
            <a:chExt cx="1331501" cy="1279047"/>
          </a:xfrm>
        </p:grpSpPr>
        <p:sp>
          <p:nvSpPr>
            <p:cNvPr id="7" name="Rectangle 6"/>
            <p:cNvSpPr/>
            <p:nvPr/>
          </p:nvSpPr>
          <p:spPr>
            <a:xfrm>
              <a:off x="4332181" y="5476316"/>
              <a:ext cx="1331501" cy="127904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2" name="Group 81"/>
            <p:cNvGrpSpPr/>
            <p:nvPr/>
          </p:nvGrpSpPr>
          <p:grpSpPr>
            <a:xfrm>
              <a:off x="4483530" y="5476316"/>
              <a:ext cx="1004606" cy="1206983"/>
              <a:chOff x="2580746" y="1586484"/>
              <a:chExt cx="450231" cy="540929"/>
            </a:xfrm>
          </p:grpSpPr>
          <p:sp>
            <p:nvSpPr>
              <p:cNvPr id="89" name="Rounded Rectangle 88"/>
              <p:cNvSpPr/>
              <p:nvPr/>
            </p:nvSpPr>
            <p:spPr>
              <a:xfrm>
                <a:off x="2580746" y="1636775"/>
                <a:ext cx="450231" cy="490638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latin typeface="Arial" pitchFamily="34" charset="0"/>
                  <a:cs typeface="Arial" pitchFamily="34" charset="0"/>
                </a:endParaRPr>
              </a:p>
            </p:txBody>
          </p:sp>
          <p:pic>
            <p:nvPicPr>
              <p:cNvPr id="90" name="Picture 2" descr="C:\Documents and Settings\Mark\My Documents\Dropbox\Documents\Elixys Paper\Enginnering Paper Versions\Wheaton Vial.jpg"/>
              <p:cNvPicPr>
                <a:picLocks noChangeAspect="1" noChangeArrowheads="1"/>
              </p:cNvPicPr>
              <p:nvPr/>
            </p:nvPicPr>
            <p:blipFill>
              <a:blip r:embed="rId3" cstate="print">
                <a:lum bright="-22000" contrast="50000"/>
              </a:blip>
              <a:srcRect l="40697" t="13953" r="40698" b="6977"/>
              <a:stretch>
                <a:fillRect/>
              </a:stretch>
            </p:blipFill>
            <p:spPr bwMode="auto">
              <a:xfrm>
                <a:off x="2732692" y="1586484"/>
                <a:ext cx="134112" cy="427482"/>
              </a:xfrm>
              <a:prstGeom prst="rect">
                <a:avLst/>
              </a:prstGeom>
              <a:noFill/>
              <a:ln>
                <a:noFill/>
              </a:ln>
            </p:spPr>
          </p:pic>
          <p:cxnSp>
            <p:nvCxnSpPr>
              <p:cNvPr id="91" name="Straight Connector 90"/>
              <p:cNvCxnSpPr/>
              <p:nvPr/>
            </p:nvCxnSpPr>
            <p:spPr>
              <a:xfrm>
                <a:off x="2751829" y="1636411"/>
                <a:ext cx="0" cy="264033"/>
              </a:xfrm>
              <a:prstGeom prst="line">
                <a:avLst/>
              </a:prstGeom>
              <a:ln w="63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>
                <a:off x="2849376" y="1636411"/>
                <a:ext cx="0" cy="262461"/>
              </a:xfrm>
              <a:prstGeom prst="line">
                <a:avLst/>
              </a:prstGeom>
              <a:ln w="63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 flipH="1">
                <a:off x="2800549" y="1897218"/>
                <a:ext cx="48969" cy="84817"/>
              </a:xfrm>
              <a:prstGeom prst="line">
                <a:avLst/>
              </a:prstGeom>
              <a:ln w="63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>
                <a:off x="2751043" y="1897993"/>
                <a:ext cx="49506" cy="85747"/>
              </a:xfrm>
              <a:prstGeom prst="line">
                <a:avLst/>
              </a:prstGeom>
              <a:ln w="63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2750776" y="1891946"/>
                <a:ext cx="99491" cy="0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>
                <a:off x="2756353" y="1907224"/>
                <a:ext cx="86897" cy="0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2739415" y="1636411"/>
                <a:ext cx="0" cy="355814"/>
              </a:xfrm>
              <a:prstGeom prst="line">
                <a:avLst/>
              </a:prstGeom>
              <a:ln w="952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2860689" y="1636411"/>
                <a:ext cx="0" cy="356769"/>
              </a:xfrm>
              <a:prstGeom prst="line">
                <a:avLst/>
              </a:prstGeom>
              <a:ln w="952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2752547" y="2006529"/>
                <a:ext cx="93826" cy="0"/>
              </a:xfrm>
              <a:prstGeom prst="line">
                <a:avLst/>
              </a:prstGeom>
              <a:ln w="952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8" name="Arc 107"/>
              <p:cNvSpPr/>
              <p:nvPr/>
            </p:nvSpPr>
            <p:spPr>
              <a:xfrm rot="5400000" flipV="1">
                <a:off x="2735181" y="1977848"/>
                <a:ext cx="33005" cy="24361"/>
              </a:xfrm>
              <a:prstGeom prst="arc">
                <a:avLst>
                  <a:gd name="adj1" fmla="val 16200000"/>
                  <a:gd name="adj2" fmla="val 455691"/>
                </a:avLst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2" name="Arc 111"/>
              <p:cNvSpPr/>
              <p:nvPr/>
            </p:nvSpPr>
            <p:spPr>
              <a:xfrm rot="16200000" flipH="1" flipV="1">
                <a:off x="2831838" y="1977848"/>
                <a:ext cx="33005" cy="24361"/>
              </a:xfrm>
              <a:prstGeom prst="arc">
                <a:avLst>
                  <a:gd name="adj1" fmla="val 16200000"/>
                  <a:gd name="adj2" fmla="val 455691"/>
                </a:avLst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13" name="Group 112"/>
          <p:cNvGrpSpPr/>
          <p:nvPr/>
        </p:nvGrpSpPr>
        <p:grpSpPr>
          <a:xfrm>
            <a:off x="5913210" y="3584814"/>
            <a:ext cx="1331501" cy="1279047"/>
            <a:chOff x="4332181" y="5476316"/>
            <a:chExt cx="1331501" cy="1279047"/>
          </a:xfrm>
        </p:grpSpPr>
        <p:sp>
          <p:nvSpPr>
            <p:cNvPr id="114" name="Rectangle 113"/>
            <p:cNvSpPr/>
            <p:nvPr/>
          </p:nvSpPr>
          <p:spPr>
            <a:xfrm>
              <a:off x="4332181" y="5476316"/>
              <a:ext cx="1331501" cy="127904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6" name="Group 115"/>
            <p:cNvGrpSpPr/>
            <p:nvPr/>
          </p:nvGrpSpPr>
          <p:grpSpPr>
            <a:xfrm>
              <a:off x="4483530" y="5476316"/>
              <a:ext cx="1004606" cy="1206983"/>
              <a:chOff x="2580746" y="1586484"/>
              <a:chExt cx="450231" cy="540929"/>
            </a:xfrm>
          </p:grpSpPr>
          <p:sp>
            <p:nvSpPr>
              <p:cNvPr id="117" name="Rounded Rectangle 116"/>
              <p:cNvSpPr/>
              <p:nvPr/>
            </p:nvSpPr>
            <p:spPr>
              <a:xfrm>
                <a:off x="2580746" y="1636775"/>
                <a:ext cx="450231" cy="490638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latin typeface="Arial" pitchFamily="34" charset="0"/>
                  <a:cs typeface="Arial" pitchFamily="34" charset="0"/>
                </a:endParaRPr>
              </a:p>
            </p:txBody>
          </p:sp>
          <p:pic>
            <p:nvPicPr>
              <p:cNvPr id="118" name="Picture 2" descr="C:\Documents and Settings\Mark\My Documents\Dropbox\Documents\Elixys Paper\Enginnering Paper Versions\Wheaton Vial.jpg"/>
              <p:cNvPicPr>
                <a:picLocks noChangeAspect="1" noChangeArrowheads="1"/>
              </p:cNvPicPr>
              <p:nvPr/>
            </p:nvPicPr>
            <p:blipFill>
              <a:blip r:embed="rId3" cstate="print">
                <a:lum bright="-22000" contrast="50000"/>
              </a:blip>
              <a:srcRect l="40697" t="13953" r="40698" b="6977"/>
              <a:stretch>
                <a:fillRect/>
              </a:stretch>
            </p:blipFill>
            <p:spPr bwMode="auto">
              <a:xfrm>
                <a:off x="2732692" y="1586484"/>
                <a:ext cx="134112" cy="427482"/>
              </a:xfrm>
              <a:prstGeom prst="rect">
                <a:avLst/>
              </a:prstGeom>
              <a:noFill/>
              <a:ln>
                <a:noFill/>
              </a:ln>
            </p:spPr>
          </p:pic>
          <p:cxnSp>
            <p:nvCxnSpPr>
              <p:cNvPr id="121" name="Straight Connector 120"/>
              <p:cNvCxnSpPr/>
              <p:nvPr/>
            </p:nvCxnSpPr>
            <p:spPr>
              <a:xfrm>
                <a:off x="2751829" y="1636411"/>
                <a:ext cx="0" cy="264033"/>
              </a:xfrm>
              <a:prstGeom prst="line">
                <a:avLst/>
              </a:prstGeom>
              <a:ln w="63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>
              <a:xfrm>
                <a:off x="2849376" y="1636411"/>
                <a:ext cx="0" cy="262461"/>
              </a:xfrm>
              <a:prstGeom prst="line">
                <a:avLst/>
              </a:prstGeom>
              <a:ln w="63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>
              <a:xfrm flipH="1">
                <a:off x="2800549" y="1897218"/>
                <a:ext cx="48969" cy="84817"/>
              </a:xfrm>
              <a:prstGeom prst="line">
                <a:avLst/>
              </a:prstGeom>
              <a:ln w="63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>
              <a:xfrm>
                <a:off x="2751043" y="1897993"/>
                <a:ext cx="49506" cy="85747"/>
              </a:xfrm>
              <a:prstGeom prst="line">
                <a:avLst/>
              </a:prstGeom>
              <a:ln w="63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>
              <a:xfrm>
                <a:off x="2750776" y="1891946"/>
                <a:ext cx="99491" cy="0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/>
              <p:cNvCxnSpPr/>
              <p:nvPr/>
            </p:nvCxnSpPr>
            <p:spPr>
              <a:xfrm>
                <a:off x="2756353" y="1907224"/>
                <a:ext cx="86897" cy="0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/>
              <p:cNvCxnSpPr/>
              <p:nvPr/>
            </p:nvCxnSpPr>
            <p:spPr>
              <a:xfrm>
                <a:off x="2739415" y="1636411"/>
                <a:ext cx="0" cy="355814"/>
              </a:xfrm>
              <a:prstGeom prst="line">
                <a:avLst/>
              </a:prstGeom>
              <a:ln w="952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/>
              <p:cNvCxnSpPr/>
              <p:nvPr/>
            </p:nvCxnSpPr>
            <p:spPr>
              <a:xfrm>
                <a:off x="2860689" y="1636411"/>
                <a:ext cx="0" cy="356769"/>
              </a:xfrm>
              <a:prstGeom prst="line">
                <a:avLst/>
              </a:prstGeom>
              <a:ln w="952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/>
              <p:cNvCxnSpPr/>
              <p:nvPr/>
            </p:nvCxnSpPr>
            <p:spPr>
              <a:xfrm>
                <a:off x="2752547" y="2006529"/>
                <a:ext cx="93826" cy="0"/>
              </a:xfrm>
              <a:prstGeom prst="line">
                <a:avLst/>
              </a:prstGeom>
              <a:ln w="952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0" name="Arc 129"/>
              <p:cNvSpPr/>
              <p:nvPr/>
            </p:nvSpPr>
            <p:spPr>
              <a:xfrm rot="5400000" flipV="1">
                <a:off x="2735181" y="1977848"/>
                <a:ext cx="33005" cy="24361"/>
              </a:xfrm>
              <a:prstGeom prst="arc">
                <a:avLst>
                  <a:gd name="adj1" fmla="val 16200000"/>
                  <a:gd name="adj2" fmla="val 455691"/>
                </a:avLst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1" name="Arc 130"/>
              <p:cNvSpPr/>
              <p:nvPr/>
            </p:nvSpPr>
            <p:spPr>
              <a:xfrm rot="16200000" flipH="1" flipV="1">
                <a:off x="2831838" y="1977848"/>
                <a:ext cx="33005" cy="24361"/>
              </a:xfrm>
              <a:prstGeom prst="arc">
                <a:avLst>
                  <a:gd name="adj1" fmla="val 16200000"/>
                  <a:gd name="adj2" fmla="val 455691"/>
                </a:avLst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32" name="Group 131"/>
          <p:cNvGrpSpPr/>
          <p:nvPr/>
        </p:nvGrpSpPr>
        <p:grpSpPr>
          <a:xfrm>
            <a:off x="4080235" y="3588748"/>
            <a:ext cx="1331501" cy="1279047"/>
            <a:chOff x="4332181" y="5476316"/>
            <a:chExt cx="1331501" cy="1279047"/>
          </a:xfrm>
        </p:grpSpPr>
        <p:sp>
          <p:nvSpPr>
            <p:cNvPr id="133" name="Rectangle 132"/>
            <p:cNvSpPr/>
            <p:nvPr/>
          </p:nvSpPr>
          <p:spPr>
            <a:xfrm>
              <a:off x="4332181" y="5476316"/>
              <a:ext cx="1331501" cy="127904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4" name="Group 133"/>
            <p:cNvGrpSpPr/>
            <p:nvPr/>
          </p:nvGrpSpPr>
          <p:grpSpPr>
            <a:xfrm>
              <a:off x="4483530" y="5476316"/>
              <a:ext cx="1004606" cy="1206983"/>
              <a:chOff x="2580746" y="1586484"/>
              <a:chExt cx="450231" cy="540929"/>
            </a:xfrm>
          </p:grpSpPr>
          <p:sp>
            <p:nvSpPr>
              <p:cNvPr id="135" name="Rounded Rectangle 134"/>
              <p:cNvSpPr/>
              <p:nvPr/>
            </p:nvSpPr>
            <p:spPr>
              <a:xfrm>
                <a:off x="2580746" y="1636775"/>
                <a:ext cx="450231" cy="490638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latin typeface="Arial" pitchFamily="34" charset="0"/>
                  <a:cs typeface="Arial" pitchFamily="34" charset="0"/>
                </a:endParaRPr>
              </a:p>
            </p:txBody>
          </p:sp>
          <p:pic>
            <p:nvPicPr>
              <p:cNvPr id="136" name="Picture 2" descr="C:\Documents and Settings\Mark\My Documents\Dropbox\Documents\Elixys Paper\Enginnering Paper Versions\Wheaton Vial.jpg"/>
              <p:cNvPicPr>
                <a:picLocks noChangeAspect="1" noChangeArrowheads="1"/>
              </p:cNvPicPr>
              <p:nvPr/>
            </p:nvPicPr>
            <p:blipFill>
              <a:blip r:embed="rId3" cstate="print">
                <a:lum bright="-22000" contrast="50000"/>
              </a:blip>
              <a:srcRect l="40697" t="13953" r="40698" b="6977"/>
              <a:stretch>
                <a:fillRect/>
              </a:stretch>
            </p:blipFill>
            <p:spPr bwMode="auto">
              <a:xfrm>
                <a:off x="2732692" y="1586484"/>
                <a:ext cx="134112" cy="427482"/>
              </a:xfrm>
              <a:prstGeom prst="rect">
                <a:avLst/>
              </a:prstGeom>
              <a:noFill/>
              <a:ln>
                <a:noFill/>
              </a:ln>
            </p:spPr>
          </p:pic>
          <p:cxnSp>
            <p:nvCxnSpPr>
              <p:cNvPr id="137" name="Straight Connector 136"/>
              <p:cNvCxnSpPr/>
              <p:nvPr/>
            </p:nvCxnSpPr>
            <p:spPr>
              <a:xfrm>
                <a:off x="2751829" y="1636411"/>
                <a:ext cx="0" cy="264033"/>
              </a:xfrm>
              <a:prstGeom prst="line">
                <a:avLst/>
              </a:prstGeom>
              <a:ln w="63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>
                <a:off x="2849376" y="1636411"/>
                <a:ext cx="0" cy="262461"/>
              </a:xfrm>
              <a:prstGeom prst="line">
                <a:avLst/>
              </a:prstGeom>
              <a:ln w="63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 flipH="1">
                <a:off x="2800549" y="1897218"/>
                <a:ext cx="48969" cy="84817"/>
              </a:xfrm>
              <a:prstGeom prst="line">
                <a:avLst/>
              </a:prstGeom>
              <a:ln w="63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>
              <a:xfrm>
                <a:off x="2751043" y="1897993"/>
                <a:ext cx="49506" cy="85747"/>
              </a:xfrm>
              <a:prstGeom prst="line">
                <a:avLst/>
              </a:prstGeom>
              <a:ln w="63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>
              <a:xfrm>
                <a:off x="2750776" y="1891946"/>
                <a:ext cx="99491" cy="0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/>
              <p:cNvCxnSpPr/>
              <p:nvPr/>
            </p:nvCxnSpPr>
            <p:spPr>
              <a:xfrm>
                <a:off x="2756353" y="1907224"/>
                <a:ext cx="86897" cy="0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/>
              <p:cNvCxnSpPr/>
              <p:nvPr/>
            </p:nvCxnSpPr>
            <p:spPr>
              <a:xfrm>
                <a:off x="2739415" y="1636411"/>
                <a:ext cx="0" cy="355814"/>
              </a:xfrm>
              <a:prstGeom prst="line">
                <a:avLst/>
              </a:prstGeom>
              <a:ln w="952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/>
              <p:cNvCxnSpPr/>
              <p:nvPr/>
            </p:nvCxnSpPr>
            <p:spPr>
              <a:xfrm>
                <a:off x="2860689" y="1636411"/>
                <a:ext cx="0" cy="356769"/>
              </a:xfrm>
              <a:prstGeom prst="line">
                <a:avLst/>
              </a:prstGeom>
              <a:ln w="952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/>
              <p:cNvCxnSpPr/>
              <p:nvPr/>
            </p:nvCxnSpPr>
            <p:spPr>
              <a:xfrm>
                <a:off x="2752547" y="2006529"/>
                <a:ext cx="93826" cy="0"/>
              </a:xfrm>
              <a:prstGeom prst="line">
                <a:avLst/>
              </a:prstGeom>
              <a:ln w="952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6" name="Arc 145"/>
              <p:cNvSpPr/>
              <p:nvPr/>
            </p:nvSpPr>
            <p:spPr>
              <a:xfrm rot="5400000" flipV="1">
                <a:off x="2735181" y="1977848"/>
                <a:ext cx="33005" cy="24361"/>
              </a:xfrm>
              <a:prstGeom prst="arc">
                <a:avLst>
                  <a:gd name="adj1" fmla="val 16200000"/>
                  <a:gd name="adj2" fmla="val 455691"/>
                </a:avLst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7" name="Arc 146"/>
              <p:cNvSpPr/>
              <p:nvPr/>
            </p:nvSpPr>
            <p:spPr>
              <a:xfrm rot="16200000" flipH="1" flipV="1">
                <a:off x="2831838" y="1977848"/>
                <a:ext cx="33005" cy="24361"/>
              </a:xfrm>
              <a:prstGeom prst="arc">
                <a:avLst>
                  <a:gd name="adj1" fmla="val 16200000"/>
                  <a:gd name="adj2" fmla="val 455691"/>
                </a:avLst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48" name="Group 147"/>
          <p:cNvGrpSpPr/>
          <p:nvPr/>
        </p:nvGrpSpPr>
        <p:grpSpPr>
          <a:xfrm>
            <a:off x="2552552" y="3595322"/>
            <a:ext cx="1331501" cy="1279047"/>
            <a:chOff x="4332181" y="5476316"/>
            <a:chExt cx="1331501" cy="1279047"/>
          </a:xfrm>
        </p:grpSpPr>
        <p:sp>
          <p:nvSpPr>
            <p:cNvPr id="149" name="Rectangle 148"/>
            <p:cNvSpPr/>
            <p:nvPr/>
          </p:nvSpPr>
          <p:spPr>
            <a:xfrm>
              <a:off x="4332181" y="5476316"/>
              <a:ext cx="1331501" cy="127904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0" name="Group 149"/>
            <p:cNvGrpSpPr/>
            <p:nvPr/>
          </p:nvGrpSpPr>
          <p:grpSpPr>
            <a:xfrm>
              <a:off x="4483530" y="5476316"/>
              <a:ext cx="1004606" cy="1206983"/>
              <a:chOff x="2580746" y="1586484"/>
              <a:chExt cx="450231" cy="540929"/>
            </a:xfrm>
          </p:grpSpPr>
          <p:sp>
            <p:nvSpPr>
              <p:cNvPr id="151" name="Rounded Rectangle 150"/>
              <p:cNvSpPr/>
              <p:nvPr/>
            </p:nvSpPr>
            <p:spPr>
              <a:xfrm>
                <a:off x="2580746" y="1636775"/>
                <a:ext cx="450231" cy="490638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latin typeface="Arial" pitchFamily="34" charset="0"/>
                  <a:cs typeface="Arial" pitchFamily="34" charset="0"/>
                </a:endParaRPr>
              </a:p>
            </p:txBody>
          </p:sp>
          <p:pic>
            <p:nvPicPr>
              <p:cNvPr id="152" name="Picture 2" descr="C:\Documents and Settings\Mark\My Documents\Dropbox\Documents\Elixys Paper\Enginnering Paper Versions\Wheaton Vial.jpg"/>
              <p:cNvPicPr>
                <a:picLocks noChangeAspect="1" noChangeArrowheads="1"/>
              </p:cNvPicPr>
              <p:nvPr/>
            </p:nvPicPr>
            <p:blipFill>
              <a:blip r:embed="rId3" cstate="print">
                <a:lum bright="-22000" contrast="50000"/>
              </a:blip>
              <a:srcRect l="40697" t="13953" r="40698" b="6977"/>
              <a:stretch>
                <a:fillRect/>
              </a:stretch>
            </p:blipFill>
            <p:spPr bwMode="auto">
              <a:xfrm>
                <a:off x="2732692" y="1586484"/>
                <a:ext cx="134112" cy="427482"/>
              </a:xfrm>
              <a:prstGeom prst="rect">
                <a:avLst/>
              </a:prstGeom>
              <a:noFill/>
              <a:ln>
                <a:noFill/>
              </a:ln>
            </p:spPr>
          </p:pic>
          <p:cxnSp>
            <p:nvCxnSpPr>
              <p:cNvPr id="153" name="Straight Connector 152"/>
              <p:cNvCxnSpPr/>
              <p:nvPr/>
            </p:nvCxnSpPr>
            <p:spPr>
              <a:xfrm>
                <a:off x="2751829" y="1636411"/>
                <a:ext cx="0" cy="264033"/>
              </a:xfrm>
              <a:prstGeom prst="line">
                <a:avLst/>
              </a:prstGeom>
              <a:ln w="63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/>
              <p:cNvCxnSpPr/>
              <p:nvPr/>
            </p:nvCxnSpPr>
            <p:spPr>
              <a:xfrm>
                <a:off x="2849376" y="1636411"/>
                <a:ext cx="0" cy="262461"/>
              </a:xfrm>
              <a:prstGeom prst="line">
                <a:avLst/>
              </a:prstGeom>
              <a:ln w="63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/>
              <p:cNvCxnSpPr/>
              <p:nvPr/>
            </p:nvCxnSpPr>
            <p:spPr>
              <a:xfrm flipH="1">
                <a:off x="2800549" y="1897218"/>
                <a:ext cx="48969" cy="84817"/>
              </a:xfrm>
              <a:prstGeom prst="line">
                <a:avLst/>
              </a:prstGeom>
              <a:ln w="63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/>
              <p:cNvCxnSpPr/>
              <p:nvPr/>
            </p:nvCxnSpPr>
            <p:spPr>
              <a:xfrm>
                <a:off x="2751043" y="1897993"/>
                <a:ext cx="49506" cy="85747"/>
              </a:xfrm>
              <a:prstGeom prst="line">
                <a:avLst/>
              </a:prstGeom>
              <a:ln w="63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/>
              <p:cNvCxnSpPr/>
              <p:nvPr/>
            </p:nvCxnSpPr>
            <p:spPr>
              <a:xfrm>
                <a:off x="2750776" y="1891946"/>
                <a:ext cx="99491" cy="0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/>
              <p:cNvCxnSpPr/>
              <p:nvPr/>
            </p:nvCxnSpPr>
            <p:spPr>
              <a:xfrm>
                <a:off x="2756353" y="1907224"/>
                <a:ext cx="86897" cy="0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/>
              <p:cNvCxnSpPr/>
              <p:nvPr/>
            </p:nvCxnSpPr>
            <p:spPr>
              <a:xfrm>
                <a:off x="2739415" y="1636411"/>
                <a:ext cx="0" cy="355814"/>
              </a:xfrm>
              <a:prstGeom prst="line">
                <a:avLst/>
              </a:prstGeom>
              <a:ln w="952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Connector 159"/>
              <p:cNvCxnSpPr/>
              <p:nvPr/>
            </p:nvCxnSpPr>
            <p:spPr>
              <a:xfrm>
                <a:off x="2860689" y="1636411"/>
                <a:ext cx="0" cy="356769"/>
              </a:xfrm>
              <a:prstGeom prst="line">
                <a:avLst/>
              </a:prstGeom>
              <a:ln w="952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Connector 160"/>
              <p:cNvCxnSpPr/>
              <p:nvPr/>
            </p:nvCxnSpPr>
            <p:spPr>
              <a:xfrm>
                <a:off x="2752547" y="2006529"/>
                <a:ext cx="93826" cy="0"/>
              </a:xfrm>
              <a:prstGeom prst="line">
                <a:avLst/>
              </a:prstGeom>
              <a:ln w="952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2" name="Arc 161"/>
              <p:cNvSpPr/>
              <p:nvPr/>
            </p:nvSpPr>
            <p:spPr>
              <a:xfrm rot="5400000" flipV="1">
                <a:off x="2735181" y="1977848"/>
                <a:ext cx="33005" cy="24361"/>
              </a:xfrm>
              <a:prstGeom prst="arc">
                <a:avLst>
                  <a:gd name="adj1" fmla="val 16200000"/>
                  <a:gd name="adj2" fmla="val 455691"/>
                </a:avLst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3" name="Arc 162"/>
              <p:cNvSpPr/>
              <p:nvPr/>
            </p:nvSpPr>
            <p:spPr>
              <a:xfrm rot="16200000" flipH="1" flipV="1">
                <a:off x="2831838" y="1977848"/>
                <a:ext cx="33005" cy="24361"/>
              </a:xfrm>
              <a:prstGeom prst="arc">
                <a:avLst>
                  <a:gd name="adj1" fmla="val 16200000"/>
                  <a:gd name="adj2" fmla="val 455691"/>
                </a:avLst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037E68B-6F66-4B26-B43B-2572DA68F917}"/>
              </a:ext>
            </a:extLst>
          </p:cNvPr>
          <p:cNvSpPr txBox="1"/>
          <p:nvPr/>
        </p:nvSpPr>
        <p:spPr>
          <a:xfrm>
            <a:off x="-8800" y="1781879"/>
            <a:ext cx="1150685" cy="70788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Radioisotope Input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([</a:t>
            </a:r>
            <a:r>
              <a:rPr lang="en-US" sz="1000" baseline="30000" dirty="0"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F]fluoride in [</a:t>
            </a:r>
            <a:r>
              <a:rPr lang="en-US" sz="1000" baseline="30000" dirty="0"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O]H</a:t>
            </a:r>
            <a:r>
              <a:rPr lang="en-US" sz="10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O)</a:t>
            </a:r>
          </a:p>
        </p:txBody>
      </p:sp>
      <p:cxnSp>
        <p:nvCxnSpPr>
          <p:cNvPr id="8" name="Connector: Elbow 7">
            <a:extLst>
              <a:ext uri="{FF2B5EF4-FFF2-40B4-BE49-F238E27FC236}">
                <a16:creationId xmlns:a16="http://schemas.microsoft.com/office/drawing/2014/main" xmlns="" id="{CB75670F-2E64-470E-98A4-9DC55903996D}"/>
              </a:ext>
            </a:extLst>
          </p:cNvPr>
          <p:cNvCxnSpPr>
            <a:cxnSpLocks/>
          </p:cNvCxnSpPr>
          <p:nvPr/>
        </p:nvCxnSpPr>
        <p:spPr>
          <a:xfrm rot="16200000" flipH="1">
            <a:off x="845797" y="2192913"/>
            <a:ext cx="498018" cy="1067215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0E220D95-B846-4DA8-89BD-EFFE5A26B100}"/>
              </a:ext>
            </a:extLst>
          </p:cNvPr>
          <p:cNvSpPr txBox="1"/>
          <p:nvPr/>
        </p:nvSpPr>
        <p:spPr>
          <a:xfrm>
            <a:off x="1491532" y="2125982"/>
            <a:ext cx="543643" cy="24622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Eluent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C90AFEF8-5BF3-4460-9A69-12CC1196C2AB}"/>
              </a:ext>
            </a:extLst>
          </p:cNvPr>
          <p:cNvSpPr txBox="1"/>
          <p:nvPr/>
        </p:nvSpPr>
        <p:spPr>
          <a:xfrm>
            <a:off x="1753235" y="1635065"/>
            <a:ext cx="868680" cy="55399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1000" baseline="30000" dirty="0"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O]H</a:t>
            </a:r>
            <a:r>
              <a:rPr lang="en-US" sz="10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O recovery vial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C3037C68-8ACD-4095-86E5-F1BFB4F6DB2B}"/>
              </a:ext>
            </a:extLst>
          </p:cNvPr>
          <p:cNvSpPr txBox="1"/>
          <p:nvPr/>
        </p:nvSpPr>
        <p:spPr>
          <a:xfrm>
            <a:off x="1336041" y="4618719"/>
            <a:ext cx="937259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Cartridge #1</a:t>
            </a:r>
          </a:p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(QMA)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4F76C2E8-B50D-489E-A6B0-A92C804FE83B}"/>
              </a:ext>
            </a:extLst>
          </p:cNvPr>
          <p:cNvSpPr txBox="1"/>
          <p:nvPr/>
        </p:nvSpPr>
        <p:spPr>
          <a:xfrm>
            <a:off x="4783372" y="1250114"/>
            <a:ext cx="1496143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Cartridge #2</a:t>
            </a:r>
          </a:p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(Silica)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DDB0E6B-D5B6-421D-8806-0A1621056F36}"/>
              </a:ext>
            </a:extLst>
          </p:cNvPr>
          <p:cNvSpPr txBox="1"/>
          <p:nvPr/>
        </p:nvSpPr>
        <p:spPr>
          <a:xfrm>
            <a:off x="2787873" y="2125982"/>
            <a:ext cx="868680" cy="24622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Reagents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C986F898-1B3F-4FBF-89CE-F0BF2956D55D}"/>
              </a:ext>
            </a:extLst>
          </p:cNvPr>
          <p:cNvSpPr txBox="1"/>
          <p:nvPr/>
        </p:nvSpPr>
        <p:spPr>
          <a:xfrm>
            <a:off x="4164080" y="2125982"/>
            <a:ext cx="336201" cy="24622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10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6C25EABB-39D9-4C89-AE99-5900B16F3DAA}"/>
              </a:ext>
            </a:extLst>
          </p:cNvPr>
          <p:cNvSpPr txBox="1"/>
          <p:nvPr/>
        </p:nvSpPr>
        <p:spPr>
          <a:xfrm>
            <a:off x="4699933" y="2125982"/>
            <a:ext cx="716280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Transfer dip tube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DFA93A9-0FCE-4F5C-BC6D-E958A2157B85}"/>
              </a:ext>
            </a:extLst>
          </p:cNvPr>
          <p:cNvSpPr txBox="1"/>
          <p:nvPr/>
        </p:nvSpPr>
        <p:spPr>
          <a:xfrm>
            <a:off x="2769193" y="4859069"/>
            <a:ext cx="937259" cy="24622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Reactor 1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6E2D991D-EC25-4C36-90CE-EA80F8B7AFE7}"/>
              </a:ext>
            </a:extLst>
          </p:cNvPr>
          <p:cNvSpPr txBox="1"/>
          <p:nvPr/>
        </p:nvSpPr>
        <p:spPr>
          <a:xfrm>
            <a:off x="4272238" y="4859068"/>
            <a:ext cx="937259" cy="24622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Reactor 1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A610D53F-2B0E-4C72-82C6-33277A834CD5}"/>
              </a:ext>
            </a:extLst>
          </p:cNvPr>
          <p:cNvSpPr>
            <a:spLocks noChangeAspect="1"/>
          </p:cNvSpPr>
          <p:nvPr/>
        </p:nvSpPr>
        <p:spPr>
          <a:xfrm>
            <a:off x="1887538" y="2970767"/>
            <a:ext cx="4572" cy="4572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xmlns="" id="{4419526E-C71E-46A3-AF4E-114639087AD6}"/>
              </a:ext>
            </a:extLst>
          </p:cNvPr>
          <p:cNvCxnSpPr>
            <a:cxnSpLocks/>
          </p:cNvCxnSpPr>
          <p:nvPr/>
        </p:nvCxnSpPr>
        <p:spPr>
          <a:xfrm rot="16200000" flipH="1">
            <a:off x="1545358" y="2618759"/>
            <a:ext cx="579041" cy="128749"/>
          </a:xfrm>
          <a:prstGeom prst="bentConnector4">
            <a:avLst>
              <a:gd name="adj1" fmla="val 62140"/>
              <a:gd name="adj2" fmla="val 199875"/>
            </a:avLst>
          </a:prstGeom>
          <a:ln w="19050">
            <a:solidFill>
              <a:schemeClr val="tx1"/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952B0323-0433-427F-83B8-D43068E3EFCB}"/>
              </a:ext>
            </a:extLst>
          </p:cNvPr>
          <p:cNvSpPr>
            <a:spLocks noChangeAspect="1"/>
          </p:cNvSpPr>
          <p:nvPr/>
        </p:nvSpPr>
        <p:spPr>
          <a:xfrm>
            <a:off x="2273300" y="2970767"/>
            <a:ext cx="4572" cy="4572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Connector: Elbow 31">
            <a:extLst>
              <a:ext uri="{FF2B5EF4-FFF2-40B4-BE49-F238E27FC236}">
                <a16:creationId xmlns:a16="http://schemas.microsoft.com/office/drawing/2014/main" xmlns="" id="{DD533EDB-17FC-4F15-9495-02C0D6487FB2}"/>
              </a:ext>
            </a:extLst>
          </p:cNvPr>
          <p:cNvCxnSpPr>
            <a:stCxn id="30" idx="0"/>
          </p:cNvCxnSpPr>
          <p:nvPr/>
        </p:nvCxnSpPr>
        <p:spPr>
          <a:xfrm rot="16200000" flipV="1">
            <a:off x="1843904" y="2539085"/>
            <a:ext cx="775354" cy="88010"/>
          </a:xfrm>
          <a:prstGeom prst="bentConnector3">
            <a:avLst>
              <a:gd name="adj1" fmla="val -1186"/>
            </a:avLst>
          </a:prstGeom>
          <a:ln w="19050">
            <a:solidFill>
              <a:schemeClr val="tx1"/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7D9353E1-2062-44ED-BC44-D722A392C3D9}"/>
              </a:ext>
            </a:extLst>
          </p:cNvPr>
          <p:cNvSpPr>
            <a:spLocks noChangeAspect="1"/>
          </p:cNvSpPr>
          <p:nvPr/>
        </p:nvSpPr>
        <p:spPr>
          <a:xfrm>
            <a:off x="1766888" y="3583940"/>
            <a:ext cx="4572" cy="4572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2D641C3E-836E-4013-8494-A40566FB41BA}"/>
              </a:ext>
            </a:extLst>
          </p:cNvPr>
          <p:cNvSpPr>
            <a:spLocks noChangeAspect="1"/>
          </p:cNvSpPr>
          <p:nvPr/>
        </p:nvSpPr>
        <p:spPr>
          <a:xfrm>
            <a:off x="1765935" y="4460240"/>
            <a:ext cx="4572" cy="4572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xmlns="" id="{FFC7593D-38F9-4F72-B536-556FB575434A}"/>
              </a:ext>
            </a:extLst>
          </p:cNvPr>
          <p:cNvCxnSpPr>
            <a:cxnSpLocks/>
          </p:cNvCxnSpPr>
          <p:nvPr/>
        </p:nvCxnSpPr>
        <p:spPr>
          <a:xfrm>
            <a:off x="1763353" y="3121025"/>
            <a:ext cx="0" cy="46291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188D9258-0ED2-4B25-B323-5FE4978940C9}"/>
              </a:ext>
            </a:extLst>
          </p:cNvPr>
          <p:cNvSpPr>
            <a:spLocks noChangeAspect="1"/>
          </p:cNvSpPr>
          <p:nvPr/>
        </p:nvSpPr>
        <p:spPr>
          <a:xfrm>
            <a:off x="2405063" y="3121025"/>
            <a:ext cx="4572" cy="4572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AEB764ED-3B09-4884-94D0-C585A6864E9C}"/>
              </a:ext>
            </a:extLst>
          </p:cNvPr>
          <p:cNvSpPr>
            <a:spLocks noChangeAspect="1"/>
          </p:cNvSpPr>
          <p:nvPr/>
        </p:nvSpPr>
        <p:spPr>
          <a:xfrm>
            <a:off x="2529840" y="2970767"/>
            <a:ext cx="4572" cy="4572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Connector: Elbow 41">
            <a:extLst>
              <a:ext uri="{FF2B5EF4-FFF2-40B4-BE49-F238E27FC236}">
                <a16:creationId xmlns:a16="http://schemas.microsoft.com/office/drawing/2014/main" xmlns="" id="{66B6882E-103E-4AF4-B390-2409DD9977CF}"/>
              </a:ext>
            </a:extLst>
          </p:cNvPr>
          <p:cNvCxnSpPr>
            <a:stCxn id="35" idx="0"/>
          </p:cNvCxnSpPr>
          <p:nvPr/>
        </p:nvCxnSpPr>
        <p:spPr>
          <a:xfrm rot="5400000" flipH="1" flipV="1">
            <a:off x="1417035" y="3472212"/>
            <a:ext cx="1339215" cy="636842"/>
          </a:xfrm>
          <a:prstGeom prst="bentConnector3">
            <a:avLst>
              <a:gd name="adj1" fmla="val -8322"/>
            </a:avLst>
          </a:prstGeom>
          <a:ln w="19050">
            <a:solidFill>
              <a:schemeClr val="tx1"/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or: Elbow 44">
            <a:extLst>
              <a:ext uri="{FF2B5EF4-FFF2-40B4-BE49-F238E27FC236}">
                <a16:creationId xmlns:a16="http://schemas.microsoft.com/office/drawing/2014/main" xmlns="" id="{C4F64EBC-8881-495E-BDBB-E7365343B476}"/>
              </a:ext>
            </a:extLst>
          </p:cNvPr>
          <p:cNvCxnSpPr>
            <a:cxnSpLocks/>
            <a:stCxn id="40" idx="0"/>
          </p:cNvCxnSpPr>
          <p:nvPr/>
        </p:nvCxnSpPr>
        <p:spPr>
          <a:xfrm rot="16200000" flipH="1">
            <a:off x="2317443" y="3185450"/>
            <a:ext cx="1038772" cy="609406"/>
          </a:xfrm>
          <a:prstGeom prst="bentConnector3">
            <a:avLst>
              <a:gd name="adj1" fmla="val 0"/>
            </a:avLst>
          </a:prstGeom>
          <a:ln w="19050">
            <a:solidFill>
              <a:schemeClr val="tx1"/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Arrow: Left-Right 46">
            <a:extLst>
              <a:ext uri="{FF2B5EF4-FFF2-40B4-BE49-F238E27FC236}">
                <a16:creationId xmlns:a16="http://schemas.microsoft.com/office/drawing/2014/main" xmlns="" id="{FC1FB5ED-F5F4-429E-8E95-8394BC4686C1}"/>
              </a:ext>
            </a:extLst>
          </p:cNvPr>
          <p:cNvSpPr/>
          <p:nvPr/>
        </p:nvSpPr>
        <p:spPr>
          <a:xfrm>
            <a:off x="3775136" y="4069666"/>
            <a:ext cx="381000" cy="266700"/>
          </a:xfrm>
          <a:prstGeom prst="leftRightArrow">
            <a:avLst>
              <a:gd name="adj1" fmla="val 50000"/>
              <a:gd name="adj2" fmla="val 33333"/>
            </a:avLst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Arrow: Left-Right 47">
            <a:extLst>
              <a:ext uri="{FF2B5EF4-FFF2-40B4-BE49-F238E27FC236}">
                <a16:creationId xmlns:a16="http://schemas.microsoft.com/office/drawing/2014/main" xmlns="" id="{F204400D-5881-4C78-886C-ACB6D09D67B1}"/>
              </a:ext>
            </a:extLst>
          </p:cNvPr>
          <p:cNvSpPr/>
          <p:nvPr/>
        </p:nvSpPr>
        <p:spPr>
          <a:xfrm>
            <a:off x="7121586" y="4069666"/>
            <a:ext cx="381000" cy="266700"/>
          </a:xfrm>
          <a:prstGeom prst="leftRightArrow">
            <a:avLst>
              <a:gd name="adj1" fmla="val 50000"/>
              <a:gd name="adj2" fmla="val 33333"/>
            </a:avLst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xmlns="" id="{95424B73-F00D-46CB-A731-183B55C47841}"/>
              </a:ext>
            </a:extLst>
          </p:cNvPr>
          <p:cNvCxnSpPr>
            <a:stCxn id="13" idx="2"/>
          </p:cNvCxnSpPr>
          <p:nvPr/>
        </p:nvCxnSpPr>
        <p:spPr>
          <a:xfrm>
            <a:off x="3222213" y="2372203"/>
            <a:ext cx="0" cy="179470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or: Elbow 55">
            <a:extLst>
              <a:ext uri="{FF2B5EF4-FFF2-40B4-BE49-F238E27FC236}">
                <a16:creationId xmlns:a16="http://schemas.microsoft.com/office/drawing/2014/main" xmlns="" id="{C223E2F3-E27E-4DC2-872A-2DBC2DCF29CF}"/>
              </a:ext>
            </a:extLst>
          </p:cNvPr>
          <p:cNvCxnSpPr>
            <a:stCxn id="14" idx="2"/>
          </p:cNvCxnSpPr>
          <p:nvPr/>
        </p:nvCxnSpPr>
        <p:spPr>
          <a:xfrm rot="16200000" flipH="1">
            <a:off x="3681364" y="3023020"/>
            <a:ext cx="1637336" cy="335702"/>
          </a:xfrm>
          <a:prstGeom prst="bentConnector3">
            <a:avLst/>
          </a:prstGeom>
          <a:ln w="19050">
            <a:solidFill>
              <a:schemeClr val="tx1"/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890CCE89-A793-4C6A-9E61-34C18105E453}"/>
              </a:ext>
            </a:extLst>
          </p:cNvPr>
          <p:cNvSpPr>
            <a:spLocks noChangeAspect="1"/>
          </p:cNvSpPr>
          <p:nvPr/>
        </p:nvSpPr>
        <p:spPr>
          <a:xfrm>
            <a:off x="5039785" y="1839568"/>
            <a:ext cx="18288" cy="1828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xmlns="" id="{D22D51D4-3339-4EBF-9AC9-A430075C6C67}"/>
              </a:ext>
            </a:extLst>
          </p:cNvPr>
          <p:cNvSpPr>
            <a:spLocks noChangeAspect="1"/>
          </p:cNvSpPr>
          <p:nvPr/>
        </p:nvSpPr>
        <p:spPr>
          <a:xfrm>
            <a:off x="5939501" y="1837282"/>
            <a:ext cx="4572" cy="4572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0" name="Connector: Elbow 59">
            <a:extLst>
              <a:ext uri="{FF2B5EF4-FFF2-40B4-BE49-F238E27FC236}">
                <a16:creationId xmlns:a16="http://schemas.microsoft.com/office/drawing/2014/main" xmlns="" id="{65181C2C-E2B0-4425-8043-76B700C15190}"/>
              </a:ext>
            </a:extLst>
          </p:cNvPr>
          <p:cNvCxnSpPr>
            <a:cxnSpLocks/>
            <a:endCxn id="57" idx="1"/>
          </p:cNvCxnSpPr>
          <p:nvPr/>
        </p:nvCxnSpPr>
        <p:spPr>
          <a:xfrm rot="5400000" flipH="1" flipV="1">
            <a:off x="3584561" y="3005018"/>
            <a:ext cx="2611530" cy="298918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xmlns="" id="{69BC8138-7EC8-450F-9FD1-C41816B3709E}"/>
              </a:ext>
            </a:extLst>
          </p:cNvPr>
          <p:cNvSpPr txBox="1"/>
          <p:nvPr/>
        </p:nvSpPr>
        <p:spPr>
          <a:xfrm>
            <a:off x="6115643" y="4859068"/>
            <a:ext cx="937259" cy="24622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Reactor 2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xmlns="" id="{C22C49BE-F880-4D4F-8E75-570B56DB7E64}"/>
              </a:ext>
            </a:extLst>
          </p:cNvPr>
          <p:cNvSpPr txBox="1"/>
          <p:nvPr/>
        </p:nvSpPr>
        <p:spPr>
          <a:xfrm>
            <a:off x="7618688" y="4859068"/>
            <a:ext cx="937259" cy="24622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Reactor 2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xmlns="" id="{2A08F92D-6D9E-4F70-A350-AB1E7B5DCB02}"/>
              </a:ext>
            </a:extLst>
          </p:cNvPr>
          <p:cNvSpPr txBox="1"/>
          <p:nvPr/>
        </p:nvSpPr>
        <p:spPr>
          <a:xfrm>
            <a:off x="6775177" y="2125982"/>
            <a:ext cx="729221" cy="24622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Reagents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xmlns="" id="{4640946A-AC99-47EF-98C6-93B94B1CD4FB}"/>
              </a:ext>
            </a:extLst>
          </p:cNvPr>
          <p:cNvSpPr txBox="1"/>
          <p:nvPr/>
        </p:nvSpPr>
        <p:spPr>
          <a:xfrm>
            <a:off x="7509521" y="2125982"/>
            <a:ext cx="336201" cy="24622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10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cxnSp>
        <p:nvCxnSpPr>
          <p:cNvPr id="70" name="Connector: Elbow 69">
            <a:extLst>
              <a:ext uri="{FF2B5EF4-FFF2-40B4-BE49-F238E27FC236}">
                <a16:creationId xmlns:a16="http://schemas.microsoft.com/office/drawing/2014/main" xmlns="" id="{1AE238C8-EC7B-465B-8433-B11711EAAC85}"/>
              </a:ext>
            </a:extLst>
          </p:cNvPr>
          <p:cNvCxnSpPr>
            <a:stCxn id="68" idx="2"/>
          </p:cNvCxnSpPr>
          <p:nvPr/>
        </p:nvCxnSpPr>
        <p:spPr>
          <a:xfrm rot="16200000" flipH="1">
            <a:off x="6995265" y="3054560"/>
            <a:ext cx="1700417" cy="335702"/>
          </a:xfrm>
          <a:prstGeom prst="bentConnector3">
            <a:avLst/>
          </a:prstGeom>
          <a:ln w="19050">
            <a:solidFill>
              <a:schemeClr val="tx1"/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" name="Group 78">
            <a:extLst>
              <a:ext uri="{FF2B5EF4-FFF2-40B4-BE49-F238E27FC236}">
                <a16:creationId xmlns:a16="http://schemas.microsoft.com/office/drawing/2014/main" xmlns="" id="{C99C155D-BB53-477E-B4F6-A73A51547B1D}"/>
              </a:ext>
            </a:extLst>
          </p:cNvPr>
          <p:cNvGrpSpPr/>
          <p:nvPr/>
        </p:nvGrpSpPr>
        <p:grpSpPr>
          <a:xfrm>
            <a:off x="1339132" y="820926"/>
            <a:ext cx="3910734" cy="335069"/>
            <a:chOff x="1208957" y="581443"/>
            <a:chExt cx="3910734" cy="335069"/>
          </a:xfrm>
          <a:effectLst/>
        </p:grpSpPr>
        <p:sp>
          <p:nvSpPr>
            <p:cNvPr id="72" name="Left Bracket 71">
              <a:extLst>
                <a:ext uri="{FF2B5EF4-FFF2-40B4-BE49-F238E27FC236}">
                  <a16:creationId xmlns:a16="http://schemas.microsoft.com/office/drawing/2014/main" xmlns="" id="{BED0A207-08F5-4F44-9DE8-F610E941F4DD}"/>
                </a:ext>
              </a:extLst>
            </p:cNvPr>
            <p:cNvSpPr/>
            <p:nvPr/>
          </p:nvSpPr>
          <p:spPr>
            <a:xfrm rot="5400000">
              <a:off x="3123747" y="-1079432"/>
              <a:ext cx="81154" cy="3910734"/>
            </a:xfrm>
            <a:prstGeom prst="leftBracket">
              <a:avLst>
                <a:gd name="adj" fmla="val 43093"/>
              </a:avLst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xmlns="" id="{65D396AC-B2A1-4ADA-880B-A3C880B0D562}"/>
                </a:ext>
              </a:extLst>
            </p:cNvPr>
            <p:cNvSpPr txBox="1"/>
            <p:nvPr/>
          </p:nvSpPr>
          <p:spPr>
            <a:xfrm>
              <a:off x="2657415" y="581443"/>
              <a:ext cx="101381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Cassette #1</a:t>
              </a:r>
              <a:endParaRPr 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xmlns="" id="{30BA5019-B934-443E-A216-D2491CBCA77D}"/>
              </a:ext>
            </a:extLst>
          </p:cNvPr>
          <p:cNvGrpSpPr/>
          <p:nvPr/>
        </p:nvGrpSpPr>
        <p:grpSpPr>
          <a:xfrm>
            <a:off x="5890106" y="818774"/>
            <a:ext cx="2859476" cy="337221"/>
            <a:chOff x="5759931" y="579291"/>
            <a:chExt cx="2859476" cy="337221"/>
          </a:xfrm>
          <a:effectLst/>
        </p:grpSpPr>
        <p:sp>
          <p:nvSpPr>
            <p:cNvPr id="76" name="Left Bracket 75">
              <a:extLst>
                <a:ext uri="{FF2B5EF4-FFF2-40B4-BE49-F238E27FC236}">
                  <a16:creationId xmlns:a16="http://schemas.microsoft.com/office/drawing/2014/main" xmlns="" id="{D78C96D3-9380-4C42-99CF-4A2605C02FC5}"/>
                </a:ext>
              </a:extLst>
            </p:cNvPr>
            <p:cNvSpPr/>
            <p:nvPr/>
          </p:nvSpPr>
          <p:spPr>
            <a:xfrm rot="5400000">
              <a:off x="7148016" y="-554879"/>
              <a:ext cx="83306" cy="2859476"/>
            </a:xfrm>
            <a:prstGeom prst="leftBracket">
              <a:avLst>
                <a:gd name="adj" fmla="val 43093"/>
              </a:avLst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xmlns="" id="{05F6EB58-0A36-4D07-B69C-C7A388F57A61}"/>
                </a:ext>
              </a:extLst>
            </p:cNvPr>
            <p:cNvSpPr txBox="1"/>
            <p:nvPr/>
          </p:nvSpPr>
          <p:spPr>
            <a:xfrm>
              <a:off x="6682760" y="579291"/>
              <a:ext cx="101381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Cassette #2</a:t>
              </a:r>
              <a:endParaRPr 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0" name="Rectangle: Rounded Corners 79">
            <a:extLst>
              <a:ext uri="{FF2B5EF4-FFF2-40B4-BE49-F238E27FC236}">
                <a16:creationId xmlns:a16="http://schemas.microsoft.com/office/drawing/2014/main" xmlns="" id="{E6846737-44AD-4744-9C11-264530A051E4}"/>
              </a:ext>
            </a:extLst>
          </p:cNvPr>
          <p:cNvSpPr/>
          <p:nvPr/>
        </p:nvSpPr>
        <p:spPr>
          <a:xfrm>
            <a:off x="1160528" y="655783"/>
            <a:ext cx="7650610" cy="4525818"/>
          </a:xfrm>
          <a:prstGeom prst="roundRect">
            <a:avLst>
              <a:gd name="adj" fmla="val 2912"/>
            </a:avLst>
          </a:prstGeom>
          <a:noFill/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xmlns="" id="{6CBEE4B9-C7EE-4DEB-BDD4-80AA538EF96F}"/>
              </a:ext>
            </a:extLst>
          </p:cNvPr>
          <p:cNvSpPr txBox="1"/>
          <p:nvPr/>
        </p:nvSpPr>
        <p:spPr>
          <a:xfrm>
            <a:off x="1130961" y="375248"/>
            <a:ext cx="2981907" cy="276999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ELIXYS FLEX/CHEM Radiosynthesizer</a:t>
            </a:r>
          </a:p>
        </p:txBody>
      </p:sp>
      <p:sp>
        <p:nvSpPr>
          <p:cNvPr id="83" name="Rectangle: Rounded Corners 82">
            <a:extLst>
              <a:ext uri="{FF2B5EF4-FFF2-40B4-BE49-F238E27FC236}">
                <a16:creationId xmlns:a16="http://schemas.microsoft.com/office/drawing/2014/main" xmlns="" id="{C84E63C6-F692-42E8-8E05-735E996419BD}"/>
              </a:ext>
            </a:extLst>
          </p:cNvPr>
          <p:cNvSpPr/>
          <p:nvPr/>
        </p:nvSpPr>
        <p:spPr>
          <a:xfrm>
            <a:off x="8860452" y="655783"/>
            <a:ext cx="2736028" cy="2882734"/>
          </a:xfrm>
          <a:prstGeom prst="roundRect">
            <a:avLst>
              <a:gd name="adj" fmla="val 2912"/>
            </a:avLst>
          </a:prstGeom>
          <a:noFill/>
          <a:ln w="1905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xmlns="" id="{F5710A44-CAC2-4A39-9C14-235068CB6012}"/>
              </a:ext>
            </a:extLst>
          </p:cNvPr>
          <p:cNvSpPr txBox="1"/>
          <p:nvPr/>
        </p:nvSpPr>
        <p:spPr>
          <a:xfrm>
            <a:off x="8811494" y="375248"/>
            <a:ext cx="2282997" cy="276999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ELIXYS PURE/FORM Module</a:t>
            </a:r>
          </a:p>
        </p:txBody>
      </p:sp>
      <p:cxnSp>
        <p:nvCxnSpPr>
          <p:cNvPr id="87" name="Connector: Elbow 86">
            <a:extLst>
              <a:ext uri="{FF2B5EF4-FFF2-40B4-BE49-F238E27FC236}">
                <a16:creationId xmlns:a16="http://schemas.microsoft.com/office/drawing/2014/main" xmlns="" id="{CEB2B3BF-AFDC-463E-83A3-55F407FD6295}"/>
              </a:ext>
            </a:extLst>
          </p:cNvPr>
          <p:cNvCxnSpPr>
            <a:cxnSpLocks/>
          </p:cNvCxnSpPr>
          <p:nvPr/>
        </p:nvCxnSpPr>
        <p:spPr>
          <a:xfrm rot="16200000" flipH="1">
            <a:off x="5100490" y="2678579"/>
            <a:ext cx="2241334" cy="558740"/>
          </a:xfrm>
          <a:prstGeom prst="bentConnector3">
            <a:avLst>
              <a:gd name="adj1" fmla="val 0"/>
            </a:avLst>
          </a:prstGeom>
          <a:ln w="19050">
            <a:solidFill>
              <a:schemeClr val="tx1"/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ctor: Elbow 91">
            <a:extLst>
              <a:ext uri="{FF2B5EF4-FFF2-40B4-BE49-F238E27FC236}">
                <a16:creationId xmlns:a16="http://schemas.microsoft.com/office/drawing/2014/main" xmlns="" id="{08B1AC90-314A-4EEB-A907-52CD82E8CB63}"/>
              </a:ext>
            </a:extLst>
          </p:cNvPr>
          <p:cNvCxnSpPr>
            <a:stCxn id="67" idx="1"/>
          </p:cNvCxnSpPr>
          <p:nvPr/>
        </p:nvCxnSpPr>
        <p:spPr>
          <a:xfrm rot="10800000" flipV="1">
            <a:off x="6584273" y="2249092"/>
            <a:ext cx="190905" cy="1917817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>
            <a:extLst>
              <a:ext uri="{FF2B5EF4-FFF2-40B4-BE49-F238E27FC236}">
                <a16:creationId xmlns:a16="http://schemas.microsoft.com/office/drawing/2014/main" xmlns="" id="{ECB3C58D-3435-4311-A3DB-FBAABDE5E2A9}"/>
              </a:ext>
            </a:extLst>
          </p:cNvPr>
          <p:cNvSpPr txBox="1"/>
          <p:nvPr/>
        </p:nvSpPr>
        <p:spPr>
          <a:xfrm>
            <a:off x="8034169" y="2085981"/>
            <a:ext cx="716280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Transfer dip tube</a:t>
            </a:r>
          </a:p>
        </p:txBody>
      </p:sp>
      <p:cxnSp>
        <p:nvCxnSpPr>
          <p:cNvPr id="94" name="Connector: Elbow 93">
            <a:extLst>
              <a:ext uri="{FF2B5EF4-FFF2-40B4-BE49-F238E27FC236}">
                <a16:creationId xmlns:a16="http://schemas.microsoft.com/office/drawing/2014/main" xmlns="" id="{BCD96D92-CC37-43D8-96C9-1AC3B4FC8108}"/>
              </a:ext>
            </a:extLst>
          </p:cNvPr>
          <p:cNvCxnSpPr>
            <a:cxnSpLocks/>
            <a:endCxn id="96" idx="1"/>
          </p:cNvCxnSpPr>
          <p:nvPr/>
        </p:nvCxnSpPr>
        <p:spPr>
          <a:xfrm rot="5400000" flipH="1" flipV="1">
            <a:off x="7291450" y="2407554"/>
            <a:ext cx="2851584" cy="1253788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>
            <a:extLst>
              <a:ext uri="{FF2B5EF4-FFF2-40B4-BE49-F238E27FC236}">
                <a16:creationId xmlns:a16="http://schemas.microsoft.com/office/drawing/2014/main" xmlns="" id="{915EE642-97AA-461A-B0AB-CB83A7A6AAF6}"/>
              </a:ext>
            </a:extLst>
          </p:cNvPr>
          <p:cNvSpPr txBox="1"/>
          <p:nvPr/>
        </p:nvSpPr>
        <p:spPr>
          <a:xfrm>
            <a:off x="9344136" y="1408601"/>
            <a:ext cx="875068" cy="40011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HPLC Subsystem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xmlns="" id="{32221AB2-CC99-4ED2-ADE7-4D23E24DEF12}"/>
              </a:ext>
            </a:extLst>
          </p:cNvPr>
          <p:cNvSpPr txBox="1"/>
          <p:nvPr/>
        </p:nvSpPr>
        <p:spPr>
          <a:xfrm>
            <a:off x="10375748" y="2688821"/>
            <a:ext cx="949318" cy="40011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Formulation Subsystem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8" name="Picture 97">
            <a:extLst>
              <a:ext uri="{FF2B5EF4-FFF2-40B4-BE49-F238E27FC236}">
                <a16:creationId xmlns:a16="http://schemas.microsoft.com/office/drawing/2014/main" xmlns="" id="{D4C203C5-4DB6-4BED-BB17-08A2927046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81661" y="2329493"/>
            <a:ext cx="257175" cy="285750"/>
          </a:xfrm>
          <a:prstGeom prst="rect">
            <a:avLst/>
          </a:prstGeom>
          <a:effectLst/>
        </p:spPr>
      </p:pic>
      <p:sp>
        <p:nvSpPr>
          <p:cNvPr id="99" name="TextBox 98">
            <a:extLst>
              <a:ext uri="{FF2B5EF4-FFF2-40B4-BE49-F238E27FC236}">
                <a16:creationId xmlns:a16="http://schemas.microsoft.com/office/drawing/2014/main" xmlns="" id="{E3A679D9-3C70-4D43-A7A8-23EFC31C9CD3}"/>
              </a:ext>
            </a:extLst>
          </p:cNvPr>
          <p:cNvSpPr txBox="1"/>
          <p:nvPr/>
        </p:nvSpPr>
        <p:spPr>
          <a:xfrm>
            <a:off x="10683886" y="2348238"/>
            <a:ext cx="591162" cy="24622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</a:p>
        </p:txBody>
      </p: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xmlns="" id="{D96D0532-86F8-43C9-B891-E4AC3217A1D0}"/>
              </a:ext>
            </a:extLst>
          </p:cNvPr>
          <p:cNvCxnSpPr>
            <a:cxnSpLocks/>
          </p:cNvCxnSpPr>
          <p:nvPr/>
        </p:nvCxnSpPr>
        <p:spPr>
          <a:xfrm>
            <a:off x="9781670" y="1808711"/>
            <a:ext cx="0" cy="51732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xmlns="" id="{7F27C425-ACAC-45D8-BE77-A0C2359C0706}"/>
              </a:ext>
            </a:extLst>
          </p:cNvPr>
          <p:cNvCxnSpPr>
            <a:stCxn id="98" idx="3"/>
          </p:cNvCxnSpPr>
          <p:nvPr/>
        </p:nvCxnSpPr>
        <p:spPr>
          <a:xfrm>
            <a:off x="9938836" y="2472368"/>
            <a:ext cx="758734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Cylinder 109">
            <a:extLst>
              <a:ext uri="{FF2B5EF4-FFF2-40B4-BE49-F238E27FC236}">
                <a16:creationId xmlns:a16="http://schemas.microsoft.com/office/drawing/2014/main" xmlns="" id="{05807251-18CD-4093-8E78-4476138712D5}"/>
              </a:ext>
            </a:extLst>
          </p:cNvPr>
          <p:cNvSpPr/>
          <p:nvPr/>
        </p:nvSpPr>
        <p:spPr>
          <a:xfrm>
            <a:off x="9933091" y="4351995"/>
            <a:ext cx="486712" cy="751629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xmlns="" id="{E6A123CE-5F03-4F1C-B738-81D3D47F345F}"/>
              </a:ext>
            </a:extLst>
          </p:cNvPr>
          <p:cNvSpPr txBox="1"/>
          <p:nvPr/>
        </p:nvSpPr>
        <p:spPr>
          <a:xfrm>
            <a:off x="10350674" y="4506072"/>
            <a:ext cx="1403055" cy="553998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Final Product Vial</a:t>
            </a:r>
          </a:p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(purified, formulated [</a:t>
            </a:r>
            <a:r>
              <a:rPr lang="en-US" sz="1000" baseline="30000" dirty="0"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F]CFA)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xmlns="" id="{3D306051-BD00-4A35-BB58-1C2A09080951}"/>
              </a:ext>
            </a:extLst>
          </p:cNvPr>
          <p:cNvSpPr txBox="1"/>
          <p:nvPr/>
        </p:nvSpPr>
        <p:spPr>
          <a:xfrm>
            <a:off x="10621972" y="3718643"/>
            <a:ext cx="910055" cy="24622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Vent Needle</a:t>
            </a:r>
          </a:p>
        </p:txBody>
      </p:sp>
      <p:cxnSp>
        <p:nvCxnSpPr>
          <p:cNvPr id="119" name="Connector: Elbow 118">
            <a:extLst>
              <a:ext uri="{FF2B5EF4-FFF2-40B4-BE49-F238E27FC236}">
                <a16:creationId xmlns:a16="http://schemas.microsoft.com/office/drawing/2014/main" xmlns="" id="{FBA093E1-32EC-4907-9601-44E7DCBE76F7}"/>
              </a:ext>
            </a:extLst>
          </p:cNvPr>
          <p:cNvCxnSpPr>
            <a:cxnSpLocks/>
            <a:endCxn id="115" idx="1"/>
          </p:cNvCxnSpPr>
          <p:nvPr/>
        </p:nvCxnSpPr>
        <p:spPr>
          <a:xfrm rot="5400000" flipH="1" flipV="1">
            <a:off x="10083586" y="4080333"/>
            <a:ext cx="776965" cy="299808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xmlns="" id="{B5F02542-AE01-4DE7-906E-6B57A115A321}"/>
              </a:ext>
            </a:extLst>
          </p:cNvPr>
          <p:cNvSpPr txBox="1"/>
          <p:nvPr/>
        </p:nvSpPr>
        <p:spPr>
          <a:xfrm>
            <a:off x="10200950" y="1173375"/>
            <a:ext cx="1368644" cy="861774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indent="-91440">
              <a:buFontTx/>
              <a:buChar char="-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Injection Valve</a:t>
            </a:r>
          </a:p>
          <a:p>
            <a:pPr indent="-91440">
              <a:buFontTx/>
              <a:buChar char="-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Column Selector</a:t>
            </a:r>
          </a:p>
          <a:p>
            <a:pPr indent="-91440">
              <a:buFontTx/>
              <a:buChar char="-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Separation Column</a:t>
            </a:r>
          </a:p>
          <a:p>
            <a:pPr indent="-91440">
              <a:buFontTx/>
              <a:buChar char="-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Radiation Detector</a:t>
            </a:r>
          </a:p>
          <a:p>
            <a:pPr indent="-91440">
              <a:buFontTx/>
              <a:buChar char="-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UV Detector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xmlns="" id="{72C26E17-2CC8-452D-8DCC-5CF91A2280B6}"/>
              </a:ext>
            </a:extLst>
          </p:cNvPr>
          <p:cNvSpPr txBox="1"/>
          <p:nvPr/>
        </p:nvSpPr>
        <p:spPr>
          <a:xfrm>
            <a:off x="10325263" y="3100356"/>
            <a:ext cx="1050288" cy="24622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- Syringe pump</a:t>
            </a:r>
          </a:p>
        </p:txBody>
      </p:sp>
      <p:sp>
        <p:nvSpPr>
          <p:cNvPr id="3" name="Isosceles Triangle 2">
            <a:extLst>
              <a:ext uri="{FF2B5EF4-FFF2-40B4-BE49-F238E27FC236}">
                <a16:creationId xmlns:a16="http://schemas.microsoft.com/office/drawing/2014/main" xmlns="" id="{45DF2C62-F05F-4E18-A643-EC31F9E10C0D}"/>
              </a:ext>
            </a:extLst>
          </p:cNvPr>
          <p:cNvSpPr/>
          <p:nvPr/>
        </p:nvSpPr>
        <p:spPr>
          <a:xfrm rot="10800000">
            <a:off x="9079060" y="1377788"/>
            <a:ext cx="89546" cy="187289"/>
          </a:xfrm>
          <a:prstGeom prst="triangle">
            <a:avLst/>
          </a:prstGeom>
          <a:solidFill>
            <a:srgbClr val="0099BF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Isosceles Triangle 68">
            <a:extLst>
              <a:ext uri="{FF2B5EF4-FFF2-40B4-BE49-F238E27FC236}">
                <a16:creationId xmlns:a16="http://schemas.microsoft.com/office/drawing/2014/main" xmlns="" id="{CDEDBA92-1F82-4BF3-99C5-F2788923ED21}"/>
              </a:ext>
            </a:extLst>
          </p:cNvPr>
          <p:cNvSpPr/>
          <p:nvPr/>
        </p:nvSpPr>
        <p:spPr>
          <a:xfrm>
            <a:off x="9079060" y="1649992"/>
            <a:ext cx="89546" cy="187289"/>
          </a:xfrm>
          <a:prstGeom prst="triangle">
            <a:avLst/>
          </a:prstGeom>
          <a:solidFill>
            <a:srgbClr val="0099BF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xmlns="" id="{2B04E25E-E6AF-4F41-9906-2EC9435E3BD3}"/>
              </a:ext>
            </a:extLst>
          </p:cNvPr>
          <p:cNvSpPr txBox="1"/>
          <p:nvPr/>
        </p:nvSpPr>
        <p:spPr>
          <a:xfrm>
            <a:off x="8817780" y="1012222"/>
            <a:ext cx="612106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Liquid Sensor</a:t>
            </a:r>
            <a:endParaRPr lang="en-US" sz="1000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xmlns="" id="{45BD5854-DE99-415F-AB2A-6F74CDE23BB0}"/>
              </a:ext>
            </a:extLst>
          </p:cNvPr>
          <p:cNvSpPr txBox="1"/>
          <p:nvPr/>
        </p:nvSpPr>
        <p:spPr>
          <a:xfrm>
            <a:off x="8981219" y="2273095"/>
            <a:ext cx="760278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Selection Valve</a:t>
            </a:r>
            <a:endParaRPr lang="en-US" sz="1000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C34C5577-F67F-43DD-A6FF-D7635B734911}"/>
              </a:ext>
            </a:extLst>
          </p:cNvPr>
          <p:cNvSpPr/>
          <p:nvPr/>
        </p:nvSpPr>
        <p:spPr>
          <a:xfrm>
            <a:off x="9929580" y="3652061"/>
            <a:ext cx="228108" cy="1103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xmlns="" id="{1E084F90-F1C9-44DB-802A-A79F345EBCE8}"/>
              </a:ext>
            </a:extLst>
          </p:cNvPr>
          <p:cNvCxnSpPr>
            <a:cxnSpLocks/>
            <a:endCxn id="18" idx="1"/>
          </p:cNvCxnSpPr>
          <p:nvPr/>
        </p:nvCxnSpPr>
        <p:spPr>
          <a:xfrm rot="16200000" flipH="1">
            <a:off x="9310832" y="3088469"/>
            <a:ext cx="1091975" cy="145522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or: Elbow 23">
            <a:extLst>
              <a:ext uri="{FF2B5EF4-FFF2-40B4-BE49-F238E27FC236}">
                <a16:creationId xmlns:a16="http://schemas.microsoft.com/office/drawing/2014/main" xmlns="" id="{75843F7E-9A86-4D64-B9F7-C91E42D27357}"/>
              </a:ext>
            </a:extLst>
          </p:cNvPr>
          <p:cNvCxnSpPr>
            <a:stCxn id="97" idx="1"/>
            <a:endCxn id="18" idx="3"/>
          </p:cNvCxnSpPr>
          <p:nvPr/>
        </p:nvCxnSpPr>
        <p:spPr>
          <a:xfrm rot="10800000" flipV="1">
            <a:off x="10157688" y="2888876"/>
            <a:ext cx="218060" cy="818342"/>
          </a:xfrm>
          <a:prstGeom prst="bentConnector3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xmlns="" id="{5486EFCF-643D-4F06-9D6B-ABEFA5B20581}"/>
              </a:ext>
            </a:extLst>
          </p:cNvPr>
          <p:cNvCxnSpPr>
            <a:stCxn id="18" idx="2"/>
          </p:cNvCxnSpPr>
          <p:nvPr/>
        </p:nvCxnSpPr>
        <p:spPr>
          <a:xfrm>
            <a:off x="10043634" y="3762374"/>
            <a:ext cx="8416" cy="85634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5">
            <a:extLst>
              <a:ext uri="{FF2B5EF4-FFF2-40B4-BE49-F238E27FC236}">
                <a16:creationId xmlns:a16="http://schemas.microsoft.com/office/drawing/2014/main" xmlns="" id="{743D8B5A-86C5-4173-8C99-779EF7F09D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28657" y="4087654"/>
            <a:ext cx="243861" cy="158510"/>
          </a:xfrm>
          <a:prstGeom prst="rect">
            <a:avLst/>
          </a:prstGeom>
        </p:spPr>
      </p:pic>
      <p:pic>
        <p:nvPicPr>
          <p:cNvPr id="86" name="Picture 85">
            <a:extLst>
              <a:ext uri="{FF2B5EF4-FFF2-40B4-BE49-F238E27FC236}">
                <a16:creationId xmlns:a16="http://schemas.microsoft.com/office/drawing/2014/main" xmlns="" id="{A16E67D4-4E0F-4430-89C4-F713912298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00951" y="4087654"/>
            <a:ext cx="243861" cy="158510"/>
          </a:xfrm>
          <a:prstGeom prst="rect">
            <a:avLst/>
          </a:prstGeom>
        </p:spPr>
      </p:pic>
      <p:sp>
        <p:nvSpPr>
          <p:cNvPr id="88" name="TextBox 87">
            <a:extLst>
              <a:ext uri="{FF2B5EF4-FFF2-40B4-BE49-F238E27FC236}">
                <a16:creationId xmlns:a16="http://schemas.microsoft.com/office/drawing/2014/main" xmlns="" id="{740925CE-5729-48AD-BC54-D6724B99522E}"/>
              </a:ext>
            </a:extLst>
          </p:cNvPr>
          <p:cNvSpPr txBox="1"/>
          <p:nvPr/>
        </p:nvSpPr>
        <p:spPr>
          <a:xfrm>
            <a:off x="10408020" y="4043798"/>
            <a:ext cx="1133736" cy="24622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Sterile Filter (2)</a:t>
            </a:r>
          </a:p>
        </p:txBody>
      </p:sp>
    </p:spTree>
    <p:extLst>
      <p:ext uri="{BB962C8B-B14F-4D97-AF65-F5344CB8AC3E}">
        <p14:creationId xmlns:p14="http://schemas.microsoft.com/office/powerpoint/2010/main" val="1027975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2645</TotalTime>
  <Words>94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Schopf</dc:creator>
  <cp:lastModifiedBy>Michael van Dam</cp:lastModifiedBy>
  <cp:revision>82</cp:revision>
  <dcterms:created xsi:type="dcterms:W3CDTF">2018-02-09T18:19:15Z</dcterms:created>
  <dcterms:modified xsi:type="dcterms:W3CDTF">2018-07-06T21:21:38Z</dcterms:modified>
</cp:coreProperties>
</file>